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57" r:id="rId5"/>
    <p:sldId id="259" r:id="rId6"/>
    <p:sldId id="260" r:id="rId7"/>
    <p:sldId id="261" r:id="rId8"/>
    <p:sldId id="262" r:id="rId9"/>
    <p:sldId id="263" r:id="rId10"/>
    <p:sldId id="264" r:id="rId11"/>
    <p:sldId id="265" r:id="rId12"/>
    <p:sldId id="266" r:id="rId13"/>
    <p:sldId id="269" r:id="rId14"/>
    <p:sldId id="271" r:id="rId15"/>
    <p:sldId id="270" r:id="rId16"/>
    <p:sldId id="273"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FF66FF"/>
    <a:srgbClr val="FFFF66"/>
    <a:srgbClr val="00FFFF"/>
    <a:srgbClr val="FF3300"/>
    <a:srgbClr val="FF99FF"/>
    <a:srgbClr val="FFCC66"/>
    <a:srgbClr val="FFCC99"/>
    <a:srgbClr val="FF5050"/>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248"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54AFFB-0B60-E040-A82F-4F5DC2C21E20}" type="doc">
      <dgm:prSet loTypeId="urn:microsoft.com/office/officeart/2005/8/layout/default" loCatId="" qsTypeId="urn:microsoft.com/office/officeart/2005/8/quickstyle/simple4" qsCatId="simple" csTypeId="urn:microsoft.com/office/officeart/2005/8/colors/accent1_2" csCatId="accent1"/>
      <dgm:spPr/>
      <dgm:t>
        <a:bodyPr/>
        <a:lstStyle/>
        <a:p>
          <a:endParaRPr lang="en-US"/>
        </a:p>
      </dgm:t>
    </dgm:pt>
    <dgm:pt modelId="{B787D5CD-159E-DE45-930D-CD648980790A}">
      <dgm:prSet/>
      <dgm:spPr/>
      <dgm:t>
        <a:bodyPr/>
        <a:lstStyle/>
        <a:p>
          <a:pPr rtl="0"/>
          <a:r>
            <a:rPr lang="en-US" smtClean="0"/>
            <a:t>Subjective</a:t>
          </a:r>
          <a:endParaRPr lang="en-US"/>
        </a:p>
      </dgm:t>
    </dgm:pt>
    <dgm:pt modelId="{4109AD7D-3E85-E341-98E1-2F3B36789729}" type="parTrans" cxnId="{B780943B-7E0B-E540-8EB2-6D914E17DAAC}">
      <dgm:prSet/>
      <dgm:spPr/>
      <dgm:t>
        <a:bodyPr/>
        <a:lstStyle/>
        <a:p>
          <a:endParaRPr lang="en-US"/>
        </a:p>
      </dgm:t>
    </dgm:pt>
    <dgm:pt modelId="{0DA09BB7-94D5-7A48-AC72-7500346FE737}" type="sibTrans" cxnId="{B780943B-7E0B-E540-8EB2-6D914E17DAAC}">
      <dgm:prSet/>
      <dgm:spPr/>
      <dgm:t>
        <a:bodyPr/>
        <a:lstStyle/>
        <a:p>
          <a:endParaRPr lang="en-US"/>
        </a:p>
      </dgm:t>
    </dgm:pt>
    <dgm:pt modelId="{E82382C2-8EF1-5C4E-88D9-428BB8A2EE5B}">
      <dgm:prSet/>
      <dgm:spPr/>
      <dgm:t>
        <a:bodyPr/>
        <a:lstStyle/>
        <a:p>
          <a:pPr rtl="0"/>
          <a:r>
            <a:rPr lang="en-US" smtClean="0"/>
            <a:t>Objective</a:t>
          </a:r>
          <a:endParaRPr lang="en-US"/>
        </a:p>
      </dgm:t>
    </dgm:pt>
    <dgm:pt modelId="{C2D4C90B-66AC-2A40-B03E-E2ABC913AA51}" type="parTrans" cxnId="{C8D85095-9EC1-5F4B-B936-66FE648C13A5}">
      <dgm:prSet/>
      <dgm:spPr/>
      <dgm:t>
        <a:bodyPr/>
        <a:lstStyle/>
        <a:p>
          <a:endParaRPr lang="en-US"/>
        </a:p>
      </dgm:t>
    </dgm:pt>
    <dgm:pt modelId="{8B9AB30A-02D0-A842-B39A-3EFAF9AA835E}" type="sibTrans" cxnId="{C8D85095-9EC1-5F4B-B936-66FE648C13A5}">
      <dgm:prSet/>
      <dgm:spPr/>
      <dgm:t>
        <a:bodyPr/>
        <a:lstStyle/>
        <a:p>
          <a:endParaRPr lang="en-US"/>
        </a:p>
      </dgm:t>
    </dgm:pt>
    <dgm:pt modelId="{E555A667-D811-574C-8FC8-4BD6BF3FADD0}">
      <dgm:prSet/>
      <dgm:spPr/>
      <dgm:t>
        <a:bodyPr/>
        <a:lstStyle/>
        <a:p>
          <a:pPr rtl="0"/>
          <a:r>
            <a:rPr lang="en-US" smtClean="0"/>
            <a:t>Value-freedom</a:t>
          </a:r>
          <a:endParaRPr lang="en-US"/>
        </a:p>
      </dgm:t>
    </dgm:pt>
    <dgm:pt modelId="{B8CA724C-1FA4-104F-AD4D-577F3EC1082C}" type="parTrans" cxnId="{85FB0709-C794-6143-AAF5-1A87E406C72E}">
      <dgm:prSet/>
      <dgm:spPr/>
      <dgm:t>
        <a:bodyPr/>
        <a:lstStyle/>
        <a:p>
          <a:endParaRPr lang="en-US"/>
        </a:p>
      </dgm:t>
    </dgm:pt>
    <dgm:pt modelId="{68F72FFC-F2C8-FE4B-9813-64FFA9AC2D86}" type="sibTrans" cxnId="{85FB0709-C794-6143-AAF5-1A87E406C72E}">
      <dgm:prSet/>
      <dgm:spPr/>
      <dgm:t>
        <a:bodyPr/>
        <a:lstStyle/>
        <a:p>
          <a:endParaRPr lang="en-US"/>
        </a:p>
      </dgm:t>
    </dgm:pt>
    <dgm:pt modelId="{699DD66C-6B04-7E43-93A5-DBD079846408}">
      <dgm:prSet/>
      <dgm:spPr/>
      <dgm:t>
        <a:bodyPr/>
        <a:lstStyle/>
        <a:p>
          <a:pPr rtl="0"/>
          <a:r>
            <a:rPr lang="en-US" smtClean="0"/>
            <a:t>Value-laden</a:t>
          </a:r>
          <a:endParaRPr lang="en-US"/>
        </a:p>
      </dgm:t>
    </dgm:pt>
    <dgm:pt modelId="{C18D772F-DBC7-C14E-A2BB-E1986F1F3BBC}" type="parTrans" cxnId="{9F016BE9-F0CA-C540-9316-51A5DC27E2BC}">
      <dgm:prSet/>
      <dgm:spPr/>
      <dgm:t>
        <a:bodyPr/>
        <a:lstStyle/>
        <a:p>
          <a:endParaRPr lang="en-US"/>
        </a:p>
      </dgm:t>
    </dgm:pt>
    <dgm:pt modelId="{7AED6C30-CB8B-2947-B140-C80D384AFDC8}" type="sibTrans" cxnId="{9F016BE9-F0CA-C540-9316-51A5DC27E2BC}">
      <dgm:prSet/>
      <dgm:spPr/>
      <dgm:t>
        <a:bodyPr/>
        <a:lstStyle/>
        <a:p>
          <a:endParaRPr lang="en-US"/>
        </a:p>
      </dgm:t>
    </dgm:pt>
    <dgm:pt modelId="{6E59C0B9-0F4C-794C-9F95-59642F446B81}">
      <dgm:prSet/>
      <dgm:spPr/>
      <dgm:t>
        <a:bodyPr/>
        <a:lstStyle/>
        <a:p>
          <a:pPr rtl="0"/>
          <a:r>
            <a:rPr lang="en-US" smtClean="0"/>
            <a:t>Value-committed</a:t>
          </a:r>
          <a:endParaRPr lang="en-US"/>
        </a:p>
      </dgm:t>
    </dgm:pt>
    <dgm:pt modelId="{66B23DA7-56CA-1F48-90C5-AF9B820049CA}" type="parTrans" cxnId="{413214E5-1F5E-F341-9410-92FB086658AC}">
      <dgm:prSet/>
      <dgm:spPr/>
      <dgm:t>
        <a:bodyPr/>
        <a:lstStyle/>
        <a:p>
          <a:endParaRPr lang="en-US"/>
        </a:p>
      </dgm:t>
    </dgm:pt>
    <dgm:pt modelId="{C5BAC94B-F7FF-124E-91CE-DD10C9F0ED02}" type="sibTrans" cxnId="{413214E5-1F5E-F341-9410-92FB086658AC}">
      <dgm:prSet/>
      <dgm:spPr/>
      <dgm:t>
        <a:bodyPr/>
        <a:lstStyle/>
        <a:p>
          <a:endParaRPr lang="en-US"/>
        </a:p>
      </dgm:t>
    </dgm:pt>
    <dgm:pt modelId="{9CBE5023-18FD-FC48-8416-92B12FEB1BFF}" type="pres">
      <dgm:prSet presAssocID="{5854AFFB-0B60-E040-A82F-4F5DC2C21E20}" presName="diagram" presStyleCnt="0">
        <dgm:presLayoutVars>
          <dgm:dir/>
          <dgm:resizeHandles val="exact"/>
        </dgm:presLayoutVars>
      </dgm:prSet>
      <dgm:spPr/>
    </dgm:pt>
    <dgm:pt modelId="{4CB1AE83-24C3-7D4F-854F-9CD6D8BA9C57}" type="pres">
      <dgm:prSet presAssocID="{B787D5CD-159E-DE45-930D-CD648980790A}" presName="node" presStyleLbl="node1" presStyleIdx="0" presStyleCnt="5">
        <dgm:presLayoutVars>
          <dgm:bulletEnabled val="1"/>
        </dgm:presLayoutVars>
      </dgm:prSet>
      <dgm:spPr/>
    </dgm:pt>
    <dgm:pt modelId="{EE436F62-3D19-4C46-ABB4-F14E75E7BBD6}" type="pres">
      <dgm:prSet presAssocID="{0DA09BB7-94D5-7A48-AC72-7500346FE737}" presName="sibTrans" presStyleCnt="0"/>
      <dgm:spPr/>
    </dgm:pt>
    <dgm:pt modelId="{8FD2CF04-23D1-464D-8836-EBF7A6D7F110}" type="pres">
      <dgm:prSet presAssocID="{E82382C2-8EF1-5C4E-88D9-428BB8A2EE5B}" presName="node" presStyleLbl="node1" presStyleIdx="1" presStyleCnt="5">
        <dgm:presLayoutVars>
          <dgm:bulletEnabled val="1"/>
        </dgm:presLayoutVars>
      </dgm:prSet>
      <dgm:spPr/>
    </dgm:pt>
    <dgm:pt modelId="{9F90025F-E315-EE46-BD36-5C643E37ACBC}" type="pres">
      <dgm:prSet presAssocID="{8B9AB30A-02D0-A842-B39A-3EFAF9AA835E}" presName="sibTrans" presStyleCnt="0"/>
      <dgm:spPr/>
    </dgm:pt>
    <dgm:pt modelId="{A4AB35EE-A55E-CE41-9BC3-4E73BF49C28B}" type="pres">
      <dgm:prSet presAssocID="{E555A667-D811-574C-8FC8-4BD6BF3FADD0}" presName="node" presStyleLbl="node1" presStyleIdx="2" presStyleCnt="5">
        <dgm:presLayoutVars>
          <dgm:bulletEnabled val="1"/>
        </dgm:presLayoutVars>
      </dgm:prSet>
      <dgm:spPr/>
    </dgm:pt>
    <dgm:pt modelId="{931A6285-301A-EF45-80E0-CBA1D959D279}" type="pres">
      <dgm:prSet presAssocID="{68F72FFC-F2C8-FE4B-9813-64FFA9AC2D86}" presName="sibTrans" presStyleCnt="0"/>
      <dgm:spPr/>
    </dgm:pt>
    <dgm:pt modelId="{582B1505-7C9E-864A-9B89-F594D7C2E05A}" type="pres">
      <dgm:prSet presAssocID="{699DD66C-6B04-7E43-93A5-DBD079846408}" presName="node" presStyleLbl="node1" presStyleIdx="3" presStyleCnt="5">
        <dgm:presLayoutVars>
          <dgm:bulletEnabled val="1"/>
        </dgm:presLayoutVars>
      </dgm:prSet>
      <dgm:spPr/>
    </dgm:pt>
    <dgm:pt modelId="{DF93E5AF-39B8-014B-B9C9-3C9F9DC943DE}" type="pres">
      <dgm:prSet presAssocID="{7AED6C30-CB8B-2947-B140-C80D384AFDC8}" presName="sibTrans" presStyleCnt="0"/>
      <dgm:spPr/>
    </dgm:pt>
    <dgm:pt modelId="{FB95B14D-DC0F-1F42-A30B-054A88799300}" type="pres">
      <dgm:prSet presAssocID="{6E59C0B9-0F4C-794C-9F95-59642F446B81}" presName="node" presStyleLbl="node1" presStyleIdx="4" presStyleCnt="5">
        <dgm:presLayoutVars>
          <dgm:bulletEnabled val="1"/>
        </dgm:presLayoutVars>
      </dgm:prSet>
      <dgm:spPr/>
    </dgm:pt>
  </dgm:ptLst>
  <dgm:cxnLst>
    <dgm:cxn modelId="{C7244B90-4714-6344-AD69-872ECF21B763}" type="presOf" srcId="{699DD66C-6B04-7E43-93A5-DBD079846408}" destId="{582B1505-7C9E-864A-9B89-F594D7C2E05A}" srcOrd="0" destOrd="0" presId="urn:microsoft.com/office/officeart/2005/8/layout/default"/>
    <dgm:cxn modelId="{46948EDA-CE18-0342-B3D1-6C877E337191}" type="presOf" srcId="{E555A667-D811-574C-8FC8-4BD6BF3FADD0}" destId="{A4AB35EE-A55E-CE41-9BC3-4E73BF49C28B}" srcOrd="0" destOrd="0" presId="urn:microsoft.com/office/officeart/2005/8/layout/default"/>
    <dgm:cxn modelId="{B780943B-7E0B-E540-8EB2-6D914E17DAAC}" srcId="{5854AFFB-0B60-E040-A82F-4F5DC2C21E20}" destId="{B787D5CD-159E-DE45-930D-CD648980790A}" srcOrd="0" destOrd="0" parTransId="{4109AD7D-3E85-E341-98E1-2F3B36789729}" sibTransId="{0DA09BB7-94D5-7A48-AC72-7500346FE737}"/>
    <dgm:cxn modelId="{AA13FAAA-EAA4-C646-9887-EC1E73B4EB42}" type="presOf" srcId="{E82382C2-8EF1-5C4E-88D9-428BB8A2EE5B}" destId="{8FD2CF04-23D1-464D-8836-EBF7A6D7F110}" srcOrd="0" destOrd="0" presId="urn:microsoft.com/office/officeart/2005/8/layout/default"/>
    <dgm:cxn modelId="{85FB0709-C794-6143-AAF5-1A87E406C72E}" srcId="{5854AFFB-0B60-E040-A82F-4F5DC2C21E20}" destId="{E555A667-D811-574C-8FC8-4BD6BF3FADD0}" srcOrd="2" destOrd="0" parTransId="{B8CA724C-1FA4-104F-AD4D-577F3EC1082C}" sibTransId="{68F72FFC-F2C8-FE4B-9813-64FFA9AC2D86}"/>
    <dgm:cxn modelId="{C8D85095-9EC1-5F4B-B936-66FE648C13A5}" srcId="{5854AFFB-0B60-E040-A82F-4F5DC2C21E20}" destId="{E82382C2-8EF1-5C4E-88D9-428BB8A2EE5B}" srcOrd="1" destOrd="0" parTransId="{C2D4C90B-66AC-2A40-B03E-E2ABC913AA51}" sibTransId="{8B9AB30A-02D0-A842-B39A-3EFAF9AA835E}"/>
    <dgm:cxn modelId="{A114C278-4690-E14C-A6A1-9F437F4D91CB}" type="presOf" srcId="{B787D5CD-159E-DE45-930D-CD648980790A}" destId="{4CB1AE83-24C3-7D4F-854F-9CD6D8BA9C57}" srcOrd="0" destOrd="0" presId="urn:microsoft.com/office/officeart/2005/8/layout/default"/>
    <dgm:cxn modelId="{052B9AA8-22BD-A943-92E2-C2998511EAD5}" type="presOf" srcId="{6E59C0B9-0F4C-794C-9F95-59642F446B81}" destId="{FB95B14D-DC0F-1F42-A30B-054A88799300}" srcOrd="0" destOrd="0" presId="urn:microsoft.com/office/officeart/2005/8/layout/default"/>
    <dgm:cxn modelId="{FAD88ACB-05F1-B049-BFD0-607A062F26CA}" type="presOf" srcId="{5854AFFB-0B60-E040-A82F-4F5DC2C21E20}" destId="{9CBE5023-18FD-FC48-8416-92B12FEB1BFF}" srcOrd="0" destOrd="0" presId="urn:microsoft.com/office/officeart/2005/8/layout/default"/>
    <dgm:cxn modelId="{9F016BE9-F0CA-C540-9316-51A5DC27E2BC}" srcId="{5854AFFB-0B60-E040-A82F-4F5DC2C21E20}" destId="{699DD66C-6B04-7E43-93A5-DBD079846408}" srcOrd="3" destOrd="0" parTransId="{C18D772F-DBC7-C14E-A2BB-E1986F1F3BBC}" sibTransId="{7AED6C30-CB8B-2947-B140-C80D384AFDC8}"/>
    <dgm:cxn modelId="{413214E5-1F5E-F341-9410-92FB086658AC}" srcId="{5854AFFB-0B60-E040-A82F-4F5DC2C21E20}" destId="{6E59C0B9-0F4C-794C-9F95-59642F446B81}" srcOrd="4" destOrd="0" parTransId="{66B23DA7-56CA-1F48-90C5-AF9B820049CA}" sibTransId="{C5BAC94B-F7FF-124E-91CE-DD10C9F0ED02}"/>
    <dgm:cxn modelId="{C7372656-3E38-514B-A1ED-74D57CA238EB}" type="presParOf" srcId="{9CBE5023-18FD-FC48-8416-92B12FEB1BFF}" destId="{4CB1AE83-24C3-7D4F-854F-9CD6D8BA9C57}" srcOrd="0" destOrd="0" presId="urn:microsoft.com/office/officeart/2005/8/layout/default"/>
    <dgm:cxn modelId="{815A7D83-BC4E-1D41-8DE2-FCC7DFD3AA48}" type="presParOf" srcId="{9CBE5023-18FD-FC48-8416-92B12FEB1BFF}" destId="{EE436F62-3D19-4C46-ABB4-F14E75E7BBD6}" srcOrd="1" destOrd="0" presId="urn:microsoft.com/office/officeart/2005/8/layout/default"/>
    <dgm:cxn modelId="{AB9025F8-419A-7541-9E4C-E42E0967C003}" type="presParOf" srcId="{9CBE5023-18FD-FC48-8416-92B12FEB1BFF}" destId="{8FD2CF04-23D1-464D-8836-EBF7A6D7F110}" srcOrd="2" destOrd="0" presId="urn:microsoft.com/office/officeart/2005/8/layout/default"/>
    <dgm:cxn modelId="{264FDB5C-D21D-C947-961C-C338D0D656F8}" type="presParOf" srcId="{9CBE5023-18FD-FC48-8416-92B12FEB1BFF}" destId="{9F90025F-E315-EE46-BD36-5C643E37ACBC}" srcOrd="3" destOrd="0" presId="urn:microsoft.com/office/officeart/2005/8/layout/default"/>
    <dgm:cxn modelId="{143D8F19-5A98-2F43-B3DD-58D2B18892F6}" type="presParOf" srcId="{9CBE5023-18FD-FC48-8416-92B12FEB1BFF}" destId="{A4AB35EE-A55E-CE41-9BC3-4E73BF49C28B}" srcOrd="4" destOrd="0" presId="urn:microsoft.com/office/officeart/2005/8/layout/default"/>
    <dgm:cxn modelId="{F29CE6CC-5773-1440-B66A-4F889B0A7BFC}" type="presParOf" srcId="{9CBE5023-18FD-FC48-8416-92B12FEB1BFF}" destId="{931A6285-301A-EF45-80E0-CBA1D959D279}" srcOrd="5" destOrd="0" presId="urn:microsoft.com/office/officeart/2005/8/layout/default"/>
    <dgm:cxn modelId="{A14368F0-2B96-B24A-874E-4B3916FF1F8F}" type="presParOf" srcId="{9CBE5023-18FD-FC48-8416-92B12FEB1BFF}" destId="{582B1505-7C9E-864A-9B89-F594D7C2E05A}" srcOrd="6" destOrd="0" presId="urn:microsoft.com/office/officeart/2005/8/layout/default"/>
    <dgm:cxn modelId="{E1ED1672-E2E7-C540-9455-BEA5FE19DAB1}" type="presParOf" srcId="{9CBE5023-18FD-FC48-8416-92B12FEB1BFF}" destId="{DF93E5AF-39B8-014B-B9C9-3C9F9DC943DE}" srcOrd="7" destOrd="0" presId="urn:microsoft.com/office/officeart/2005/8/layout/default"/>
    <dgm:cxn modelId="{D2275C3F-8043-014B-91C1-4359B8D9F142}" type="presParOf" srcId="{9CBE5023-18FD-FC48-8416-92B12FEB1BFF}" destId="{FB95B14D-DC0F-1F42-A30B-054A8879930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1AE83-24C3-7D4F-854F-9CD6D8BA9C57}">
      <dsp:nvSpPr>
        <dsp:cNvPr id="0" name=""/>
        <dsp:cNvSpPr/>
      </dsp:nvSpPr>
      <dsp:spPr>
        <a:xfrm>
          <a:off x="0" y="591343"/>
          <a:ext cx="2571749" cy="154305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smtClean="0"/>
            <a:t>Subjective</a:t>
          </a:r>
          <a:endParaRPr lang="en-US" sz="4000" kern="1200"/>
        </a:p>
      </dsp:txBody>
      <dsp:txXfrm>
        <a:off x="0" y="591343"/>
        <a:ext cx="2571749" cy="1543050"/>
      </dsp:txXfrm>
    </dsp:sp>
    <dsp:sp modelId="{8FD2CF04-23D1-464D-8836-EBF7A6D7F110}">
      <dsp:nvSpPr>
        <dsp:cNvPr id="0" name=""/>
        <dsp:cNvSpPr/>
      </dsp:nvSpPr>
      <dsp:spPr>
        <a:xfrm>
          <a:off x="2828925" y="591343"/>
          <a:ext cx="2571749" cy="154305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smtClean="0"/>
            <a:t>Objective</a:t>
          </a:r>
          <a:endParaRPr lang="en-US" sz="4000" kern="1200"/>
        </a:p>
      </dsp:txBody>
      <dsp:txXfrm>
        <a:off x="2828925" y="591343"/>
        <a:ext cx="2571749" cy="1543050"/>
      </dsp:txXfrm>
    </dsp:sp>
    <dsp:sp modelId="{A4AB35EE-A55E-CE41-9BC3-4E73BF49C28B}">
      <dsp:nvSpPr>
        <dsp:cNvPr id="0" name=""/>
        <dsp:cNvSpPr/>
      </dsp:nvSpPr>
      <dsp:spPr>
        <a:xfrm>
          <a:off x="5657849" y="591343"/>
          <a:ext cx="2571749" cy="154305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smtClean="0"/>
            <a:t>Value-freedom</a:t>
          </a:r>
          <a:endParaRPr lang="en-US" sz="4000" kern="1200"/>
        </a:p>
      </dsp:txBody>
      <dsp:txXfrm>
        <a:off x="5657849" y="591343"/>
        <a:ext cx="2571749" cy="1543050"/>
      </dsp:txXfrm>
    </dsp:sp>
    <dsp:sp modelId="{582B1505-7C9E-864A-9B89-F594D7C2E05A}">
      <dsp:nvSpPr>
        <dsp:cNvPr id="0" name=""/>
        <dsp:cNvSpPr/>
      </dsp:nvSpPr>
      <dsp:spPr>
        <a:xfrm>
          <a:off x="1414462" y="2391569"/>
          <a:ext cx="2571749" cy="154305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smtClean="0"/>
            <a:t>Value-laden</a:t>
          </a:r>
          <a:endParaRPr lang="en-US" sz="4000" kern="1200"/>
        </a:p>
      </dsp:txBody>
      <dsp:txXfrm>
        <a:off x="1414462" y="2391569"/>
        <a:ext cx="2571749" cy="1543050"/>
      </dsp:txXfrm>
    </dsp:sp>
    <dsp:sp modelId="{FB95B14D-DC0F-1F42-A30B-054A88799300}">
      <dsp:nvSpPr>
        <dsp:cNvPr id="0" name=""/>
        <dsp:cNvSpPr/>
      </dsp:nvSpPr>
      <dsp:spPr>
        <a:xfrm>
          <a:off x="4243387" y="2391569"/>
          <a:ext cx="2571749" cy="154305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kern="1200" smtClean="0"/>
            <a:t>Value-committed</a:t>
          </a:r>
          <a:endParaRPr lang="en-US" sz="4000" kern="1200"/>
        </a:p>
      </dsp:txBody>
      <dsp:txXfrm>
        <a:off x="4243387" y="2391569"/>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782145-5AAC-49DA-BE65-CA9AD7CD9EAE}" type="datetimeFigureOut">
              <a:rPr lang="en-GB" smtClean="0"/>
              <a:t>19/04/2015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238761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782145-5AAC-49DA-BE65-CA9AD7CD9EAE}" type="datetimeFigureOut">
              <a:rPr lang="en-GB" smtClean="0"/>
              <a:t>19/04/2015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262396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782145-5AAC-49DA-BE65-CA9AD7CD9EAE}" type="datetimeFigureOut">
              <a:rPr lang="en-GB" smtClean="0"/>
              <a:t>19/04/2015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2760189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782145-5AAC-49DA-BE65-CA9AD7CD9EAE}" type="datetimeFigureOut">
              <a:rPr lang="en-GB" smtClean="0"/>
              <a:t>19/04/2015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147707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782145-5AAC-49DA-BE65-CA9AD7CD9EAE}" type="datetimeFigureOut">
              <a:rPr lang="en-GB" smtClean="0"/>
              <a:t>19/04/2015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2395470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782145-5AAC-49DA-BE65-CA9AD7CD9EAE}" type="datetimeFigureOut">
              <a:rPr lang="en-GB" smtClean="0"/>
              <a:t>19/04/2015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185747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782145-5AAC-49DA-BE65-CA9AD7CD9EAE}" type="datetimeFigureOut">
              <a:rPr lang="en-GB" smtClean="0"/>
              <a:t>19/04/2015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700221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782145-5AAC-49DA-BE65-CA9AD7CD9EAE}" type="datetimeFigureOut">
              <a:rPr lang="en-GB" smtClean="0"/>
              <a:t>19/04/2015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1517744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782145-5AAC-49DA-BE65-CA9AD7CD9EAE}" type="datetimeFigureOut">
              <a:rPr lang="en-GB" smtClean="0"/>
              <a:t>19/04/2015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156396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782145-5AAC-49DA-BE65-CA9AD7CD9EAE}" type="datetimeFigureOut">
              <a:rPr lang="en-GB" smtClean="0"/>
              <a:t>19/04/2015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545082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782145-5AAC-49DA-BE65-CA9AD7CD9EAE}" type="datetimeFigureOut">
              <a:rPr lang="en-GB" smtClean="0"/>
              <a:t>19/04/2015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CD5E27-851B-43BA-B6B0-230F66BC837C}" type="slidenum">
              <a:rPr lang="en-GB" smtClean="0"/>
              <a:t>‹#›</a:t>
            </a:fld>
            <a:endParaRPr lang="en-GB"/>
          </a:p>
        </p:txBody>
      </p:sp>
    </p:spTree>
    <p:extLst>
      <p:ext uri="{BB962C8B-B14F-4D97-AF65-F5344CB8AC3E}">
        <p14:creationId xmlns:p14="http://schemas.microsoft.com/office/powerpoint/2010/main" val="18385648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782145-5AAC-49DA-BE65-CA9AD7CD9EAE}" type="datetimeFigureOut">
              <a:rPr lang="en-GB" smtClean="0"/>
              <a:t>19/04/2015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D5E27-851B-43BA-B6B0-230F66BC837C}" type="slidenum">
              <a:rPr lang="en-GB" smtClean="0"/>
              <a:t>‹#›</a:t>
            </a:fld>
            <a:endParaRPr lang="en-GB"/>
          </a:p>
        </p:txBody>
      </p:sp>
    </p:spTree>
    <p:extLst>
      <p:ext uri="{BB962C8B-B14F-4D97-AF65-F5344CB8AC3E}">
        <p14:creationId xmlns:p14="http://schemas.microsoft.com/office/powerpoint/2010/main" val="279759953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hyperlink" Target="http://images.google.co.uk/imgres?imgurl=http://www.phillwebb.net/Topics/Society/Durkheim/Durkheim2.jpg&amp;imgrefurl=http://www.phillwebb.net/Topics/Society/Durkheim/Durkheim.htm&amp;usg=__HqMZBqciiW-lpGRexprvj8YpZO4=&amp;h=322&amp;w=250&amp;sz=18&amp;hl=en&amp;start=2&amp;um=1&amp;itbs=1&amp;tbnid=eF19gkBZCaNNJM:&amp;tbnh=118&amp;tbnw=92&amp;prev=/images?q=emile+durkheim&amp;hl=en&amp;um=1" TargetMode="External"/><Relationship Id="rId5" Type="http://schemas.openxmlformats.org/officeDocument/2006/relationships/image" Target="../media/image2.jpeg"/><Relationship Id="rId6" Type="http://schemas.openxmlformats.org/officeDocument/2006/relationships/hyperlink" Target="http://images.google.co.uk/imgres?imgurl=http://www94.homepage.villanova.edu/peter.knapp/Marx.gif&amp;imgrefurl=http://www94.homepage.villanova.edu/peter.knapp/THgreats.htm&amp;usg=__cM3kju5qp2l5ZUluxfX_oGTzY6I=&amp;h=477&amp;w=390&amp;sz=77&amp;hl=en&amp;start=17&amp;um=1&amp;itbs=1&amp;tbnid=V160lCaxKDHsSM:&amp;tbnh=129&amp;tbnw=105&amp;prev=/images?q=marx&amp;hl=en&amp;um=1" TargetMode="External"/><Relationship Id="rId7" Type="http://schemas.openxmlformats.org/officeDocument/2006/relationships/image" Target="../media/image3.jpeg"/><Relationship Id="rId8" Type="http://schemas.openxmlformats.org/officeDocument/2006/relationships/hyperlink" Target="http://images.google.co.uk/imgres?imgurl=http://levine.sscnet.ucla.edu/images/max_weber.jpg&amp;imgrefurl=http://levine.sscnet.ucla.edu/&amp;usg=__oM7rWrcrXd0wWdBwhQNxGhAk4iU=&amp;h=390&amp;w=280&amp;sz=35&amp;hl=en&amp;start=1&amp;um=1&amp;itbs=1&amp;tbnid=N_sp4G16JRZXdM:&amp;tbnh=123&amp;tbnw=88&amp;prev=/images?q=weber&amp;hl=en&amp;um=1" TargetMode="External"/><Relationship Id="rId9"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hyperlink" Target="http://images.google.co.uk/imgres?imgurl=http://www.apeuropeanlahs.org/resources/ModernEuropeanThought_files/comte.jpg&amp;imgrefurl=http://www.apeuropeanlahs.org/resources/ModernEuropeanThought.htm&amp;usg=__DvvZnH3lhDTF2zRnr0hlWg6buJ4=&amp;h=440&amp;w=342&amp;sz=21&amp;hl=en&amp;start=2&amp;um=1&amp;itbs=1&amp;tbnid=cttTfRxsGnkmsM:&amp;tbnh=127&amp;tbnw=99&amp;prev=/images?q=comte&amp;hl=en&amp;sa=N&amp;um=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mages.google.co.uk/imgres?imgurl=http://www94.homepage.villanova.edu/peter.knapp/Marx.gif&amp;imgrefurl=http://www94.homepage.villanova.edu/peter.knapp/THgreats.htm&amp;usg=__cM3kju5qp2l5ZUluxfX_oGTzY6I=&amp;h=477&amp;w=390&amp;sz=77&amp;hl=en&amp;start=17&amp;um=1&amp;itbs=1&amp;tbnid=V160lCaxKDHsSM:&amp;tbnh=129&amp;tbnw=105&amp;prev=/images?q=marx&amp;hl=en&amp;um=1" TargetMode="External"/><Relationship Id="rId3"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gif"/><Relationship Id="rId1" Type="http://schemas.openxmlformats.org/officeDocument/2006/relationships/slideLayout" Target="../slideLayouts/slideLayout2.xml"/><Relationship Id="rId2" Type="http://schemas.openxmlformats.org/officeDocument/2006/relationships/hyperlink" Target="http://images.google.co.uk/imgres?imgurl=http://levine.sscnet.ucla.edu/images/max_weber.jpg&amp;imgrefurl=http://levine.sscnet.ucla.edu/&amp;usg=__oM7rWrcrXd0wWdBwhQNxGhAk4iU=&amp;h=390&amp;w=280&amp;sz=35&amp;hl=en&amp;start=1&amp;um=1&amp;itbs=1&amp;tbnid=N_sp4G16JRZXdM:&amp;tbnh=123&amp;tbnw=88&amp;prev=/images?q=weber&amp;hl=en&amp;um=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mages.google.co.uk/imgres?imgurl=http://levine.sscnet.ucla.edu/images/max_weber.jpg&amp;imgrefurl=http://levine.sscnet.ucla.edu/&amp;usg=__oM7rWrcrXd0wWdBwhQNxGhAk4iU=&amp;h=390&amp;w=280&amp;sz=35&amp;hl=en&amp;start=1&amp;um=1&amp;itbs=1&amp;tbnid=N_sp4G16JRZXdM:&amp;tbnh=123&amp;tbnw=88&amp;prev=/images?q=weber&amp;hl=en&amp;um=1" TargetMode="External"/><Relationship Id="rId3"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852936"/>
            <a:ext cx="8458200" cy="1470025"/>
          </a:xfrm>
        </p:spPr>
        <p:txBody>
          <a:bodyPr>
            <a:noAutofit/>
          </a:bodyPr>
          <a:lstStyle/>
          <a:p>
            <a:pPr algn="l"/>
            <a:r>
              <a:rPr lang="en-GB" sz="15000" b="1" dirty="0" smtClean="0">
                <a:solidFill>
                  <a:srgbClr val="FFFF00"/>
                </a:solidFill>
                <a:latin typeface="+mn-lt"/>
              </a:rPr>
              <a:t>Values </a:t>
            </a:r>
            <a:r>
              <a:rPr lang="en-GB" sz="15000" b="1" dirty="0" smtClean="0">
                <a:latin typeface="+mn-lt"/>
              </a:rPr>
              <a:t/>
            </a:r>
            <a:br>
              <a:rPr lang="en-GB" sz="15000" b="1" dirty="0" smtClean="0">
                <a:latin typeface="+mn-lt"/>
              </a:rPr>
            </a:br>
            <a:r>
              <a:rPr lang="en-GB" sz="15000" b="1" dirty="0" smtClean="0">
                <a:solidFill>
                  <a:srgbClr val="00B0F0"/>
                </a:solidFill>
                <a:latin typeface="+mn-lt"/>
              </a:rPr>
              <a:t>in</a:t>
            </a:r>
            <a:r>
              <a:rPr lang="en-GB" sz="15000" b="1" dirty="0" smtClean="0">
                <a:latin typeface="+mn-lt"/>
              </a:rPr>
              <a:t> </a:t>
            </a:r>
            <a:r>
              <a:rPr lang="en-GB" sz="15000" b="1" dirty="0" smtClean="0">
                <a:solidFill>
                  <a:srgbClr val="FF5050"/>
                </a:solidFill>
                <a:latin typeface="+mn-lt"/>
              </a:rPr>
              <a:t>Sociology</a:t>
            </a:r>
            <a:endParaRPr lang="en-GB" sz="15000" b="1" dirty="0">
              <a:solidFill>
                <a:srgbClr val="FF5050"/>
              </a:solidFill>
              <a:latin typeface="+mn-lt"/>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94011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Key Terms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3916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1576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Questions</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Assess whether Sociology can or should ever be value-free? (33 marks)</a:t>
            </a:r>
          </a:p>
          <a:p>
            <a:pPr marL="514350" indent="-514350">
              <a:buAutoNum type="arabicPeriod"/>
            </a:pPr>
            <a:endParaRPr lang="en-US" dirty="0"/>
          </a:p>
          <a:p>
            <a:pPr marL="514350" indent="-514350">
              <a:buAutoNum type="arabicPeriod"/>
            </a:pPr>
            <a:r>
              <a:rPr lang="en-US" dirty="0" smtClean="0"/>
              <a:t>Assess whether Sociology is able to overcome the problem of values?</a:t>
            </a:r>
          </a:p>
          <a:p>
            <a:pPr marL="514350" indent="-514350">
              <a:buAutoNum type="arabicPeriod"/>
            </a:pPr>
            <a:endParaRPr lang="en-US" dirty="0"/>
          </a:p>
          <a:p>
            <a:pPr marL="514350" indent="-514350">
              <a:buAutoNum type="arabicPeriod"/>
            </a:pPr>
            <a:r>
              <a:rPr lang="en-US" dirty="0" smtClean="0"/>
              <a:t>Value-free Sociology is a myth?  Discuss.</a:t>
            </a:r>
            <a:endParaRPr lang="en-US" dirty="0"/>
          </a:p>
        </p:txBody>
      </p:sp>
    </p:spTree>
    <p:extLst>
      <p:ext uri="{BB962C8B-B14F-4D97-AF65-F5344CB8AC3E}">
        <p14:creationId xmlns:p14="http://schemas.microsoft.com/office/powerpoint/2010/main" val="372910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856"/>
            <a:ext cx="8229600" cy="1143000"/>
          </a:xfrm>
        </p:spPr>
        <p:txBody>
          <a:bodyPr>
            <a:normAutofit/>
          </a:bodyPr>
          <a:lstStyle/>
          <a:p>
            <a:pPr algn="l"/>
            <a:r>
              <a:rPr lang="en-GB" sz="6000" b="1" dirty="0" smtClean="0">
                <a:solidFill>
                  <a:srgbClr val="FFC000"/>
                </a:solidFill>
              </a:rPr>
              <a:t>Positivists</a:t>
            </a:r>
            <a:endParaRPr lang="en-GB" sz="6000" b="1" dirty="0">
              <a:solidFill>
                <a:srgbClr val="FFC000"/>
              </a:solidFill>
            </a:endParaRPr>
          </a:p>
        </p:txBody>
      </p:sp>
      <p:sp>
        <p:nvSpPr>
          <p:cNvPr id="3" name="Content Placeholder 2"/>
          <p:cNvSpPr>
            <a:spLocks noGrp="1"/>
          </p:cNvSpPr>
          <p:nvPr>
            <p:ph idx="1"/>
          </p:nvPr>
        </p:nvSpPr>
        <p:spPr>
          <a:xfrm>
            <a:off x="179512" y="1052736"/>
            <a:ext cx="8784976" cy="5805264"/>
          </a:xfrm>
        </p:spPr>
        <p:txBody>
          <a:bodyPr>
            <a:normAutofit fontScale="85000" lnSpcReduction="10000"/>
          </a:bodyPr>
          <a:lstStyle/>
          <a:p>
            <a:r>
              <a:rPr lang="en-GB" dirty="0" smtClean="0"/>
              <a:t>Positivists argue that society (and therefore individuals) can be studied objectively &amp; scientifically. </a:t>
            </a:r>
          </a:p>
          <a:p>
            <a:endParaRPr lang="en-GB" dirty="0"/>
          </a:p>
          <a:p>
            <a:r>
              <a:rPr lang="en-GB" dirty="0" smtClean="0"/>
              <a:t>This approach assumes that the researcher can remain fully objective and detached from their research. </a:t>
            </a:r>
          </a:p>
          <a:p>
            <a:endParaRPr lang="en-GB" dirty="0"/>
          </a:p>
          <a:p>
            <a:r>
              <a:rPr lang="en-GB" dirty="0" smtClean="0"/>
              <a:t>This approach however can be accused of ignoring the fact that all individuals have values – feelings, thoughts, emotions, preferences &amp; prejudices. </a:t>
            </a:r>
          </a:p>
          <a:p>
            <a:endParaRPr lang="en-GB" dirty="0"/>
          </a:p>
          <a:p>
            <a:r>
              <a:rPr lang="en-GB" dirty="0" smtClean="0"/>
              <a:t>This topic therefore asks the questions; can sociological research ever be truly objective? And can values actually have a positive effect in the research process? </a:t>
            </a:r>
          </a:p>
          <a:p>
            <a:endParaRPr lang="en-GB" dirty="0"/>
          </a:p>
        </p:txBody>
      </p:sp>
    </p:spTree>
    <p:extLst>
      <p:ext uri="{BB962C8B-B14F-4D97-AF65-F5344CB8AC3E}">
        <p14:creationId xmlns:p14="http://schemas.microsoft.com/office/powerpoint/2010/main" val="9036870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41"/>
            <a:ext cx="8229600" cy="1143000"/>
          </a:xfrm>
        </p:spPr>
        <p:txBody>
          <a:bodyPr>
            <a:normAutofit/>
          </a:bodyPr>
          <a:lstStyle/>
          <a:p>
            <a:pPr algn="l"/>
            <a:r>
              <a:rPr lang="en-GB" sz="4800" b="1" dirty="0" smtClean="0">
                <a:solidFill>
                  <a:srgbClr val="FF6699"/>
                </a:solidFill>
              </a:rPr>
              <a:t>Classical Sociology &amp; Values:</a:t>
            </a:r>
            <a:endParaRPr lang="en-GB" sz="4000" b="1" dirty="0">
              <a:solidFill>
                <a:srgbClr val="FF6699"/>
              </a:solidFill>
            </a:endParaRPr>
          </a:p>
        </p:txBody>
      </p:sp>
      <p:sp>
        <p:nvSpPr>
          <p:cNvPr id="3" name="Content Placeholder 2"/>
          <p:cNvSpPr>
            <a:spLocks noGrp="1"/>
          </p:cNvSpPr>
          <p:nvPr>
            <p:ph idx="1"/>
          </p:nvPr>
        </p:nvSpPr>
        <p:spPr>
          <a:xfrm>
            <a:off x="227552" y="1005757"/>
            <a:ext cx="8736936" cy="4525963"/>
          </a:xfrm>
        </p:spPr>
        <p:txBody>
          <a:bodyPr/>
          <a:lstStyle/>
          <a:p>
            <a:r>
              <a:rPr lang="en-GB" dirty="0" smtClean="0"/>
              <a:t>‘Classical Sociology’ refers to sociology in it’s earliest forms &amp; examines ‘Classical Sociologists’ such as Comte, Durkheim, Marx &amp; Weber.</a:t>
            </a:r>
          </a:p>
          <a:p>
            <a:endParaRPr lang="en-GB" dirty="0"/>
          </a:p>
          <a:p>
            <a:endParaRPr lang="en-GB" dirty="0" smtClean="0"/>
          </a:p>
          <a:p>
            <a:endParaRPr lang="en-GB" dirty="0"/>
          </a:p>
          <a:p>
            <a:endParaRPr lang="en-GB" dirty="0" smtClean="0"/>
          </a:p>
          <a:p>
            <a:endParaRPr lang="en-GB" dirty="0" smtClean="0"/>
          </a:p>
          <a:p>
            <a:endParaRPr lang="en-GB" dirty="0">
              <a:solidFill>
                <a:schemeClr val="bg1"/>
              </a:solidFill>
            </a:endParaRPr>
          </a:p>
        </p:txBody>
      </p:sp>
      <p:grpSp>
        <p:nvGrpSpPr>
          <p:cNvPr id="4" name="Group 3"/>
          <p:cNvGrpSpPr/>
          <p:nvPr/>
        </p:nvGrpSpPr>
        <p:grpSpPr>
          <a:xfrm>
            <a:off x="1278041" y="2476300"/>
            <a:ext cx="6363693" cy="1957013"/>
            <a:chOff x="279405" y="1259402"/>
            <a:chExt cx="6363693" cy="1957013"/>
          </a:xfrm>
        </p:grpSpPr>
        <p:pic>
          <p:nvPicPr>
            <p:cNvPr id="5" name="Picture 2" descr="http://t3.gstatic.com/images?q=tbn:cttTfRxsGnkmsM:http://www.apeuropeanlahs.org/resources/ModernEuropeanThought_files/comte.jpg">
              <a:hlinkClick r:id="rId2"/>
            </p:cNvPr>
            <p:cNvPicPr>
              <a:picLocks noChangeAspect="1" noChangeArrowheads="1"/>
            </p:cNvPicPr>
            <p:nvPr/>
          </p:nvPicPr>
          <p:blipFill>
            <a:blip r:embed="rId3" cstate="print"/>
            <a:srcRect/>
            <a:stretch>
              <a:fillRect/>
            </a:stretch>
          </p:blipFill>
          <p:spPr bwMode="auto">
            <a:xfrm rot="21233033">
              <a:off x="355694" y="1553191"/>
              <a:ext cx="1068431" cy="1370615"/>
            </a:xfrm>
            <a:prstGeom prst="rect">
              <a:avLst/>
            </a:prstGeom>
            <a:noFill/>
            <a:ln>
              <a:solidFill>
                <a:schemeClr val="tx1"/>
              </a:solidFill>
            </a:ln>
          </p:spPr>
        </p:pic>
        <p:pic>
          <p:nvPicPr>
            <p:cNvPr id="6" name="Picture 4" descr="http://t1.gstatic.com/images?q=tbn:eF19gkBZCaNNJM:http://www.phillwebb.net/Topics/Society/Durkheim/Durkheim2.jpg">
              <a:hlinkClick r:id="rId4"/>
            </p:cNvPr>
            <p:cNvPicPr>
              <a:picLocks noChangeAspect="1" noChangeArrowheads="1"/>
            </p:cNvPicPr>
            <p:nvPr/>
          </p:nvPicPr>
          <p:blipFill>
            <a:blip r:embed="rId5" cstate="print"/>
            <a:srcRect/>
            <a:stretch>
              <a:fillRect/>
            </a:stretch>
          </p:blipFill>
          <p:spPr bwMode="auto">
            <a:xfrm rot="21236080">
              <a:off x="1993765" y="1477983"/>
              <a:ext cx="1000132" cy="1282778"/>
            </a:xfrm>
            <a:prstGeom prst="rect">
              <a:avLst/>
            </a:prstGeom>
            <a:noFill/>
            <a:ln>
              <a:solidFill>
                <a:schemeClr val="tx1"/>
              </a:solidFill>
            </a:ln>
          </p:spPr>
        </p:pic>
        <p:pic>
          <p:nvPicPr>
            <p:cNvPr id="7" name="Picture 6" descr="http://t0.gstatic.com/images?q=tbn:V160lCaxKDHsSM:http://www94.homepage.villanova.edu/peter.knapp/Marx.gif">
              <a:hlinkClick r:id="rId6"/>
            </p:cNvPr>
            <p:cNvPicPr>
              <a:picLocks noChangeAspect="1" noChangeArrowheads="1"/>
            </p:cNvPicPr>
            <p:nvPr/>
          </p:nvPicPr>
          <p:blipFill>
            <a:blip r:embed="rId7" cstate="print"/>
            <a:srcRect/>
            <a:stretch>
              <a:fillRect/>
            </a:stretch>
          </p:blipFill>
          <p:spPr bwMode="auto">
            <a:xfrm rot="21243324">
              <a:off x="3639893" y="1360331"/>
              <a:ext cx="1116419" cy="1371602"/>
            </a:xfrm>
            <a:prstGeom prst="rect">
              <a:avLst/>
            </a:prstGeom>
            <a:noFill/>
            <a:ln>
              <a:solidFill>
                <a:schemeClr val="tx1"/>
              </a:solidFill>
            </a:ln>
          </p:spPr>
        </p:pic>
        <p:pic>
          <p:nvPicPr>
            <p:cNvPr id="8" name="Picture 8" descr="http://t1.gstatic.com/images?q=tbn:N_sp4G16JRZXdM:http://levine.sscnet.ucla.edu/images/max_weber.jpg">
              <a:hlinkClick r:id="rId8"/>
            </p:cNvPr>
            <p:cNvPicPr>
              <a:picLocks noChangeAspect="1" noChangeArrowheads="1"/>
            </p:cNvPicPr>
            <p:nvPr/>
          </p:nvPicPr>
          <p:blipFill>
            <a:blip r:embed="rId9" cstate="print"/>
            <a:srcRect/>
            <a:stretch>
              <a:fillRect/>
            </a:stretch>
          </p:blipFill>
          <p:spPr bwMode="auto">
            <a:xfrm rot="21271325">
              <a:off x="5422885" y="1259402"/>
              <a:ext cx="1009867" cy="1411519"/>
            </a:xfrm>
            <a:prstGeom prst="rect">
              <a:avLst/>
            </a:prstGeom>
            <a:noFill/>
            <a:ln>
              <a:solidFill>
                <a:schemeClr val="tx1"/>
              </a:solidFill>
            </a:ln>
          </p:spPr>
        </p:pic>
        <p:sp>
          <p:nvSpPr>
            <p:cNvPr id="9" name="Text Box 14"/>
            <p:cNvSpPr txBox="1">
              <a:spLocks noChangeArrowheads="1"/>
            </p:cNvSpPr>
            <p:nvPr/>
          </p:nvSpPr>
          <p:spPr bwMode="auto">
            <a:xfrm rot="21265809">
              <a:off x="279405" y="2754750"/>
              <a:ext cx="1344406" cy="461665"/>
            </a:xfrm>
            <a:prstGeom prst="rect">
              <a:avLst/>
            </a:prstGeom>
            <a:solidFill>
              <a:srgbClr val="FFFF66"/>
            </a:solidFill>
            <a:ln w="9525">
              <a:solidFill>
                <a:schemeClr val="tx1"/>
              </a:solidFill>
              <a:miter lim="800000"/>
              <a:headEnd/>
              <a:tailEnd/>
            </a:ln>
            <a:effectLst/>
          </p:spPr>
          <p:txBody>
            <a:bodyPr wrap="square">
              <a:spAutoFit/>
            </a:bodyPr>
            <a:lstStyle/>
            <a:p>
              <a:pPr algn="ctr">
                <a:spcBef>
                  <a:spcPct val="50000"/>
                </a:spcBef>
              </a:pPr>
              <a:r>
                <a:rPr lang="en-GB" sz="1200" b="1" dirty="0" err="1" smtClean="0">
                  <a:solidFill>
                    <a:schemeClr val="bg1"/>
                  </a:solidFill>
                </a:rPr>
                <a:t>Auguste</a:t>
              </a:r>
              <a:r>
                <a:rPr lang="en-GB" sz="1200" b="1" dirty="0" smtClean="0">
                  <a:solidFill>
                    <a:schemeClr val="bg1"/>
                  </a:solidFill>
                </a:rPr>
                <a:t> Comte (1798 – 1857)</a:t>
              </a:r>
              <a:endParaRPr lang="en-GB" sz="1200" b="1" dirty="0">
                <a:solidFill>
                  <a:schemeClr val="bg1"/>
                </a:solidFill>
              </a:endParaRPr>
            </a:p>
          </p:txBody>
        </p:sp>
        <p:sp>
          <p:nvSpPr>
            <p:cNvPr id="10" name="Text Box 14"/>
            <p:cNvSpPr txBox="1">
              <a:spLocks noChangeArrowheads="1"/>
            </p:cNvSpPr>
            <p:nvPr/>
          </p:nvSpPr>
          <p:spPr bwMode="auto">
            <a:xfrm rot="21265809">
              <a:off x="1948042" y="2635561"/>
              <a:ext cx="1337472" cy="461665"/>
            </a:xfrm>
            <a:prstGeom prst="rect">
              <a:avLst/>
            </a:prstGeom>
            <a:solidFill>
              <a:srgbClr val="FFFF66"/>
            </a:solidFill>
            <a:ln w="9525">
              <a:solidFill>
                <a:schemeClr val="tx1"/>
              </a:solidFill>
              <a:miter lim="800000"/>
              <a:headEnd/>
              <a:tailEnd/>
            </a:ln>
            <a:effectLst/>
          </p:spPr>
          <p:txBody>
            <a:bodyPr wrap="square">
              <a:spAutoFit/>
            </a:bodyPr>
            <a:lstStyle/>
            <a:p>
              <a:pPr algn="ctr">
                <a:spcBef>
                  <a:spcPct val="50000"/>
                </a:spcBef>
              </a:pPr>
              <a:r>
                <a:rPr lang="en-GB" sz="1200" b="1" dirty="0" smtClean="0">
                  <a:solidFill>
                    <a:schemeClr val="bg1"/>
                  </a:solidFill>
                </a:rPr>
                <a:t>Emile Durkheim (1858– 1917)</a:t>
              </a:r>
              <a:endParaRPr lang="en-GB" sz="1200" b="1" dirty="0">
                <a:solidFill>
                  <a:schemeClr val="bg1"/>
                </a:solidFill>
              </a:endParaRPr>
            </a:p>
          </p:txBody>
        </p:sp>
        <p:sp>
          <p:nvSpPr>
            <p:cNvPr id="11" name="Text Box 14"/>
            <p:cNvSpPr txBox="1">
              <a:spLocks noChangeArrowheads="1"/>
            </p:cNvSpPr>
            <p:nvPr/>
          </p:nvSpPr>
          <p:spPr bwMode="auto">
            <a:xfrm rot="21265809">
              <a:off x="3591115" y="2635561"/>
              <a:ext cx="1337472" cy="461665"/>
            </a:xfrm>
            <a:prstGeom prst="rect">
              <a:avLst/>
            </a:prstGeom>
            <a:solidFill>
              <a:srgbClr val="FFFF66"/>
            </a:solidFill>
            <a:ln w="9525">
              <a:solidFill>
                <a:schemeClr val="tx1"/>
              </a:solidFill>
              <a:miter lim="800000"/>
              <a:headEnd/>
              <a:tailEnd/>
            </a:ln>
            <a:effectLst/>
          </p:spPr>
          <p:txBody>
            <a:bodyPr wrap="square">
              <a:spAutoFit/>
            </a:bodyPr>
            <a:lstStyle/>
            <a:p>
              <a:pPr algn="ctr">
                <a:spcBef>
                  <a:spcPct val="50000"/>
                </a:spcBef>
              </a:pPr>
              <a:r>
                <a:rPr lang="en-GB" sz="1200" b="1" dirty="0" smtClean="0">
                  <a:solidFill>
                    <a:schemeClr val="bg1"/>
                  </a:solidFill>
                </a:rPr>
                <a:t>Karl Marx (1818– 1883)</a:t>
              </a:r>
              <a:endParaRPr lang="en-GB" sz="1200" b="1" dirty="0">
                <a:solidFill>
                  <a:schemeClr val="bg1"/>
                </a:solidFill>
              </a:endParaRPr>
            </a:p>
          </p:txBody>
        </p:sp>
        <p:sp>
          <p:nvSpPr>
            <p:cNvPr id="12" name="Text Box 14"/>
            <p:cNvSpPr txBox="1">
              <a:spLocks noChangeArrowheads="1"/>
            </p:cNvSpPr>
            <p:nvPr/>
          </p:nvSpPr>
          <p:spPr bwMode="auto">
            <a:xfrm rot="21265809">
              <a:off x="5305626" y="2546327"/>
              <a:ext cx="1337472" cy="461665"/>
            </a:xfrm>
            <a:prstGeom prst="rect">
              <a:avLst/>
            </a:prstGeom>
            <a:solidFill>
              <a:srgbClr val="FFFF66"/>
            </a:solidFill>
            <a:ln w="9525">
              <a:solidFill>
                <a:schemeClr val="tx1"/>
              </a:solidFill>
              <a:miter lim="800000"/>
              <a:headEnd/>
              <a:tailEnd/>
            </a:ln>
            <a:effectLst/>
          </p:spPr>
          <p:txBody>
            <a:bodyPr wrap="square">
              <a:spAutoFit/>
            </a:bodyPr>
            <a:lstStyle/>
            <a:p>
              <a:pPr algn="ctr">
                <a:spcBef>
                  <a:spcPct val="50000"/>
                </a:spcBef>
              </a:pPr>
              <a:r>
                <a:rPr lang="en-GB" sz="1200" b="1" dirty="0" smtClean="0">
                  <a:solidFill>
                    <a:schemeClr val="bg1"/>
                  </a:solidFill>
                </a:rPr>
                <a:t>Max Weber (1864– 1920)</a:t>
              </a:r>
              <a:endParaRPr lang="en-GB" sz="1200" b="1" dirty="0">
                <a:solidFill>
                  <a:schemeClr val="bg1"/>
                </a:solidFill>
              </a:endParaRPr>
            </a:p>
          </p:txBody>
        </p:sp>
      </p:grpSp>
      <p:sp>
        <p:nvSpPr>
          <p:cNvPr id="13" name="TextBox 12"/>
          <p:cNvSpPr txBox="1"/>
          <p:nvPr/>
        </p:nvSpPr>
        <p:spPr>
          <a:xfrm>
            <a:off x="217352" y="4792186"/>
            <a:ext cx="8926647" cy="2092881"/>
          </a:xfrm>
          <a:prstGeom prst="rect">
            <a:avLst/>
          </a:prstGeom>
          <a:noFill/>
        </p:spPr>
        <p:txBody>
          <a:bodyPr wrap="square" rtlCol="0">
            <a:spAutoFit/>
          </a:bodyPr>
          <a:lstStyle/>
          <a:p>
            <a:r>
              <a:rPr lang="en-GB" sz="2600" b="1" dirty="0" smtClean="0">
                <a:solidFill>
                  <a:srgbClr val="FF6699"/>
                </a:solidFill>
              </a:rPr>
              <a:t>Comte &amp; Durkheim </a:t>
            </a:r>
            <a:r>
              <a:rPr lang="en-GB" sz="2600" dirty="0" smtClean="0"/>
              <a:t>can without a doubt be labelled as ‘positivists’ in the truest sense in that they both share the Enlightenment view that a better society can be produced by studying it in an </a:t>
            </a:r>
            <a:r>
              <a:rPr lang="en-GB" sz="2600" dirty="0" smtClean="0">
                <a:solidFill>
                  <a:srgbClr val="FFFF00"/>
                </a:solidFill>
              </a:rPr>
              <a:t>objective, value-free, scientific &amp; systematic manner (Social Facts)</a:t>
            </a:r>
            <a:endParaRPr lang="en-GB" sz="2600" dirty="0">
              <a:solidFill>
                <a:srgbClr val="FFFF00"/>
              </a:solidFill>
            </a:endParaRPr>
          </a:p>
        </p:txBody>
      </p:sp>
      <p:sp>
        <p:nvSpPr>
          <p:cNvPr id="14" name="Right Brace 13"/>
          <p:cNvSpPr/>
          <p:nvPr/>
        </p:nvSpPr>
        <p:spPr>
          <a:xfrm rot="5059519">
            <a:off x="2705034" y="3551465"/>
            <a:ext cx="585209" cy="2071702"/>
          </a:xfrm>
          <a:prstGeom prst="rightBrace">
            <a:avLst>
              <a:gd name="adj1" fmla="val 30545"/>
              <a:gd name="adj2" fmla="val 46514"/>
            </a:avLst>
          </a:prstGeom>
          <a:ln w="41275">
            <a:solidFill>
              <a:srgbClr val="FF6699"/>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GB">
              <a:solidFill>
                <a:srgbClr val="FF6699"/>
              </a:solidFill>
            </a:endParaRPr>
          </a:p>
        </p:txBody>
      </p:sp>
    </p:spTree>
    <p:extLst>
      <p:ext uri="{BB962C8B-B14F-4D97-AF65-F5344CB8AC3E}">
        <p14:creationId xmlns:p14="http://schemas.microsoft.com/office/powerpoint/2010/main" val="1438307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363272" cy="6126163"/>
          </a:xfrm>
        </p:spPr>
        <p:txBody>
          <a:bodyPr>
            <a:normAutofit fontScale="92500" lnSpcReduction="10000"/>
          </a:bodyPr>
          <a:lstStyle/>
          <a:p>
            <a:r>
              <a:rPr lang="en-GB" dirty="0" smtClean="0"/>
              <a:t>They argue that the sociologists job is to uncover ‘truths’ &amp; ‘laws’ of society that govern its proper functioning. Preferring objectivity &amp; value-freedom meant, Comte &amp; Durkheim argue that the sociologist is free from values &amp; bias &amp; thus in a perfect position to suggest what is best for society.</a:t>
            </a:r>
          </a:p>
          <a:p>
            <a:endParaRPr lang="en-GB" dirty="0" smtClean="0"/>
          </a:p>
          <a:p>
            <a:r>
              <a:rPr lang="en-GB" dirty="0" smtClean="0"/>
              <a:t>This viewpoint almost positions sociologists as the ‘doctors’ of society.</a:t>
            </a:r>
          </a:p>
          <a:p>
            <a:endParaRPr lang="en-GB" dirty="0"/>
          </a:p>
          <a:p>
            <a:r>
              <a:rPr lang="en-GB" dirty="0" smtClean="0"/>
              <a:t>Comte saw sociologists as ‘latter-day priests of the new scientific religion of truth’.</a:t>
            </a:r>
          </a:p>
          <a:p>
            <a:endParaRPr lang="en-GB" dirty="0"/>
          </a:p>
        </p:txBody>
      </p:sp>
    </p:spTree>
    <p:extLst>
      <p:ext uri="{BB962C8B-B14F-4D97-AF65-F5344CB8AC3E}">
        <p14:creationId xmlns:p14="http://schemas.microsoft.com/office/powerpoint/2010/main" val="1389962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
            <a:ext cx="8229600" cy="1143000"/>
          </a:xfrm>
        </p:spPr>
        <p:txBody>
          <a:bodyPr>
            <a:normAutofit/>
          </a:bodyPr>
          <a:lstStyle/>
          <a:p>
            <a:pPr algn="l"/>
            <a:r>
              <a:rPr lang="en-GB" sz="6600" b="1" dirty="0" smtClean="0">
                <a:solidFill>
                  <a:srgbClr val="00B0F0"/>
                </a:solidFill>
              </a:rPr>
              <a:t>Karl Marx</a:t>
            </a:r>
            <a:endParaRPr lang="en-GB" sz="6600" b="1" dirty="0">
              <a:solidFill>
                <a:srgbClr val="00B0F0"/>
              </a:solidFill>
            </a:endParaRPr>
          </a:p>
        </p:txBody>
      </p:sp>
      <p:sp>
        <p:nvSpPr>
          <p:cNvPr id="3" name="Content Placeholder 2"/>
          <p:cNvSpPr>
            <a:spLocks noGrp="1"/>
          </p:cNvSpPr>
          <p:nvPr>
            <p:ph idx="1"/>
          </p:nvPr>
        </p:nvSpPr>
        <p:spPr>
          <a:xfrm>
            <a:off x="251520" y="1052736"/>
            <a:ext cx="7200800" cy="5616624"/>
          </a:xfrm>
        </p:spPr>
        <p:txBody>
          <a:bodyPr>
            <a:normAutofit fontScale="92500" lnSpcReduction="20000"/>
          </a:bodyPr>
          <a:lstStyle/>
          <a:p>
            <a:r>
              <a:rPr lang="en-GB" dirty="0" smtClean="0"/>
              <a:t>Generally speaking, Marx favours a scientific approach to the study of society &amp; is thus usually classified as a Positivist sociologist along with Comte &amp; Durkheim.</a:t>
            </a:r>
          </a:p>
          <a:p>
            <a:endParaRPr lang="en-GB" dirty="0"/>
          </a:p>
          <a:p>
            <a:r>
              <a:rPr lang="en-GB" dirty="0" smtClean="0"/>
              <a:t>However, Marx </a:t>
            </a:r>
            <a:r>
              <a:rPr lang="en-GB" b="1" dirty="0" smtClean="0">
                <a:solidFill>
                  <a:srgbClr val="00B0F0"/>
                </a:solidFill>
              </a:rPr>
              <a:t>did talk about Values in his work</a:t>
            </a:r>
            <a:r>
              <a:rPr lang="en-GB" dirty="0" smtClean="0"/>
              <a:t> (making his view of Society Value-Laden &amp; non-scientific).</a:t>
            </a:r>
          </a:p>
          <a:p>
            <a:pPr marL="0" indent="0">
              <a:buNone/>
            </a:pPr>
            <a:endParaRPr lang="en-GB" dirty="0" smtClean="0"/>
          </a:p>
          <a:p>
            <a:r>
              <a:rPr lang="en-GB" dirty="0" smtClean="0"/>
              <a:t>Marx </a:t>
            </a:r>
            <a:r>
              <a:rPr lang="en-GB" b="1" dirty="0" smtClean="0">
                <a:solidFill>
                  <a:srgbClr val="00B0F0"/>
                </a:solidFill>
              </a:rPr>
              <a:t>values the strengths of Communism, taking for granted that it is ‘Ideal’ i.e. this is not an objective approach</a:t>
            </a:r>
            <a:r>
              <a:rPr lang="en-GB" dirty="0" smtClean="0"/>
              <a:t> but it is central to Marxist Theory.</a:t>
            </a:r>
          </a:p>
          <a:p>
            <a:endParaRPr lang="en-GB" dirty="0" smtClean="0"/>
          </a:p>
          <a:p>
            <a:endParaRPr lang="en-GB" dirty="0"/>
          </a:p>
        </p:txBody>
      </p:sp>
      <p:pic>
        <p:nvPicPr>
          <p:cNvPr id="4" name="Picture 6" descr="http://t0.gstatic.com/images?q=tbn:V160lCaxKDHsSM:http://www94.homepage.villanova.edu/peter.knapp/Marx.gif">
            <a:hlinkClick r:id="rId2"/>
          </p:cNvPr>
          <p:cNvPicPr>
            <a:picLocks noChangeAspect="1" noChangeArrowheads="1"/>
          </p:cNvPicPr>
          <p:nvPr/>
        </p:nvPicPr>
        <p:blipFill>
          <a:blip r:embed="rId3" cstate="print"/>
          <a:srcRect/>
          <a:stretch>
            <a:fillRect/>
          </a:stretch>
        </p:blipFill>
        <p:spPr bwMode="auto">
          <a:xfrm rot="21243324">
            <a:off x="7375304" y="-90578"/>
            <a:ext cx="1667117" cy="2048175"/>
          </a:xfrm>
          <a:prstGeom prst="rect">
            <a:avLst/>
          </a:prstGeom>
          <a:noFill/>
          <a:ln>
            <a:solidFill>
              <a:schemeClr val="tx1"/>
            </a:solidFill>
          </a:ln>
        </p:spPr>
      </p:pic>
    </p:spTree>
    <p:extLst>
      <p:ext uri="{BB962C8B-B14F-4D97-AF65-F5344CB8AC3E}">
        <p14:creationId xmlns:p14="http://schemas.microsoft.com/office/powerpoint/2010/main" val="289176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0"/>
            <a:ext cx="8229600" cy="4525963"/>
          </a:xfrm>
        </p:spPr>
        <p:txBody>
          <a:bodyPr>
            <a:normAutofit/>
          </a:bodyPr>
          <a:lstStyle/>
          <a:p>
            <a:pPr marL="0" indent="0">
              <a:buNone/>
            </a:pPr>
            <a:r>
              <a:rPr lang="en-GB" sz="8800" b="1" dirty="0" smtClean="0">
                <a:solidFill>
                  <a:srgbClr val="FF5050"/>
                </a:solidFill>
              </a:rPr>
              <a:t>What about Weber and values?</a:t>
            </a:r>
            <a:endParaRPr lang="en-GB" sz="8800" b="1" dirty="0">
              <a:solidFill>
                <a:srgbClr val="FF5050"/>
              </a:solidFill>
            </a:endParaRPr>
          </a:p>
        </p:txBody>
      </p:sp>
      <p:pic>
        <p:nvPicPr>
          <p:cNvPr id="4" name="Picture 8" descr="http://t1.gstatic.com/images?q=tbn:N_sp4G16JRZXdM:http://levine.sscnet.ucla.edu/images/max_weber.jpg">
            <a:hlinkClick r:id="rId2"/>
          </p:cNvPr>
          <p:cNvPicPr>
            <a:picLocks noChangeAspect="1" noChangeArrowheads="1"/>
          </p:cNvPicPr>
          <p:nvPr/>
        </p:nvPicPr>
        <p:blipFill>
          <a:blip r:embed="rId3" cstate="print"/>
          <a:srcRect/>
          <a:stretch>
            <a:fillRect/>
          </a:stretch>
        </p:blipFill>
        <p:spPr bwMode="auto">
          <a:xfrm rot="21271325">
            <a:off x="6037468" y="2751606"/>
            <a:ext cx="2627958" cy="3673169"/>
          </a:xfrm>
          <a:prstGeom prst="rect">
            <a:avLst/>
          </a:prstGeom>
          <a:noFill/>
          <a:ln>
            <a:solidFill>
              <a:schemeClr val="tx1"/>
            </a:solidFill>
          </a:ln>
        </p:spPr>
      </p:pic>
      <p:pic>
        <p:nvPicPr>
          <p:cNvPr id="1028" name="Picture 4" descr="http://heartoftheschool.edublogs.org/files/2010/09/beating_heart.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823195">
            <a:off x="2000055" y="5241752"/>
            <a:ext cx="1208347" cy="11041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heartoftheschool.edublogs.org/files/2010/09/beating_hear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669039">
            <a:off x="238378" y="4199146"/>
            <a:ext cx="1466442" cy="13400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heartoftheschool.edublogs.org/files/2010/09/beating_hear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233827">
            <a:off x="3687511" y="3923937"/>
            <a:ext cx="2068789" cy="18904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heartoftheschool.edublogs.org/files/2010/09/beating_hear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297497">
            <a:off x="6317052" y="404664"/>
            <a:ext cx="2068789" cy="1890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461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barn(inVertical)">
                                      <p:cBhvr>
                                        <p:cTn id="20" dur="5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8229600" cy="1143000"/>
          </a:xfrm>
        </p:spPr>
        <p:txBody>
          <a:bodyPr>
            <a:normAutofit/>
          </a:bodyPr>
          <a:lstStyle/>
          <a:p>
            <a:pPr algn="l"/>
            <a:r>
              <a:rPr lang="en-GB" sz="4800" b="1" dirty="0" smtClean="0">
                <a:solidFill>
                  <a:srgbClr val="FFCC66"/>
                </a:solidFill>
              </a:rPr>
              <a:t>Max Weber</a:t>
            </a:r>
            <a:endParaRPr lang="en-GB" sz="4800" b="1" dirty="0">
              <a:solidFill>
                <a:srgbClr val="FFCC66"/>
              </a:solidFill>
            </a:endParaRPr>
          </a:p>
        </p:txBody>
      </p:sp>
      <p:sp>
        <p:nvSpPr>
          <p:cNvPr id="3" name="Content Placeholder 2"/>
          <p:cNvSpPr>
            <a:spLocks noGrp="1"/>
          </p:cNvSpPr>
          <p:nvPr>
            <p:ph idx="1"/>
          </p:nvPr>
        </p:nvSpPr>
        <p:spPr>
          <a:xfrm>
            <a:off x="251520" y="908720"/>
            <a:ext cx="7560840" cy="5217443"/>
          </a:xfrm>
        </p:spPr>
        <p:txBody>
          <a:bodyPr>
            <a:normAutofit fontScale="92500" lnSpcReduction="10000"/>
          </a:bodyPr>
          <a:lstStyle/>
          <a:p>
            <a:r>
              <a:rPr lang="en-GB" dirty="0" smtClean="0"/>
              <a:t>Although Weber is, generally speaking,  a contemporary of Comte, Durkheim &amp; Marx, he broke the mould of this dominant ‘Positivist- Value-Free’ approach by arguing that Values are actually very important to Sociological research.</a:t>
            </a:r>
          </a:p>
          <a:p>
            <a:pPr marL="0" indent="0">
              <a:buNone/>
            </a:pPr>
            <a:endParaRPr lang="en-GB" dirty="0" smtClean="0"/>
          </a:p>
          <a:p>
            <a:r>
              <a:rPr lang="en-GB" dirty="0" smtClean="0"/>
              <a:t>In taking this different approach to society, Weber laid the foundations for </a:t>
            </a:r>
            <a:r>
              <a:rPr lang="en-GB" u="sng" dirty="0" smtClean="0"/>
              <a:t>‘Social Action’ </a:t>
            </a:r>
            <a:r>
              <a:rPr lang="en-GB" dirty="0" smtClean="0"/>
              <a:t>theories of society (as opposed to Structural Theories of society) i.e. </a:t>
            </a:r>
            <a:r>
              <a:rPr lang="en-GB" u="sng" dirty="0" err="1" smtClean="0"/>
              <a:t>Interpretivism</a:t>
            </a:r>
            <a:r>
              <a:rPr lang="en-GB" u="sng" dirty="0" smtClean="0"/>
              <a:t> &amp; Symbolic Interactionism</a:t>
            </a:r>
          </a:p>
          <a:p>
            <a:endParaRPr lang="en-GB" dirty="0"/>
          </a:p>
        </p:txBody>
      </p:sp>
      <p:pic>
        <p:nvPicPr>
          <p:cNvPr id="4" name="Picture 8" descr="http://t1.gstatic.com/images?q=tbn:N_sp4G16JRZXdM:http://levine.sscnet.ucla.edu/images/max_weber.jpg">
            <a:hlinkClick r:id="rId2"/>
          </p:cNvPr>
          <p:cNvPicPr>
            <a:picLocks noChangeAspect="1" noChangeArrowheads="1"/>
          </p:cNvPicPr>
          <p:nvPr/>
        </p:nvPicPr>
        <p:blipFill>
          <a:blip r:embed="rId3" cstate="print"/>
          <a:srcRect/>
          <a:stretch>
            <a:fillRect/>
          </a:stretch>
        </p:blipFill>
        <p:spPr bwMode="auto">
          <a:xfrm rot="21271325">
            <a:off x="7488483" y="-35949"/>
            <a:ext cx="1811745" cy="2532325"/>
          </a:xfrm>
          <a:prstGeom prst="rect">
            <a:avLst/>
          </a:prstGeom>
          <a:noFill/>
          <a:ln>
            <a:solidFill>
              <a:schemeClr val="tx1"/>
            </a:solidFill>
          </a:ln>
        </p:spPr>
      </p:pic>
    </p:spTree>
    <p:extLst>
      <p:ext uri="{BB962C8B-B14F-4D97-AF65-F5344CB8AC3E}">
        <p14:creationId xmlns:p14="http://schemas.microsoft.com/office/powerpoint/2010/main" val="26842635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69" y="188640"/>
            <a:ext cx="8978752" cy="6858000"/>
          </a:xfrm>
        </p:spPr>
        <p:txBody>
          <a:bodyPr>
            <a:normAutofit fontScale="70000" lnSpcReduction="20000"/>
          </a:bodyPr>
          <a:lstStyle/>
          <a:p>
            <a:r>
              <a:rPr lang="en-GB" sz="3500" dirty="0" smtClean="0"/>
              <a:t>Weber argues that Social Facts cannot tell us how society should work. </a:t>
            </a:r>
            <a:r>
              <a:rPr lang="en-GB" sz="3500" b="1" u="sng" dirty="0" smtClean="0">
                <a:solidFill>
                  <a:schemeClr val="accent1">
                    <a:lumMod val="60000"/>
                    <a:lumOff val="40000"/>
                  </a:schemeClr>
                </a:solidFill>
              </a:rPr>
              <a:t>Values tell us this information.</a:t>
            </a:r>
          </a:p>
          <a:p>
            <a:endParaRPr lang="en-GB" dirty="0" smtClean="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smtClean="0"/>
          </a:p>
          <a:p>
            <a:endParaRPr lang="en-GB" dirty="0"/>
          </a:p>
          <a:p>
            <a:r>
              <a:rPr lang="en-GB" sz="3700" b="1" u="sng" dirty="0">
                <a:solidFill>
                  <a:srgbClr val="FFCC99"/>
                </a:solidFill>
              </a:rPr>
              <a:t>E</a:t>
            </a:r>
            <a:r>
              <a:rPr lang="en-GB" sz="3700" b="1" u="sng" dirty="0" smtClean="0">
                <a:solidFill>
                  <a:srgbClr val="FFCC99"/>
                </a:solidFill>
              </a:rPr>
              <a:t>.g. </a:t>
            </a:r>
            <a:r>
              <a:rPr lang="en-GB" sz="3700" b="1" dirty="0" smtClean="0">
                <a:solidFill>
                  <a:srgbClr val="FFCC99"/>
                </a:solidFill>
              </a:rPr>
              <a:t>Positivism can tell us that there are more divorces BUT this does not mean that people do not value marriage. </a:t>
            </a:r>
          </a:p>
          <a:p>
            <a:pPr marL="0" indent="0" algn="ctr">
              <a:buNone/>
            </a:pPr>
            <a:r>
              <a:rPr lang="en-GB" sz="3700" b="1" i="1" dirty="0" err="1" smtClean="0">
                <a:solidFill>
                  <a:srgbClr val="FFFF66"/>
                </a:solidFill>
              </a:rPr>
              <a:t>Interpretivist</a:t>
            </a:r>
            <a:r>
              <a:rPr lang="en-GB" sz="3700" b="1" i="1" dirty="0" smtClean="0">
                <a:solidFill>
                  <a:srgbClr val="FFFF66"/>
                </a:solidFill>
              </a:rPr>
              <a:t> methods can get to the bottom of WHY people divorce, or WHY they stay married.</a:t>
            </a:r>
          </a:p>
          <a:p>
            <a:r>
              <a:rPr lang="en-GB" sz="3700" dirty="0" smtClean="0">
                <a:solidFill>
                  <a:srgbClr val="FF99FF"/>
                </a:solidFill>
              </a:rPr>
              <a:t>It could be argued that divorce is too easy, that marriage should be harder to obtain, that marriage is pointless etc…..  Society is built on different Value-Judgements NOT Predictable Social Facts.</a:t>
            </a:r>
          </a:p>
          <a:p>
            <a:pPr marL="0" indent="0">
              <a:buNone/>
            </a:pPr>
            <a:endParaRPr lang="en-GB" b="1" dirty="0" smtClean="0">
              <a:solidFill>
                <a:srgbClr val="FFFF00"/>
              </a:solidFill>
            </a:endParaRPr>
          </a:p>
          <a:p>
            <a:endParaRPr lang="en-GB" dirty="0"/>
          </a:p>
        </p:txBody>
      </p:sp>
      <p:pic>
        <p:nvPicPr>
          <p:cNvPr id="2052" name="Picture 4" descr="http://www.onislam.net/english/oimedia/onislamen/images/mainimages/divorce-ca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052736"/>
            <a:ext cx="35718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4676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0" end="10"/>
                                            </p:txEl>
                                          </p:spTgt>
                                        </p:tgtEl>
                                        <p:attrNameLst>
                                          <p:attrName>style.visibility</p:attrName>
                                        </p:attrNameLst>
                                      </p:cBhvr>
                                      <p:to>
                                        <p:strVal val="visible"/>
                                      </p:to>
                                    </p:set>
                                    <p:animEffect transition="in" filter="barn(inVertical)">
                                      <p:cBhvr>
                                        <p:cTn id="12" dur="500"/>
                                        <p:tgtEl>
                                          <p:spTgt spid="3">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animEffect transition="in" filter="barn(inVertical)">
                                      <p:cBhvr>
                                        <p:cTn id="17" dur="500"/>
                                        <p:tgtEl>
                                          <p:spTgt spid="3">
                                            <p:txEl>
                                              <p:pRg st="11" end="1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barn(inVertical)">
                                      <p:cBhvr>
                                        <p:cTn id="2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548680"/>
            <a:ext cx="8229600" cy="5577483"/>
          </a:xfrm>
        </p:spPr>
        <p:txBody>
          <a:bodyPr>
            <a:noAutofit/>
          </a:bodyPr>
          <a:lstStyle/>
          <a:p>
            <a:r>
              <a:rPr lang="en-GB" dirty="0" smtClean="0"/>
              <a:t>This ultimately means that the scientific, value-free study of social facts is not particularly useful in studying society.</a:t>
            </a:r>
          </a:p>
          <a:p>
            <a:endParaRPr lang="en-GB" dirty="0"/>
          </a:p>
          <a:p>
            <a:r>
              <a:rPr lang="en-GB" dirty="0"/>
              <a:t>i</a:t>
            </a:r>
            <a:r>
              <a:rPr lang="en-GB" dirty="0" smtClean="0"/>
              <a:t>nstead; to understand society we need to understand the subjective, value-laden opinions, thoughts, emotions and meanings of individuals.</a:t>
            </a:r>
          </a:p>
          <a:p>
            <a:pPr marL="0" indent="0">
              <a:buNone/>
            </a:pPr>
            <a:endParaRPr lang="en-GB" dirty="0" smtClean="0"/>
          </a:p>
          <a:p>
            <a:pPr marL="0" indent="0" algn="ctr">
              <a:buNone/>
            </a:pPr>
            <a:r>
              <a:rPr lang="en-GB" sz="4000" b="1" dirty="0" smtClean="0">
                <a:solidFill>
                  <a:srgbClr val="FFCC66"/>
                </a:solidFill>
              </a:rPr>
              <a:t>For a PRIZE Weber called this…</a:t>
            </a:r>
          </a:p>
          <a:p>
            <a:pPr marL="0" indent="0" algn="ctr">
              <a:buNone/>
            </a:pPr>
            <a:r>
              <a:rPr lang="en-GB" sz="4000" b="1" dirty="0" smtClean="0">
                <a:solidFill>
                  <a:srgbClr val="FF99FF"/>
                </a:solidFill>
              </a:rPr>
              <a:t>VERSTEHEN (to understand)</a:t>
            </a:r>
            <a:endParaRPr lang="en-GB" sz="4000" b="1" dirty="0">
              <a:solidFill>
                <a:srgbClr val="FF99FF"/>
              </a:solidFill>
            </a:endParaRPr>
          </a:p>
        </p:txBody>
      </p:sp>
    </p:spTree>
    <p:extLst>
      <p:ext uri="{BB962C8B-B14F-4D97-AF65-F5344CB8AC3E}">
        <p14:creationId xmlns:p14="http://schemas.microsoft.com/office/powerpoint/2010/main" val="33576339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514"/>
            <a:ext cx="8229600" cy="1143000"/>
          </a:xfrm>
        </p:spPr>
        <p:txBody>
          <a:bodyPr>
            <a:noAutofit/>
          </a:bodyPr>
          <a:lstStyle/>
          <a:p>
            <a:pPr algn="l"/>
            <a:r>
              <a:rPr lang="en-GB" sz="4800" b="1" dirty="0" smtClean="0">
                <a:solidFill>
                  <a:srgbClr val="00FFFF"/>
                </a:solidFill>
                <a:latin typeface="+mn-lt"/>
              </a:rPr>
              <a:t>Values can guide research…</a:t>
            </a:r>
            <a:r>
              <a:rPr lang="en-GB" sz="4000" b="1" dirty="0" smtClean="0">
                <a:solidFill>
                  <a:srgbClr val="00FFFF"/>
                </a:solidFill>
                <a:latin typeface="+mn-lt"/>
              </a:rPr>
              <a:t/>
            </a:r>
            <a:br>
              <a:rPr lang="en-GB" sz="4000" b="1" dirty="0" smtClean="0">
                <a:solidFill>
                  <a:srgbClr val="00FFFF"/>
                </a:solidFill>
                <a:latin typeface="+mn-lt"/>
              </a:rPr>
            </a:br>
            <a:endParaRPr lang="en-GB" sz="4800" b="1" dirty="0">
              <a:solidFill>
                <a:srgbClr val="00FFFF"/>
              </a:solidFill>
              <a:latin typeface="+mn-lt"/>
            </a:endParaRPr>
          </a:p>
        </p:txBody>
      </p:sp>
      <p:sp>
        <p:nvSpPr>
          <p:cNvPr id="3" name="Content Placeholder 2"/>
          <p:cNvSpPr>
            <a:spLocks noGrp="1"/>
          </p:cNvSpPr>
          <p:nvPr>
            <p:ph idx="1"/>
          </p:nvPr>
        </p:nvSpPr>
        <p:spPr>
          <a:xfrm>
            <a:off x="0" y="620688"/>
            <a:ext cx="9144000" cy="6480720"/>
          </a:xfrm>
        </p:spPr>
        <p:txBody>
          <a:bodyPr>
            <a:normAutofit fontScale="62500" lnSpcReduction="20000"/>
          </a:bodyPr>
          <a:lstStyle/>
          <a:p>
            <a:r>
              <a:rPr lang="en-GB" sz="4000" dirty="0" smtClean="0"/>
              <a:t>It is impossible to fully understand society just by collecting meaningless, statistical ‘Social Facts’.  Instead the sociologist should pick out the most important areas to examine in a Qualitative, Specific, Micro manner.</a:t>
            </a:r>
          </a:p>
          <a:p>
            <a:endParaRPr lang="en-GB" sz="4000" dirty="0" smtClean="0"/>
          </a:p>
          <a:p>
            <a:pPr algn="ctr"/>
            <a:endParaRPr lang="en-GB" sz="4000" dirty="0"/>
          </a:p>
          <a:p>
            <a:r>
              <a:rPr lang="en-GB" sz="4000" dirty="0" smtClean="0"/>
              <a:t>According to Weber, Sociologists could use positivist statistics to </a:t>
            </a:r>
            <a:r>
              <a:rPr lang="en-GB" sz="4000" b="1" dirty="0" smtClean="0">
                <a:solidFill>
                  <a:srgbClr val="FF66FF"/>
                </a:solidFill>
              </a:rPr>
              <a:t>inform their choices of topic</a:t>
            </a:r>
            <a:r>
              <a:rPr lang="en-GB" sz="4000" dirty="0" smtClean="0"/>
              <a:t> </a:t>
            </a:r>
          </a:p>
          <a:p>
            <a:pPr marL="0" indent="0" algn="ctr">
              <a:buNone/>
            </a:pPr>
            <a:r>
              <a:rPr lang="en-GB" sz="4000" i="1" dirty="0" smtClean="0">
                <a:solidFill>
                  <a:srgbClr val="FFFF66"/>
                </a:solidFill>
              </a:rPr>
              <a:t>‘Wow, the suicide rate is rocketing!’</a:t>
            </a:r>
          </a:p>
          <a:p>
            <a:endParaRPr lang="en-GB" sz="4000" dirty="0"/>
          </a:p>
          <a:p>
            <a:r>
              <a:rPr lang="en-GB" sz="4000" dirty="0"/>
              <a:t>B</a:t>
            </a:r>
            <a:r>
              <a:rPr lang="en-GB" sz="4000" dirty="0" smtClean="0"/>
              <a:t>ut ultimately the choice of topic fully depends on the </a:t>
            </a:r>
            <a:r>
              <a:rPr lang="en-GB" sz="4000" b="1" dirty="0" smtClean="0">
                <a:solidFill>
                  <a:srgbClr val="FF66FF"/>
                </a:solidFill>
              </a:rPr>
              <a:t>importance of the topic </a:t>
            </a:r>
            <a:r>
              <a:rPr lang="en-GB" sz="4000" dirty="0" smtClean="0"/>
              <a:t>to the researcher and/ or the funders of the research </a:t>
            </a:r>
            <a:endParaRPr lang="en-GB" sz="4000" b="1" dirty="0" smtClean="0">
              <a:solidFill>
                <a:srgbClr val="FFFF66"/>
              </a:solidFill>
            </a:endParaRPr>
          </a:p>
          <a:p>
            <a:pPr marL="0" indent="0" algn="ctr">
              <a:buNone/>
            </a:pPr>
            <a:r>
              <a:rPr lang="en-GB" sz="4000" i="1" dirty="0" smtClean="0">
                <a:solidFill>
                  <a:srgbClr val="FFFF66"/>
                </a:solidFill>
              </a:rPr>
              <a:t>‘My brother committed suicide, and the government want to cut the male suicide rate’</a:t>
            </a:r>
          </a:p>
          <a:p>
            <a:endParaRPr lang="en-GB" sz="4000" dirty="0"/>
          </a:p>
          <a:p>
            <a:r>
              <a:rPr lang="en-GB" sz="4000" dirty="0" smtClean="0"/>
              <a:t>All research is </a:t>
            </a:r>
            <a:r>
              <a:rPr lang="en-GB" sz="4000" b="1" dirty="0" smtClean="0">
                <a:solidFill>
                  <a:srgbClr val="92D050"/>
                </a:solidFill>
              </a:rPr>
              <a:t>Value-Relevant / Value-Driven </a:t>
            </a:r>
            <a:r>
              <a:rPr lang="en-GB" sz="4000" dirty="0" smtClean="0"/>
              <a:t>&amp; therefore unavoidably </a:t>
            </a:r>
            <a:r>
              <a:rPr lang="en-GB" sz="4000" b="1" dirty="0" smtClean="0">
                <a:solidFill>
                  <a:srgbClr val="33CCFF"/>
                </a:solidFill>
              </a:rPr>
              <a:t>Value-Laden.</a:t>
            </a:r>
            <a:endParaRPr lang="en-GB" sz="4000" b="1" u="sng" dirty="0" smtClean="0">
              <a:solidFill>
                <a:srgbClr val="33CCFF"/>
              </a:solidFill>
            </a:endParaRPr>
          </a:p>
          <a:p>
            <a:endParaRPr lang="en-GB" dirty="0" smtClean="0"/>
          </a:p>
          <a:p>
            <a:endParaRPr lang="en-GB" dirty="0"/>
          </a:p>
        </p:txBody>
      </p:sp>
    </p:spTree>
    <p:extLst>
      <p:ext uri="{BB962C8B-B14F-4D97-AF65-F5344CB8AC3E}">
        <p14:creationId xmlns:p14="http://schemas.microsoft.com/office/powerpoint/2010/main" val="236893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Anti-Minotaur: The Myth of a Value-Free Sociology, Alvin W. </a:t>
            </a:r>
            <a:r>
              <a:rPr lang="en-US" b="1" dirty="0" err="1"/>
              <a:t>Gouldner</a:t>
            </a:r>
            <a:endParaRPr lang="en-US" dirty="0"/>
          </a:p>
        </p:txBody>
      </p:sp>
      <p:pic>
        <p:nvPicPr>
          <p:cNvPr id="4" name="Content Placeholder 3"/>
          <p:cNvPicPr>
            <a:picLocks noGrp="1" noChangeAspect="1"/>
          </p:cNvPicPr>
          <p:nvPr>
            <p:ph idx="1"/>
          </p:nvPr>
        </p:nvPicPr>
        <p:blipFill>
          <a:blip r:embed="rId2"/>
          <a:srcRect l="-39357" r="-39357"/>
          <a:stretch>
            <a:fillRect/>
          </a:stretch>
        </p:blipFill>
        <p:spPr/>
      </p:pic>
    </p:spTree>
    <p:extLst>
      <p:ext uri="{BB962C8B-B14F-4D97-AF65-F5344CB8AC3E}">
        <p14:creationId xmlns:p14="http://schemas.microsoft.com/office/powerpoint/2010/main" val="3788604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Gunnar Myrdal </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T</a:t>
            </a:r>
            <a:r>
              <a:rPr lang="en-US" dirty="0" smtClean="0"/>
              <a:t>otal </a:t>
            </a:r>
            <a:r>
              <a:rPr lang="en-US" dirty="0"/>
              <a:t>objectivity is an illusion which can never be achieved. Because all research is guided by certain viewpoints and view points involve subjectivity</a:t>
            </a:r>
            <a:r>
              <a:rPr lang="en-US" dirty="0" smtClean="0"/>
              <a:t>.</a:t>
            </a:r>
          </a:p>
          <a:p>
            <a:pPr marL="0" indent="0">
              <a:buNone/>
            </a:pPr>
            <a:endParaRPr lang="en-US" dirty="0"/>
          </a:p>
          <a:p>
            <a:pPr marL="0" indent="0">
              <a:buNone/>
            </a:pPr>
            <a:r>
              <a:rPr lang="en-US" dirty="0"/>
              <a:t>S</a:t>
            </a:r>
            <a:r>
              <a:rPr lang="en-US" dirty="0" smtClean="0"/>
              <a:t>ubjectivity </a:t>
            </a:r>
            <a:r>
              <a:rPr lang="en-US" dirty="0"/>
              <a:t>creeps in at various stages in the course of sociological research. </a:t>
            </a:r>
            <a:endParaRPr lang="en-US" dirty="0"/>
          </a:p>
          <a:p>
            <a:pPr marL="0" indent="0">
              <a:buNone/>
            </a:pPr>
            <a:endParaRPr lang="en-US" dirty="0" smtClean="0"/>
          </a:p>
          <a:p>
            <a:pPr marL="0" indent="0">
              <a:buNone/>
            </a:pPr>
            <a:r>
              <a:rPr lang="en-US" dirty="0" smtClean="0"/>
              <a:t>The </a:t>
            </a:r>
            <a:r>
              <a:rPr lang="en-US" dirty="0"/>
              <a:t>very choice of topic is influenced by personal preferences and ideological biases of the researcher</a:t>
            </a:r>
            <a:r>
              <a:rPr lang="en-US" dirty="0" smtClean="0"/>
              <a:t>.</a:t>
            </a:r>
          </a:p>
          <a:p>
            <a:pPr marL="0" indent="0">
              <a:buNone/>
            </a:pPr>
            <a:endParaRPr lang="en-US" dirty="0"/>
          </a:p>
          <a:p>
            <a:pPr marL="0" indent="0">
              <a:buNone/>
            </a:pPr>
            <a:r>
              <a:rPr lang="en-US" dirty="0" smtClean="0"/>
              <a:t>Not possible or desirable to keep values out.  Sociologists should openly take sides.</a:t>
            </a:r>
            <a:endParaRPr lang="en-US" dirty="0"/>
          </a:p>
        </p:txBody>
      </p:sp>
    </p:spTree>
    <p:extLst>
      <p:ext uri="{BB962C8B-B14F-4D97-AF65-F5344CB8AC3E}">
        <p14:creationId xmlns:p14="http://schemas.microsoft.com/office/powerpoint/2010/main" val="1340665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Howard S. Becker (1967) Whose Side Are We On?</a:t>
            </a:r>
            <a:endParaRPr lang="en-US" sz="2800"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To </a:t>
            </a:r>
            <a:r>
              <a:rPr lang="en-US" dirty="0"/>
              <a:t>have values or not to have values: the question is always with us. </a:t>
            </a:r>
            <a:endParaRPr lang="en-US" dirty="0" smtClean="0"/>
          </a:p>
          <a:p>
            <a:pPr marL="0" indent="0">
              <a:buNone/>
            </a:pPr>
            <a:endParaRPr lang="en-US" dirty="0"/>
          </a:p>
          <a:p>
            <a:pPr marL="0" indent="0">
              <a:buNone/>
            </a:pPr>
            <a:r>
              <a:rPr lang="en-US" dirty="0" smtClean="0"/>
              <a:t>When </a:t>
            </a:r>
            <a:r>
              <a:rPr lang="en-US" dirty="0"/>
              <a:t>sociologists undertake to study problems that have relevance to the world we live in, they </a:t>
            </a:r>
            <a:r>
              <a:rPr lang="en-US" dirty="0" smtClean="0"/>
              <a:t>find </a:t>
            </a:r>
            <a:r>
              <a:rPr lang="en-US" dirty="0"/>
              <a:t>themselves caught in a crossfire. Some urge them not to take sides, to be neutral and do research that is technically correct and value free. Others tell them their work is shallow and useless if it does not express a deep commitment to a value position. </a:t>
            </a:r>
            <a:endParaRPr lang="en-US" dirty="0"/>
          </a:p>
          <a:p>
            <a:pPr marL="0" indent="0">
              <a:buNone/>
            </a:pPr>
            <a:endParaRPr lang="en-US" dirty="0"/>
          </a:p>
        </p:txBody>
      </p:sp>
    </p:spTree>
    <p:extLst>
      <p:ext uri="{BB962C8B-B14F-4D97-AF65-F5344CB8AC3E}">
        <p14:creationId xmlns:p14="http://schemas.microsoft.com/office/powerpoint/2010/main" val="1192120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Killer Conclusion …</a:t>
            </a:r>
            <a:endParaRPr lang="en-US" dirty="0"/>
          </a:p>
        </p:txBody>
      </p:sp>
      <p:sp>
        <p:nvSpPr>
          <p:cNvPr id="3" name="Content Placeholder 2"/>
          <p:cNvSpPr>
            <a:spLocks noGrp="1"/>
          </p:cNvSpPr>
          <p:nvPr>
            <p:ph idx="1"/>
          </p:nvPr>
        </p:nvSpPr>
        <p:spPr/>
        <p:txBody>
          <a:bodyPr/>
          <a:lstStyle/>
          <a:p>
            <a:r>
              <a:rPr lang="en-US" dirty="0" smtClean="0"/>
              <a:t>Real world Sociology acknowledges the problem of values but engages in social research to try and explain society.</a:t>
            </a:r>
            <a:endParaRPr lang="en-US" dirty="0"/>
          </a:p>
        </p:txBody>
      </p:sp>
    </p:spTree>
    <p:extLst>
      <p:ext uri="{BB962C8B-B14F-4D97-AF65-F5344CB8AC3E}">
        <p14:creationId xmlns:p14="http://schemas.microsoft.com/office/powerpoint/2010/main" val="364433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Questions</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Assess whether Sociology can or should ever be value-free? (33 marks)</a:t>
            </a:r>
          </a:p>
          <a:p>
            <a:pPr marL="514350" indent="-514350">
              <a:buAutoNum type="arabicPeriod"/>
            </a:pPr>
            <a:endParaRPr lang="en-US" dirty="0"/>
          </a:p>
          <a:p>
            <a:pPr marL="514350" indent="-514350">
              <a:buAutoNum type="arabicPeriod"/>
            </a:pPr>
            <a:r>
              <a:rPr lang="en-US" dirty="0" smtClean="0"/>
              <a:t>Assess whether Sociology is able to overcome the problem of values?</a:t>
            </a:r>
          </a:p>
          <a:p>
            <a:pPr marL="514350" indent="-514350">
              <a:buAutoNum type="arabicPeriod"/>
            </a:pPr>
            <a:endParaRPr lang="en-US" dirty="0"/>
          </a:p>
          <a:p>
            <a:pPr marL="514350" indent="-514350">
              <a:buAutoNum type="arabicPeriod"/>
            </a:pPr>
            <a:r>
              <a:rPr lang="en-US" dirty="0" smtClean="0"/>
              <a:t>Value-free Sociology is a myth?  Discuss.</a:t>
            </a:r>
            <a:endParaRPr lang="en-US" dirty="0"/>
          </a:p>
        </p:txBody>
      </p:sp>
    </p:spTree>
    <p:extLst>
      <p:ext uri="{BB962C8B-B14F-4D97-AF65-F5344CB8AC3E}">
        <p14:creationId xmlns:p14="http://schemas.microsoft.com/office/powerpoint/2010/main" val="3392250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TotalTime>
  <Words>1051</Words>
  <Application>Microsoft Macintosh PowerPoint</Application>
  <PresentationFormat>On-screen Show (4:3)</PresentationFormat>
  <Paragraphs>99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Values  in Sociology</vt:lpstr>
      <vt:lpstr>Start: Key Terms</vt:lpstr>
      <vt:lpstr>Essay Questions</vt:lpstr>
      <vt:lpstr>Positivists</vt:lpstr>
      <vt:lpstr>Classical Sociology &amp; Values:</vt:lpstr>
      <vt:lpstr>PowerPoint Presentation</vt:lpstr>
      <vt:lpstr>Karl Marx</vt:lpstr>
      <vt:lpstr>PowerPoint Presentation</vt:lpstr>
      <vt:lpstr>Max Weber</vt:lpstr>
      <vt:lpstr>PowerPoint Presentation</vt:lpstr>
      <vt:lpstr>PowerPoint Presentation</vt:lpstr>
      <vt:lpstr>Values can guide research… </vt:lpstr>
      <vt:lpstr>Anti-Minotaur: The Myth of a Value-Free Sociology, Alvin W. Gouldner</vt:lpstr>
      <vt:lpstr>Gunnar Myrdal </vt:lpstr>
      <vt:lpstr>Howard S. Becker (1967) Whose Side Are We On?</vt:lpstr>
      <vt:lpstr>Killer Conclusion …</vt:lpstr>
      <vt:lpstr>Essay Questions</vt:lpstr>
    </vt:vector>
  </TitlesOfParts>
  <Company>Park High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Values  in Sociology</dc:title>
  <dc:creator>Stump, Christopher</dc:creator>
  <cp:lastModifiedBy>Steve Hickman</cp:lastModifiedBy>
  <cp:revision>8</cp:revision>
  <dcterms:created xsi:type="dcterms:W3CDTF">2012-04-19T08:21:40Z</dcterms:created>
  <dcterms:modified xsi:type="dcterms:W3CDTF">2015-04-19T16:27:33Z</dcterms:modified>
</cp:coreProperties>
</file>