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20"/>
  </p:handoutMasterIdLst>
  <p:sldIdLst>
    <p:sldId id="261" r:id="rId2"/>
    <p:sldId id="263" r:id="rId3"/>
    <p:sldId id="264" r:id="rId4"/>
    <p:sldId id="270" r:id="rId5"/>
    <p:sldId id="272" r:id="rId6"/>
    <p:sldId id="281" r:id="rId7"/>
    <p:sldId id="284" r:id="rId8"/>
    <p:sldId id="285" r:id="rId9"/>
    <p:sldId id="286" r:id="rId10"/>
    <p:sldId id="289" r:id="rId11"/>
    <p:sldId id="290" r:id="rId12"/>
    <p:sldId id="291" r:id="rId13"/>
    <p:sldId id="293" r:id="rId14"/>
    <p:sldId id="294" r:id="rId15"/>
    <p:sldId id="297" r:id="rId16"/>
    <p:sldId id="301" r:id="rId17"/>
    <p:sldId id="302" r:id="rId18"/>
    <p:sldId id="30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-2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195573-782D-4028-8EB9-513A61F5C3D1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3CF8051-8CAA-454D-B2E7-9A55B499E961}">
      <dgm:prSet phldrT="[Text]"/>
      <dgm:spPr>
        <a:solidFill>
          <a:srgbClr val="E20061"/>
        </a:solidFill>
      </dgm:spPr>
      <dgm:t>
        <a:bodyPr/>
        <a:lstStyle/>
        <a:p>
          <a:r>
            <a:rPr lang="en-GB" dirty="0" smtClean="0"/>
            <a:t>Postmodernists like Baudrillard believe that there is no way of knowing if something is true or false</a:t>
          </a:r>
          <a:endParaRPr lang="en-GB" dirty="0"/>
        </a:p>
      </dgm:t>
    </dgm:pt>
    <dgm:pt modelId="{AC2AC8AF-69FE-477A-8A32-F37773CCD3BD}" type="parTrans" cxnId="{06D023F6-17BA-49A0-9ED2-FCCB4D5563A5}">
      <dgm:prSet/>
      <dgm:spPr/>
      <dgm:t>
        <a:bodyPr/>
        <a:lstStyle/>
        <a:p>
          <a:endParaRPr lang="en-GB"/>
        </a:p>
      </dgm:t>
    </dgm:pt>
    <dgm:pt modelId="{53341B51-6949-4792-99A3-A004AC0B2CA9}" type="sibTrans" cxnId="{06D023F6-17BA-49A0-9ED2-FCCB4D5563A5}">
      <dgm:prSet/>
      <dgm:spPr/>
      <dgm:t>
        <a:bodyPr/>
        <a:lstStyle/>
        <a:p>
          <a:endParaRPr lang="en-GB"/>
        </a:p>
      </dgm:t>
    </dgm:pt>
    <dgm:pt modelId="{B754E7B3-E047-4ED6-B757-3733516EC12E}">
      <dgm:prSet phldrT="[Text]"/>
      <dgm:spPr>
        <a:solidFill>
          <a:srgbClr val="002060"/>
        </a:solidFill>
      </dgm:spPr>
      <dgm:t>
        <a:bodyPr/>
        <a:lstStyle/>
        <a:p>
          <a:r>
            <a:rPr lang="en-GB" dirty="0" smtClean="0"/>
            <a:t>Late modernists like Giddens and Beck disagree:  Even though late modern society has many risks -  we can use science and rationality to overcome them and improve society</a:t>
          </a:r>
          <a:endParaRPr lang="en-GB" dirty="0"/>
        </a:p>
      </dgm:t>
    </dgm:pt>
    <dgm:pt modelId="{677456F7-52B5-44FD-B188-2CD2F662F842}" type="parTrans" cxnId="{988774D6-6E05-4E1C-B27E-24BB400AB504}">
      <dgm:prSet/>
      <dgm:spPr/>
      <dgm:t>
        <a:bodyPr/>
        <a:lstStyle/>
        <a:p>
          <a:endParaRPr lang="en-GB"/>
        </a:p>
      </dgm:t>
    </dgm:pt>
    <dgm:pt modelId="{BB243923-9E3D-4DD9-BB22-F7A19B5A86D0}" type="sibTrans" cxnId="{988774D6-6E05-4E1C-B27E-24BB400AB504}">
      <dgm:prSet/>
      <dgm:spPr/>
      <dgm:t>
        <a:bodyPr/>
        <a:lstStyle/>
        <a:p>
          <a:endParaRPr lang="en-GB"/>
        </a:p>
      </dgm:t>
    </dgm:pt>
    <dgm:pt modelId="{AFEF5B40-28D8-4B81-AC02-393691731DBB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GB" dirty="0" smtClean="0"/>
            <a:t>For example, new political movements like environmentalism challenged technological and industrial development.</a:t>
          </a:r>
          <a:endParaRPr lang="en-GB" dirty="0"/>
        </a:p>
      </dgm:t>
    </dgm:pt>
    <dgm:pt modelId="{0C827EA0-5BFC-4BEA-B66D-8601FF397322}" type="parTrans" cxnId="{17831AC1-B7DD-4786-B2A5-A9BBF97D43DE}">
      <dgm:prSet/>
      <dgm:spPr/>
      <dgm:t>
        <a:bodyPr/>
        <a:lstStyle/>
        <a:p>
          <a:endParaRPr lang="en-GB"/>
        </a:p>
      </dgm:t>
    </dgm:pt>
    <dgm:pt modelId="{5EDC746A-5900-4ED4-B09C-7601523546A5}" type="sibTrans" cxnId="{17831AC1-B7DD-4786-B2A5-A9BBF97D43DE}">
      <dgm:prSet/>
      <dgm:spPr/>
      <dgm:t>
        <a:bodyPr/>
        <a:lstStyle/>
        <a:p>
          <a:endParaRPr lang="en-GB"/>
        </a:p>
      </dgm:t>
    </dgm:pt>
    <dgm:pt modelId="{19BAD1C4-EB43-4044-909F-8BA3086CB12A}" type="pres">
      <dgm:prSet presAssocID="{DB195573-782D-4028-8EB9-513A61F5C3D1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C5EBC127-D5CE-49C2-82C8-8C69BFE39CBB}" type="pres">
      <dgm:prSet presAssocID="{43CF8051-8CAA-454D-B2E7-9A55B499E961}" presName="composite" presStyleCnt="0"/>
      <dgm:spPr/>
    </dgm:pt>
    <dgm:pt modelId="{4DD54258-822D-40B9-9481-2B39ED505952}" type="pres">
      <dgm:prSet presAssocID="{43CF8051-8CAA-454D-B2E7-9A55B499E961}" presName="bentUpArrow1" presStyleLbl="alignImgPlace1" presStyleIdx="0" presStyleCnt="2" custScaleX="55404" custLinFactNeighborX="-9792" custLinFactNeighborY="-38785"/>
      <dgm:spPr>
        <a:solidFill>
          <a:srgbClr val="FDC8A7"/>
        </a:solidFill>
        <a:ln>
          <a:noFill/>
        </a:ln>
      </dgm:spPr>
    </dgm:pt>
    <dgm:pt modelId="{16A568E4-1B3F-4E8B-B2FC-00C520BE2ED2}" type="pres">
      <dgm:prSet presAssocID="{43CF8051-8CAA-454D-B2E7-9A55B499E961}" presName="ParentText" presStyleLbl="node1" presStyleIdx="0" presStyleCnt="3" custScaleX="158925" custLinFactNeighborX="-78" custLinFactNeighborY="-2487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40F7DFA-3B22-4804-8E77-683F3C095C9E}" type="pres">
      <dgm:prSet presAssocID="{43CF8051-8CAA-454D-B2E7-9A55B499E961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EBA62AD-019C-4E90-8DA4-CA1725D810FF}" type="pres">
      <dgm:prSet presAssocID="{53341B51-6949-4792-99A3-A004AC0B2CA9}" presName="sibTrans" presStyleCnt="0"/>
      <dgm:spPr/>
    </dgm:pt>
    <dgm:pt modelId="{C772001E-F476-4FEA-84B2-944BE880202F}" type="pres">
      <dgm:prSet presAssocID="{B754E7B3-E047-4ED6-B757-3733516EC12E}" presName="composite" presStyleCnt="0"/>
      <dgm:spPr/>
    </dgm:pt>
    <dgm:pt modelId="{4C58C75A-792D-44C9-B6A8-FCF2E1640414}" type="pres">
      <dgm:prSet presAssocID="{B754E7B3-E047-4ED6-B757-3733516EC12E}" presName="bentUpArrow1" presStyleLbl="alignImgPlace1" presStyleIdx="1" presStyleCnt="2" custScaleX="47024" custLinFactNeighborX="-54647" custLinFactNeighborY="-22358"/>
      <dgm:spPr>
        <a:solidFill>
          <a:srgbClr val="FDC8A7"/>
        </a:solidFill>
        <a:ln>
          <a:noFill/>
        </a:ln>
      </dgm:spPr>
    </dgm:pt>
    <dgm:pt modelId="{F77A1B00-C0D6-4224-9CA8-33C01747FD8E}" type="pres">
      <dgm:prSet presAssocID="{B754E7B3-E047-4ED6-B757-3733516EC12E}" presName="ParentText" presStyleLbl="node1" presStyleIdx="1" presStyleCnt="3" custScaleX="240371" custLinFactNeighborX="-9489" custLinFactNeighborY="-2023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9E0E5CB-17AE-49FA-AD9F-DFE344F645E4}" type="pres">
      <dgm:prSet presAssocID="{B754E7B3-E047-4ED6-B757-3733516EC12E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C456F6C-C04C-4610-9331-B43DBCC0A5D1}" type="pres">
      <dgm:prSet presAssocID="{BB243923-9E3D-4DD9-BB22-F7A19B5A86D0}" presName="sibTrans" presStyleCnt="0"/>
      <dgm:spPr/>
    </dgm:pt>
    <dgm:pt modelId="{23272530-DDB2-4E4E-AA42-717E45B0AAEA}" type="pres">
      <dgm:prSet presAssocID="{AFEF5B40-28D8-4B81-AC02-393691731DBB}" presName="composite" presStyleCnt="0"/>
      <dgm:spPr/>
    </dgm:pt>
    <dgm:pt modelId="{5EA03025-0F36-432C-A515-FD5B85348951}" type="pres">
      <dgm:prSet presAssocID="{AFEF5B40-28D8-4B81-AC02-393691731DBB}" presName="ParentText" presStyleLbl="node1" presStyleIdx="2" presStyleCnt="3" custScaleX="184318" custLinFactNeighborX="-4141" custLinFactNeighborY="-213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52A1C5E-18FC-7943-B409-0E504FDD13F1}" type="presOf" srcId="{43CF8051-8CAA-454D-B2E7-9A55B499E961}" destId="{16A568E4-1B3F-4E8B-B2FC-00C520BE2ED2}" srcOrd="0" destOrd="0" presId="urn:microsoft.com/office/officeart/2005/8/layout/StepDownProcess"/>
    <dgm:cxn modelId="{14EFD3CB-CD86-904D-866C-1C80C1E2355A}" type="presOf" srcId="{AFEF5B40-28D8-4B81-AC02-393691731DBB}" destId="{5EA03025-0F36-432C-A515-FD5B85348951}" srcOrd="0" destOrd="0" presId="urn:microsoft.com/office/officeart/2005/8/layout/StepDownProcess"/>
    <dgm:cxn modelId="{988774D6-6E05-4E1C-B27E-24BB400AB504}" srcId="{DB195573-782D-4028-8EB9-513A61F5C3D1}" destId="{B754E7B3-E047-4ED6-B757-3733516EC12E}" srcOrd="1" destOrd="0" parTransId="{677456F7-52B5-44FD-B188-2CD2F662F842}" sibTransId="{BB243923-9E3D-4DD9-BB22-F7A19B5A86D0}"/>
    <dgm:cxn modelId="{0F77F51B-EF54-7447-AB89-B1A92D51C0B8}" type="presOf" srcId="{B754E7B3-E047-4ED6-B757-3733516EC12E}" destId="{F77A1B00-C0D6-4224-9CA8-33C01747FD8E}" srcOrd="0" destOrd="0" presId="urn:microsoft.com/office/officeart/2005/8/layout/StepDownProcess"/>
    <dgm:cxn modelId="{B500B4CC-C0C6-D04B-912A-C21761D0DA91}" type="presOf" srcId="{DB195573-782D-4028-8EB9-513A61F5C3D1}" destId="{19BAD1C4-EB43-4044-909F-8BA3086CB12A}" srcOrd="0" destOrd="0" presId="urn:microsoft.com/office/officeart/2005/8/layout/StepDownProcess"/>
    <dgm:cxn modelId="{06D023F6-17BA-49A0-9ED2-FCCB4D5563A5}" srcId="{DB195573-782D-4028-8EB9-513A61F5C3D1}" destId="{43CF8051-8CAA-454D-B2E7-9A55B499E961}" srcOrd="0" destOrd="0" parTransId="{AC2AC8AF-69FE-477A-8A32-F37773CCD3BD}" sibTransId="{53341B51-6949-4792-99A3-A004AC0B2CA9}"/>
    <dgm:cxn modelId="{17831AC1-B7DD-4786-B2A5-A9BBF97D43DE}" srcId="{DB195573-782D-4028-8EB9-513A61F5C3D1}" destId="{AFEF5B40-28D8-4B81-AC02-393691731DBB}" srcOrd="2" destOrd="0" parTransId="{0C827EA0-5BFC-4BEA-B66D-8601FF397322}" sibTransId="{5EDC746A-5900-4ED4-B09C-7601523546A5}"/>
    <dgm:cxn modelId="{2EAC47F5-5A8D-AB44-BA6D-D5A5127F2AF7}" type="presParOf" srcId="{19BAD1C4-EB43-4044-909F-8BA3086CB12A}" destId="{C5EBC127-D5CE-49C2-82C8-8C69BFE39CBB}" srcOrd="0" destOrd="0" presId="urn:microsoft.com/office/officeart/2005/8/layout/StepDownProcess"/>
    <dgm:cxn modelId="{D3BBD5CF-D9B1-B245-947E-2F3A10174199}" type="presParOf" srcId="{C5EBC127-D5CE-49C2-82C8-8C69BFE39CBB}" destId="{4DD54258-822D-40B9-9481-2B39ED505952}" srcOrd="0" destOrd="0" presId="urn:microsoft.com/office/officeart/2005/8/layout/StepDownProcess"/>
    <dgm:cxn modelId="{5AFED78F-09B4-FF45-BF96-04D31D8462D2}" type="presParOf" srcId="{C5EBC127-D5CE-49C2-82C8-8C69BFE39CBB}" destId="{16A568E4-1B3F-4E8B-B2FC-00C520BE2ED2}" srcOrd="1" destOrd="0" presId="urn:microsoft.com/office/officeart/2005/8/layout/StepDownProcess"/>
    <dgm:cxn modelId="{6FB64BEE-9958-8A4A-80C5-E96AF9FB867F}" type="presParOf" srcId="{C5EBC127-D5CE-49C2-82C8-8C69BFE39CBB}" destId="{840F7DFA-3B22-4804-8E77-683F3C095C9E}" srcOrd="2" destOrd="0" presId="urn:microsoft.com/office/officeart/2005/8/layout/StepDownProcess"/>
    <dgm:cxn modelId="{A6FC2912-1936-5D4A-9084-09884BCC5036}" type="presParOf" srcId="{19BAD1C4-EB43-4044-909F-8BA3086CB12A}" destId="{FEBA62AD-019C-4E90-8DA4-CA1725D810FF}" srcOrd="1" destOrd="0" presId="urn:microsoft.com/office/officeart/2005/8/layout/StepDownProcess"/>
    <dgm:cxn modelId="{4F974FE3-15EA-DB43-A2F6-AFD35B43014A}" type="presParOf" srcId="{19BAD1C4-EB43-4044-909F-8BA3086CB12A}" destId="{C772001E-F476-4FEA-84B2-944BE880202F}" srcOrd="2" destOrd="0" presId="urn:microsoft.com/office/officeart/2005/8/layout/StepDownProcess"/>
    <dgm:cxn modelId="{4816CE38-A807-4144-84E6-73F05AF6526B}" type="presParOf" srcId="{C772001E-F476-4FEA-84B2-944BE880202F}" destId="{4C58C75A-792D-44C9-B6A8-FCF2E1640414}" srcOrd="0" destOrd="0" presId="urn:microsoft.com/office/officeart/2005/8/layout/StepDownProcess"/>
    <dgm:cxn modelId="{C0DA2063-DE30-384B-B415-6C37C02E132E}" type="presParOf" srcId="{C772001E-F476-4FEA-84B2-944BE880202F}" destId="{F77A1B00-C0D6-4224-9CA8-33C01747FD8E}" srcOrd="1" destOrd="0" presId="urn:microsoft.com/office/officeart/2005/8/layout/StepDownProcess"/>
    <dgm:cxn modelId="{2C484BB0-5FDE-F14D-AC0D-6C98B18ACA05}" type="presParOf" srcId="{C772001E-F476-4FEA-84B2-944BE880202F}" destId="{69E0E5CB-17AE-49FA-AD9F-DFE344F645E4}" srcOrd="2" destOrd="0" presId="urn:microsoft.com/office/officeart/2005/8/layout/StepDownProcess"/>
    <dgm:cxn modelId="{6FE0FDDB-33DE-BA4A-BC81-B9B910290168}" type="presParOf" srcId="{19BAD1C4-EB43-4044-909F-8BA3086CB12A}" destId="{CC456F6C-C04C-4610-9331-B43DBCC0A5D1}" srcOrd="3" destOrd="0" presId="urn:microsoft.com/office/officeart/2005/8/layout/StepDownProcess"/>
    <dgm:cxn modelId="{1107D17F-B901-8E42-8AEC-237FAA8AE5A1}" type="presParOf" srcId="{19BAD1C4-EB43-4044-909F-8BA3086CB12A}" destId="{23272530-DDB2-4E4E-AA42-717E45B0AAEA}" srcOrd="4" destOrd="0" presId="urn:microsoft.com/office/officeart/2005/8/layout/StepDownProcess"/>
    <dgm:cxn modelId="{F93F47C8-C57D-394D-ADFE-46F8EBD584EA}" type="presParOf" srcId="{23272530-DDB2-4E4E-AA42-717E45B0AAEA}" destId="{5EA03025-0F36-432C-A515-FD5B85348951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DA1EFC-2132-4347-A954-502C4DDDEA60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BE03205-813D-4ACD-9577-5577CE0E538E}">
      <dgm:prSet phldrT="[Text]" custT="1"/>
      <dgm:spPr>
        <a:solidFill>
          <a:srgbClr val="00B050"/>
        </a:solidFill>
      </dgm:spPr>
      <dgm:t>
        <a:bodyPr/>
        <a:lstStyle/>
        <a:p>
          <a:r>
            <a:rPr lang="en-GB" sz="2400" dirty="0" smtClean="0"/>
            <a:t>Flexible accumulation</a:t>
          </a:r>
        </a:p>
        <a:p>
          <a:r>
            <a:rPr lang="en-GB" sz="2400" dirty="0" smtClean="0"/>
            <a:t>aka</a:t>
          </a:r>
        </a:p>
        <a:p>
          <a:r>
            <a:rPr lang="en-GB" sz="2400" dirty="0" smtClean="0"/>
            <a:t>Post-Fordism</a:t>
          </a:r>
          <a:endParaRPr lang="en-GB" sz="2400" dirty="0"/>
        </a:p>
      </dgm:t>
    </dgm:pt>
    <dgm:pt modelId="{4CFB11A8-8005-43DA-8CCB-3118FD696FD9}" type="parTrans" cxnId="{B0798717-4D98-42D3-A71C-EE65037EF7FC}">
      <dgm:prSet/>
      <dgm:spPr/>
      <dgm:t>
        <a:bodyPr/>
        <a:lstStyle/>
        <a:p>
          <a:endParaRPr lang="en-GB"/>
        </a:p>
      </dgm:t>
    </dgm:pt>
    <dgm:pt modelId="{A0EC0B3F-5C9A-457A-AE30-8CB5C90512AE}" type="sibTrans" cxnId="{B0798717-4D98-42D3-A71C-EE65037EF7FC}">
      <dgm:prSet/>
      <dgm:spPr/>
      <dgm:t>
        <a:bodyPr/>
        <a:lstStyle/>
        <a:p>
          <a:endParaRPr lang="en-GB"/>
        </a:p>
      </dgm:t>
    </dgm:pt>
    <dgm:pt modelId="{3401413D-AD53-4F66-BC6E-898156D6FAAF}">
      <dgm:prSet phldrT="[Text]" custT="1"/>
      <dgm:spPr/>
      <dgm:t>
        <a:bodyPr/>
        <a:lstStyle/>
        <a:p>
          <a:r>
            <a:rPr lang="en-GB" sz="4400" b="1" dirty="0" smtClean="0"/>
            <a:t>ICT</a:t>
          </a:r>
          <a:endParaRPr lang="en-GB" sz="4400" b="1" dirty="0"/>
        </a:p>
      </dgm:t>
    </dgm:pt>
    <dgm:pt modelId="{E9D1F282-2756-4692-A460-B93BCB3C9380}" type="parTrans" cxnId="{B9332AC6-6A29-4B0A-97A3-7087FBB74D2E}">
      <dgm:prSet/>
      <dgm:spPr/>
      <dgm:t>
        <a:bodyPr/>
        <a:lstStyle/>
        <a:p>
          <a:endParaRPr lang="en-GB" dirty="0"/>
        </a:p>
      </dgm:t>
    </dgm:pt>
    <dgm:pt modelId="{CABD7334-3A65-44CD-84BA-3A22A1F99D81}" type="sibTrans" cxnId="{B9332AC6-6A29-4B0A-97A3-7087FBB74D2E}">
      <dgm:prSet/>
      <dgm:spPr/>
      <dgm:t>
        <a:bodyPr/>
        <a:lstStyle/>
        <a:p>
          <a:endParaRPr lang="en-GB"/>
        </a:p>
      </dgm:t>
    </dgm:pt>
    <dgm:pt modelId="{86C7EAF1-B338-4C86-8796-4ECF410F38FB}">
      <dgm:prSet phldrT="[Text]" custT="1"/>
      <dgm:spPr/>
      <dgm:t>
        <a:bodyPr/>
        <a:lstStyle/>
        <a:p>
          <a:r>
            <a:rPr lang="en-GB" sz="2800" b="1" dirty="0" smtClean="0"/>
            <a:t>Job insecu</a:t>
          </a:r>
          <a:r>
            <a:rPr lang="en-GB" sz="3200" b="1" dirty="0" smtClean="0"/>
            <a:t>r</a:t>
          </a:r>
          <a:r>
            <a:rPr lang="en-GB" sz="2800" b="1" dirty="0" smtClean="0"/>
            <a:t>ity</a:t>
          </a:r>
          <a:endParaRPr lang="en-GB" sz="2800" b="1" dirty="0"/>
        </a:p>
      </dgm:t>
    </dgm:pt>
    <dgm:pt modelId="{8808A440-4BD4-46BB-957D-7A6370B29933}" type="parTrans" cxnId="{35410B19-4C3C-48E8-BFEC-D6D8071ED4E7}">
      <dgm:prSet/>
      <dgm:spPr/>
      <dgm:t>
        <a:bodyPr/>
        <a:lstStyle/>
        <a:p>
          <a:endParaRPr lang="en-GB" dirty="0"/>
        </a:p>
      </dgm:t>
    </dgm:pt>
    <dgm:pt modelId="{53C0CF8F-6CF4-43A3-9734-EFF6C551570F}" type="sibTrans" cxnId="{35410B19-4C3C-48E8-BFEC-D6D8071ED4E7}">
      <dgm:prSet/>
      <dgm:spPr/>
      <dgm:t>
        <a:bodyPr/>
        <a:lstStyle/>
        <a:p>
          <a:endParaRPr lang="en-GB"/>
        </a:p>
      </dgm:t>
    </dgm:pt>
    <dgm:pt modelId="{E3CA8B91-6436-4B72-ABF1-9358302C1017}">
      <dgm:prSet phldrT="[Text]" custT="1"/>
      <dgm:spPr/>
      <dgm:t>
        <a:bodyPr/>
        <a:lstStyle/>
        <a:p>
          <a:r>
            <a:rPr lang="en-GB" sz="2800" b="1" dirty="0" smtClean="0"/>
            <a:t>Flexible workforce</a:t>
          </a:r>
          <a:endParaRPr lang="en-GB" sz="2800" b="1" dirty="0"/>
        </a:p>
      </dgm:t>
    </dgm:pt>
    <dgm:pt modelId="{0E864664-C543-4B96-BAC1-0B61F1369626}" type="parTrans" cxnId="{D2C09FA1-CF06-4123-A91D-7EB5590586DA}">
      <dgm:prSet/>
      <dgm:spPr/>
      <dgm:t>
        <a:bodyPr/>
        <a:lstStyle/>
        <a:p>
          <a:endParaRPr lang="en-GB" dirty="0"/>
        </a:p>
      </dgm:t>
    </dgm:pt>
    <dgm:pt modelId="{A1D0B91E-E4CC-41D9-B17B-88277ABFAF3F}" type="sibTrans" cxnId="{D2C09FA1-CF06-4123-A91D-7EB5590586DA}">
      <dgm:prSet/>
      <dgm:spPr/>
      <dgm:t>
        <a:bodyPr/>
        <a:lstStyle/>
        <a:p>
          <a:endParaRPr lang="en-GB"/>
        </a:p>
      </dgm:t>
    </dgm:pt>
    <dgm:pt modelId="{D2F208E0-284D-480D-965B-F2530C210AEF}">
      <dgm:prSet phldrT="[Text]" custT="1"/>
      <dgm:spPr/>
      <dgm:t>
        <a:bodyPr/>
        <a:lstStyle/>
        <a:p>
          <a:r>
            <a:rPr lang="en-GB" sz="2800" b="1" dirty="0" smtClean="0"/>
            <a:t>Niche markets</a:t>
          </a:r>
          <a:endParaRPr lang="en-GB" sz="2800" b="1" dirty="0"/>
        </a:p>
      </dgm:t>
    </dgm:pt>
    <dgm:pt modelId="{D3B0C7FA-0983-4E5F-99F9-C26A88E4B47C}" type="parTrans" cxnId="{33FBA460-FB0B-4289-A465-A93DDAA9A2C3}">
      <dgm:prSet/>
      <dgm:spPr/>
      <dgm:t>
        <a:bodyPr/>
        <a:lstStyle/>
        <a:p>
          <a:endParaRPr lang="en-GB" dirty="0"/>
        </a:p>
      </dgm:t>
    </dgm:pt>
    <dgm:pt modelId="{2A2C315E-4AAA-40A3-AAE3-901E9B407D94}" type="sibTrans" cxnId="{33FBA460-FB0B-4289-A465-A93DDAA9A2C3}">
      <dgm:prSet/>
      <dgm:spPr/>
      <dgm:t>
        <a:bodyPr/>
        <a:lstStyle/>
        <a:p>
          <a:endParaRPr lang="en-GB"/>
        </a:p>
      </dgm:t>
    </dgm:pt>
    <dgm:pt modelId="{62A66144-AB3F-4927-B2A5-1B0B23BF67AB}">
      <dgm:prSet custT="1"/>
      <dgm:spPr/>
      <dgm:t>
        <a:bodyPr/>
        <a:lstStyle/>
        <a:p>
          <a:r>
            <a:rPr lang="en-GB" sz="2400" dirty="0" smtClean="0"/>
            <a:t>Switching from producing one product to another</a:t>
          </a:r>
          <a:endParaRPr lang="en-GB" sz="2400" dirty="0"/>
        </a:p>
      </dgm:t>
    </dgm:pt>
    <dgm:pt modelId="{A7E93218-173B-4F8B-8F38-E0E00E1399B4}" type="parTrans" cxnId="{FB2155D8-8CF1-4B30-A8E4-D2C9841BD985}">
      <dgm:prSet/>
      <dgm:spPr/>
      <dgm:t>
        <a:bodyPr/>
        <a:lstStyle/>
        <a:p>
          <a:endParaRPr lang="en-GB" dirty="0"/>
        </a:p>
      </dgm:t>
    </dgm:pt>
    <dgm:pt modelId="{BCB59FC2-F086-42AE-94F9-6C9757A18262}" type="sibTrans" cxnId="{FB2155D8-8CF1-4B30-A8E4-D2C9841BD985}">
      <dgm:prSet/>
      <dgm:spPr/>
      <dgm:t>
        <a:bodyPr/>
        <a:lstStyle/>
        <a:p>
          <a:endParaRPr lang="en-GB"/>
        </a:p>
      </dgm:t>
    </dgm:pt>
    <dgm:pt modelId="{F844AE28-F7F1-47E7-A0F4-7432C5F6C8ED}" type="pres">
      <dgm:prSet presAssocID="{9CDA1EFC-2132-4347-A954-502C4DDDEA6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6626E6-2EB8-47C8-8F04-648A2FC2451B}" type="pres">
      <dgm:prSet presAssocID="{7BE03205-813D-4ACD-9577-5577CE0E538E}" presName="centerShape" presStyleLbl="node0" presStyleIdx="0" presStyleCnt="1" custScaleX="126746" custScaleY="127870"/>
      <dgm:spPr/>
      <dgm:t>
        <a:bodyPr/>
        <a:lstStyle/>
        <a:p>
          <a:endParaRPr lang="en-GB"/>
        </a:p>
      </dgm:t>
    </dgm:pt>
    <dgm:pt modelId="{3775FA40-E655-4C3C-8FE4-621D97CB2459}" type="pres">
      <dgm:prSet presAssocID="{E9D1F282-2756-4692-A460-B93BCB3C9380}" presName="parTrans" presStyleLbl="sibTrans2D1" presStyleIdx="0" presStyleCnt="5"/>
      <dgm:spPr/>
      <dgm:t>
        <a:bodyPr/>
        <a:lstStyle/>
        <a:p>
          <a:endParaRPr lang="en-US"/>
        </a:p>
      </dgm:t>
    </dgm:pt>
    <dgm:pt modelId="{C48FC9B9-BD4C-455C-9143-458E6B66D8BF}" type="pres">
      <dgm:prSet presAssocID="{E9D1F282-2756-4692-A460-B93BCB3C9380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1222DD8F-6716-4CA3-92BA-FED09981984A}" type="pres">
      <dgm:prSet presAssocID="{3401413D-AD53-4F66-BC6E-898156D6FAAF}" presName="node" presStyleLbl="node1" presStyleIdx="0" presStyleCnt="5" custScaleX="117860" custScaleY="1121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F15E6B-D4F3-41E6-8A27-4D4C02082A6F}" type="pres">
      <dgm:prSet presAssocID="{8808A440-4BD4-46BB-957D-7A6370B29933}" presName="parTrans" presStyleLbl="sibTrans2D1" presStyleIdx="1" presStyleCnt="5"/>
      <dgm:spPr/>
      <dgm:t>
        <a:bodyPr/>
        <a:lstStyle/>
        <a:p>
          <a:endParaRPr lang="en-US"/>
        </a:p>
      </dgm:t>
    </dgm:pt>
    <dgm:pt modelId="{75D53BB2-AB36-429C-AADE-665337E126A7}" type="pres">
      <dgm:prSet presAssocID="{8808A440-4BD4-46BB-957D-7A6370B29933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61097B4B-45A4-48B9-AF0C-A0BEBC4281FF}" type="pres">
      <dgm:prSet presAssocID="{86C7EAF1-B338-4C86-8796-4ECF410F38FB}" presName="node" presStyleLbl="node1" presStyleIdx="1" presStyleCnt="5" custScaleX="121031" custScaleY="1131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126414-4A76-4E99-972E-B22585F6B65C}" type="pres">
      <dgm:prSet presAssocID="{0E864664-C543-4B96-BAC1-0B61F1369626}" presName="parTrans" presStyleLbl="sibTrans2D1" presStyleIdx="2" presStyleCnt="5"/>
      <dgm:spPr/>
      <dgm:t>
        <a:bodyPr/>
        <a:lstStyle/>
        <a:p>
          <a:endParaRPr lang="en-US"/>
        </a:p>
      </dgm:t>
    </dgm:pt>
    <dgm:pt modelId="{AA484ED2-CA05-472E-AE11-73220E0262B3}" type="pres">
      <dgm:prSet presAssocID="{0E864664-C543-4B96-BAC1-0B61F1369626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652B329C-1554-4B9A-8A66-AF052A168768}" type="pres">
      <dgm:prSet presAssocID="{E3CA8B91-6436-4B72-ABF1-9358302C1017}" presName="node" presStyleLbl="node1" presStyleIdx="2" presStyleCnt="5" custScaleX="1272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A99E0E-5D58-42C9-B353-21B4DB58BC5B}" type="pres">
      <dgm:prSet presAssocID="{D3B0C7FA-0983-4E5F-99F9-C26A88E4B47C}" presName="parTrans" presStyleLbl="sibTrans2D1" presStyleIdx="3" presStyleCnt="5"/>
      <dgm:spPr/>
      <dgm:t>
        <a:bodyPr/>
        <a:lstStyle/>
        <a:p>
          <a:endParaRPr lang="en-US"/>
        </a:p>
      </dgm:t>
    </dgm:pt>
    <dgm:pt modelId="{4CFE26E5-603C-47D4-84FA-684FEE92464A}" type="pres">
      <dgm:prSet presAssocID="{D3B0C7FA-0983-4E5F-99F9-C26A88E4B47C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B90CDBB2-A8C0-46C0-A9F1-4F20C3233A27}" type="pres">
      <dgm:prSet presAssocID="{D2F208E0-284D-480D-965B-F2530C210AEF}" presName="node" presStyleLbl="node1" presStyleIdx="3" presStyleCnt="5" custScaleX="114863" custRadScaleRad="98646" custRadScaleInc="21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52B6AD-6674-4E80-A5D6-7F112281319C}" type="pres">
      <dgm:prSet presAssocID="{A7E93218-173B-4F8B-8F38-E0E00E1399B4}" presName="parTrans" presStyleLbl="sibTrans2D1" presStyleIdx="4" presStyleCnt="5"/>
      <dgm:spPr/>
      <dgm:t>
        <a:bodyPr/>
        <a:lstStyle/>
        <a:p>
          <a:endParaRPr lang="en-US"/>
        </a:p>
      </dgm:t>
    </dgm:pt>
    <dgm:pt modelId="{6F541FDC-741D-48AF-8888-1D4FA25A9808}" type="pres">
      <dgm:prSet presAssocID="{A7E93218-173B-4F8B-8F38-E0E00E1399B4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E47343B9-6F21-4C0C-9A6C-1675D567B7F3}" type="pres">
      <dgm:prSet presAssocID="{62A66144-AB3F-4927-B2A5-1B0B23BF67AB}" presName="node" presStyleLbl="node1" presStyleIdx="4" presStyleCnt="5" custScaleX="129725" custScaleY="108084" custRadScaleRad="101711" custRadScaleInc="-30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927030-295A-3A49-989D-E6A6E3A38368}" type="presOf" srcId="{8808A440-4BD4-46BB-957D-7A6370B29933}" destId="{75D53BB2-AB36-429C-AADE-665337E126A7}" srcOrd="1" destOrd="0" presId="urn:microsoft.com/office/officeart/2005/8/layout/radial5"/>
    <dgm:cxn modelId="{2714C294-CB24-BA42-B9E9-38C63E57A143}" type="presOf" srcId="{D3B0C7FA-0983-4E5F-99F9-C26A88E4B47C}" destId="{88A99E0E-5D58-42C9-B353-21B4DB58BC5B}" srcOrd="0" destOrd="0" presId="urn:microsoft.com/office/officeart/2005/8/layout/radial5"/>
    <dgm:cxn modelId="{DF29B181-C53D-2748-8310-3B49C7633840}" type="presOf" srcId="{3401413D-AD53-4F66-BC6E-898156D6FAAF}" destId="{1222DD8F-6716-4CA3-92BA-FED09981984A}" srcOrd="0" destOrd="0" presId="urn:microsoft.com/office/officeart/2005/8/layout/radial5"/>
    <dgm:cxn modelId="{956F62D9-5A0B-CF46-8DC7-01A2FAFFE4F8}" type="presOf" srcId="{86C7EAF1-B338-4C86-8796-4ECF410F38FB}" destId="{61097B4B-45A4-48B9-AF0C-A0BEBC4281FF}" srcOrd="0" destOrd="0" presId="urn:microsoft.com/office/officeart/2005/8/layout/radial5"/>
    <dgm:cxn modelId="{4E199B41-6B38-2741-982E-59AB918E0F3A}" type="presOf" srcId="{E3CA8B91-6436-4B72-ABF1-9358302C1017}" destId="{652B329C-1554-4B9A-8A66-AF052A168768}" srcOrd="0" destOrd="0" presId="urn:microsoft.com/office/officeart/2005/8/layout/radial5"/>
    <dgm:cxn modelId="{275726AF-664E-ED4B-90B3-796D2795DA53}" type="presOf" srcId="{E9D1F282-2756-4692-A460-B93BCB3C9380}" destId="{C48FC9B9-BD4C-455C-9143-458E6B66D8BF}" srcOrd="1" destOrd="0" presId="urn:microsoft.com/office/officeart/2005/8/layout/radial5"/>
    <dgm:cxn modelId="{D2C09FA1-CF06-4123-A91D-7EB5590586DA}" srcId="{7BE03205-813D-4ACD-9577-5577CE0E538E}" destId="{E3CA8B91-6436-4B72-ABF1-9358302C1017}" srcOrd="2" destOrd="0" parTransId="{0E864664-C543-4B96-BAC1-0B61F1369626}" sibTransId="{A1D0B91E-E4CC-41D9-B17B-88277ABFAF3F}"/>
    <dgm:cxn modelId="{AA62B864-0A27-7D43-B9C5-B1ADC541A2AB}" type="presOf" srcId="{E9D1F282-2756-4692-A460-B93BCB3C9380}" destId="{3775FA40-E655-4C3C-8FE4-621D97CB2459}" srcOrd="0" destOrd="0" presId="urn:microsoft.com/office/officeart/2005/8/layout/radial5"/>
    <dgm:cxn modelId="{35410B19-4C3C-48E8-BFEC-D6D8071ED4E7}" srcId="{7BE03205-813D-4ACD-9577-5577CE0E538E}" destId="{86C7EAF1-B338-4C86-8796-4ECF410F38FB}" srcOrd="1" destOrd="0" parTransId="{8808A440-4BD4-46BB-957D-7A6370B29933}" sibTransId="{53C0CF8F-6CF4-43A3-9734-EFF6C551570F}"/>
    <dgm:cxn modelId="{FB2155D8-8CF1-4B30-A8E4-D2C9841BD985}" srcId="{7BE03205-813D-4ACD-9577-5577CE0E538E}" destId="{62A66144-AB3F-4927-B2A5-1B0B23BF67AB}" srcOrd="4" destOrd="0" parTransId="{A7E93218-173B-4F8B-8F38-E0E00E1399B4}" sibTransId="{BCB59FC2-F086-42AE-94F9-6C9757A18262}"/>
    <dgm:cxn modelId="{0B0C227F-969A-3D4E-BA5B-C5DDBDB3942B}" type="presOf" srcId="{D3B0C7FA-0983-4E5F-99F9-C26A88E4B47C}" destId="{4CFE26E5-603C-47D4-84FA-684FEE92464A}" srcOrd="1" destOrd="0" presId="urn:microsoft.com/office/officeart/2005/8/layout/radial5"/>
    <dgm:cxn modelId="{33FBA460-FB0B-4289-A465-A93DDAA9A2C3}" srcId="{7BE03205-813D-4ACD-9577-5577CE0E538E}" destId="{D2F208E0-284D-480D-965B-F2530C210AEF}" srcOrd="3" destOrd="0" parTransId="{D3B0C7FA-0983-4E5F-99F9-C26A88E4B47C}" sibTransId="{2A2C315E-4AAA-40A3-AAE3-901E9B407D94}"/>
    <dgm:cxn modelId="{493774E6-6E4D-B542-B661-C630C1AD1AF7}" type="presOf" srcId="{7BE03205-813D-4ACD-9577-5577CE0E538E}" destId="{F76626E6-2EB8-47C8-8F04-648A2FC2451B}" srcOrd="0" destOrd="0" presId="urn:microsoft.com/office/officeart/2005/8/layout/radial5"/>
    <dgm:cxn modelId="{EBC5B0DA-4546-6B4D-B8FB-FF6D9B2D4BFF}" type="presOf" srcId="{A7E93218-173B-4F8B-8F38-E0E00E1399B4}" destId="{6F541FDC-741D-48AF-8888-1D4FA25A9808}" srcOrd="1" destOrd="0" presId="urn:microsoft.com/office/officeart/2005/8/layout/radial5"/>
    <dgm:cxn modelId="{8BEF9401-5BB7-A549-A0ED-CE051879D219}" type="presOf" srcId="{9CDA1EFC-2132-4347-A954-502C4DDDEA60}" destId="{F844AE28-F7F1-47E7-A0F4-7432C5F6C8ED}" srcOrd="0" destOrd="0" presId="urn:microsoft.com/office/officeart/2005/8/layout/radial5"/>
    <dgm:cxn modelId="{4A81A27F-3893-CD49-AA80-77233DB1FCE9}" type="presOf" srcId="{62A66144-AB3F-4927-B2A5-1B0B23BF67AB}" destId="{E47343B9-6F21-4C0C-9A6C-1675D567B7F3}" srcOrd="0" destOrd="0" presId="urn:microsoft.com/office/officeart/2005/8/layout/radial5"/>
    <dgm:cxn modelId="{1D76D5AC-0277-1B4E-AC01-B52EDA652BCE}" type="presOf" srcId="{0E864664-C543-4B96-BAC1-0B61F1369626}" destId="{AA484ED2-CA05-472E-AE11-73220E0262B3}" srcOrd="1" destOrd="0" presId="urn:microsoft.com/office/officeart/2005/8/layout/radial5"/>
    <dgm:cxn modelId="{BB650894-26C5-E44D-95AC-5771B9DBD436}" type="presOf" srcId="{A7E93218-173B-4F8B-8F38-E0E00E1399B4}" destId="{B952B6AD-6674-4E80-A5D6-7F112281319C}" srcOrd="0" destOrd="0" presId="urn:microsoft.com/office/officeart/2005/8/layout/radial5"/>
    <dgm:cxn modelId="{0C21B83C-2998-5245-AB28-E831550424F2}" type="presOf" srcId="{D2F208E0-284D-480D-965B-F2530C210AEF}" destId="{B90CDBB2-A8C0-46C0-A9F1-4F20C3233A27}" srcOrd="0" destOrd="0" presId="urn:microsoft.com/office/officeart/2005/8/layout/radial5"/>
    <dgm:cxn modelId="{B0798717-4D98-42D3-A71C-EE65037EF7FC}" srcId="{9CDA1EFC-2132-4347-A954-502C4DDDEA60}" destId="{7BE03205-813D-4ACD-9577-5577CE0E538E}" srcOrd="0" destOrd="0" parTransId="{4CFB11A8-8005-43DA-8CCB-3118FD696FD9}" sibTransId="{A0EC0B3F-5C9A-457A-AE30-8CB5C90512AE}"/>
    <dgm:cxn modelId="{EBBA1CEF-3FC3-FF42-B480-8778247C842F}" type="presOf" srcId="{0E864664-C543-4B96-BAC1-0B61F1369626}" destId="{08126414-4A76-4E99-972E-B22585F6B65C}" srcOrd="0" destOrd="0" presId="urn:microsoft.com/office/officeart/2005/8/layout/radial5"/>
    <dgm:cxn modelId="{B9332AC6-6A29-4B0A-97A3-7087FBB74D2E}" srcId="{7BE03205-813D-4ACD-9577-5577CE0E538E}" destId="{3401413D-AD53-4F66-BC6E-898156D6FAAF}" srcOrd="0" destOrd="0" parTransId="{E9D1F282-2756-4692-A460-B93BCB3C9380}" sibTransId="{CABD7334-3A65-44CD-84BA-3A22A1F99D81}"/>
    <dgm:cxn modelId="{3168D768-AA7A-7A40-A2CC-0EDB46E78F72}" type="presOf" srcId="{8808A440-4BD4-46BB-957D-7A6370B29933}" destId="{D7F15E6B-D4F3-41E6-8A27-4D4C02082A6F}" srcOrd="0" destOrd="0" presId="urn:microsoft.com/office/officeart/2005/8/layout/radial5"/>
    <dgm:cxn modelId="{AF27C0D9-8B71-E24E-A01B-475F764FE00A}" type="presParOf" srcId="{F844AE28-F7F1-47E7-A0F4-7432C5F6C8ED}" destId="{F76626E6-2EB8-47C8-8F04-648A2FC2451B}" srcOrd="0" destOrd="0" presId="urn:microsoft.com/office/officeart/2005/8/layout/radial5"/>
    <dgm:cxn modelId="{8B4E02E5-D543-174A-953D-3060F23F3DFD}" type="presParOf" srcId="{F844AE28-F7F1-47E7-A0F4-7432C5F6C8ED}" destId="{3775FA40-E655-4C3C-8FE4-621D97CB2459}" srcOrd="1" destOrd="0" presId="urn:microsoft.com/office/officeart/2005/8/layout/radial5"/>
    <dgm:cxn modelId="{A7D54DCB-FE33-2D4E-B0BA-A02DA7EFB602}" type="presParOf" srcId="{3775FA40-E655-4C3C-8FE4-621D97CB2459}" destId="{C48FC9B9-BD4C-455C-9143-458E6B66D8BF}" srcOrd="0" destOrd="0" presId="urn:microsoft.com/office/officeart/2005/8/layout/radial5"/>
    <dgm:cxn modelId="{0F427695-56BC-154C-B57B-F0EBB3D43C39}" type="presParOf" srcId="{F844AE28-F7F1-47E7-A0F4-7432C5F6C8ED}" destId="{1222DD8F-6716-4CA3-92BA-FED09981984A}" srcOrd="2" destOrd="0" presId="urn:microsoft.com/office/officeart/2005/8/layout/radial5"/>
    <dgm:cxn modelId="{C1537467-4E56-8346-A0D5-4BD12B2827BC}" type="presParOf" srcId="{F844AE28-F7F1-47E7-A0F4-7432C5F6C8ED}" destId="{D7F15E6B-D4F3-41E6-8A27-4D4C02082A6F}" srcOrd="3" destOrd="0" presId="urn:microsoft.com/office/officeart/2005/8/layout/radial5"/>
    <dgm:cxn modelId="{87FA19E7-8D8A-A749-98E7-6BF31EEC1AB7}" type="presParOf" srcId="{D7F15E6B-D4F3-41E6-8A27-4D4C02082A6F}" destId="{75D53BB2-AB36-429C-AADE-665337E126A7}" srcOrd="0" destOrd="0" presId="urn:microsoft.com/office/officeart/2005/8/layout/radial5"/>
    <dgm:cxn modelId="{5CD498BA-4D3E-1448-89EA-E138B0B662C7}" type="presParOf" srcId="{F844AE28-F7F1-47E7-A0F4-7432C5F6C8ED}" destId="{61097B4B-45A4-48B9-AF0C-A0BEBC4281FF}" srcOrd="4" destOrd="0" presId="urn:microsoft.com/office/officeart/2005/8/layout/radial5"/>
    <dgm:cxn modelId="{5E3B3ACE-6FB5-BD47-9CCB-CC62A0293FC6}" type="presParOf" srcId="{F844AE28-F7F1-47E7-A0F4-7432C5F6C8ED}" destId="{08126414-4A76-4E99-972E-B22585F6B65C}" srcOrd="5" destOrd="0" presId="urn:microsoft.com/office/officeart/2005/8/layout/radial5"/>
    <dgm:cxn modelId="{080586EE-886E-5F48-8CFF-414B1786B155}" type="presParOf" srcId="{08126414-4A76-4E99-972E-B22585F6B65C}" destId="{AA484ED2-CA05-472E-AE11-73220E0262B3}" srcOrd="0" destOrd="0" presId="urn:microsoft.com/office/officeart/2005/8/layout/radial5"/>
    <dgm:cxn modelId="{1CE88451-9078-3845-8274-CED3E57CDAAB}" type="presParOf" srcId="{F844AE28-F7F1-47E7-A0F4-7432C5F6C8ED}" destId="{652B329C-1554-4B9A-8A66-AF052A168768}" srcOrd="6" destOrd="0" presId="urn:microsoft.com/office/officeart/2005/8/layout/radial5"/>
    <dgm:cxn modelId="{0A58F919-ECD4-2B45-819D-C0D145B3CF33}" type="presParOf" srcId="{F844AE28-F7F1-47E7-A0F4-7432C5F6C8ED}" destId="{88A99E0E-5D58-42C9-B353-21B4DB58BC5B}" srcOrd="7" destOrd="0" presId="urn:microsoft.com/office/officeart/2005/8/layout/radial5"/>
    <dgm:cxn modelId="{F117FAA3-1D86-4A46-B3BE-0550C5F2A58E}" type="presParOf" srcId="{88A99E0E-5D58-42C9-B353-21B4DB58BC5B}" destId="{4CFE26E5-603C-47D4-84FA-684FEE92464A}" srcOrd="0" destOrd="0" presId="urn:microsoft.com/office/officeart/2005/8/layout/radial5"/>
    <dgm:cxn modelId="{843F9610-6256-C243-8EE1-55B8806C6A69}" type="presParOf" srcId="{F844AE28-F7F1-47E7-A0F4-7432C5F6C8ED}" destId="{B90CDBB2-A8C0-46C0-A9F1-4F20C3233A27}" srcOrd="8" destOrd="0" presId="urn:microsoft.com/office/officeart/2005/8/layout/radial5"/>
    <dgm:cxn modelId="{4EC5995B-1A69-F742-AAA7-FA55691D08BA}" type="presParOf" srcId="{F844AE28-F7F1-47E7-A0F4-7432C5F6C8ED}" destId="{B952B6AD-6674-4E80-A5D6-7F112281319C}" srcOrd="9" destOrd="0" presId="urn:microsoft.com/office/officeart/2005/8/layout/radial5"/>
    <dgm:cxn modelId="{5023D3E8-1251-BA46-B390-6628CDA2B22F}" type="presParOf" srcId="{B952B6AD-6674-4E80-A5D6-7F112281319C}" destId="{6F541FDC-741D-48AF-8888-1D4FA25A9808}" srcOrd="0" destOrd="0" presId="urn:microsoft.com/office/officeart/2005/8/layout/radial5"/>
    <dgm:cxn modelId="{E8766CDB-BA4E-9349-9980-A405257440ED}" type="presParOf" srcId="{F844AE28-F7F1-47E7-A0F4-7432C5F6C8ED}" destId="{E47343B9-6F21-4C0C-9A6C-1675D567B7F3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D54258-822D-40B9-9481-2B39ED505952}">
      <dsp:nvSpPr>
        <dsp:cNvPr id="0" name=""/>
        <dsp:cNvSpPr/>
      </dsp:nvSpPr>
      <dsp:spPr>
        <a:xfrm rot="5400000">
          <a:off x="921373" y="2039751"/>
          <a:ext cx="1418452" cy="89469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FDC8A7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A568E4-1B3F-4E8B-B2FC-00C520BE2ED2}">
      <dsp:nvSpPr>
        <dsp:cNvPr id="0" name=""/>
        <dsp:cNvSpPr/>
      </dsp:nvSpPr>
      <dsp:spPr>
        <a:xfrm>
          <a:off x="0" y="241604"/>
          <a:ext cx="3794872" cy="1671409"/>
        </a:xfrm>
        <a:prstGeom prst="roundRect">
          <a:avLst>
            <a:gd name="adj" fmla="val 16670"/>
          </a:avLst>
        </a:prstGeom>
        <a:solidFill>
          <a:srgbClr val="E200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Postmodernists like Baudrillard believe that there is no way of knowing if something is true or false</a:t>
          </a:r>
          <a:endParaRPr lang="en-GB" sz="2200" kern="1200" dirty="0"/>
        </a:p>
      </dsp:txBody>
      <dsp:txXfrm>
        <a:off x="81606" y="323210"/>
        <a:ext cx="3631660" cy="1508197"/>
      </dsp:txXfrm>
    </dsp:sp>
    <dsp:sp modelId="{840F7DFA-3B22-4804-8E77-683F3C095C9E}">
      <dsp:nvSpPr>
        <dsp:cNvPr id="0" name=""/>
        <dsp:cNvSpPr/>
      </dsp:nvSpPr>
      <dsp:spPr>
        <a:xfrm>
          <a:off x="3091535" y="816841"/>
          <a:ext cx="1736686" cy="1350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58C75A-792D-44C9-B6A8-FCF2E1640414}">
      <dsp:nvSpPr>
        <dsp:cNvPr id="0" name=""/>
        <dsp:cNvSpPr/>
      </dsp:nvSpPr>
      <dsp:spPr>
        <a:xfrm rot="5400000">
          <a:off x="3486888" y="4217967"/>
          <a:ext cx="1418452" cy="75937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FDC8A7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7A1B00-C0D6-4224-9CA8-33C01747FD8E}">
      <dsp:nvSpPr>
        <dsp:cNvPr id="0" name=""/>
        <dsp:cNvSpPr/>
      </dsp:nvSpPr>
      <dsp:spPr>
        <a:xfrm>
          <a:off x="2091057" y="2196853"/>
          <a:ext cx="5739671" cy="1671409"/>
        </a:xfrm>
        <a:prstGeom prst="roundRect">
          <a:avLst>
            <a:gd name="adj" fmla="val 1667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Late modernists like Giddens and Beck disagree:  Even though late modern society has many risks -  we can use science and rationality to overcome them and improve society</a:t>
          </a:r>
          <a:endParaRPr lang="en-GB" sz="2200" kern="1200" dirty="0"/>
        </a:p>
      </dsp:txBody>
      <dsp:txXfrm>
        <a:off x="2172663" y="2278459"/>
        <a:ext cx="5576459" cy="1508197"/>
      </dsp:txXfrm>
    </dsp:sp>
    <dsp:sp modelId="{69E0E5CB-17AE-49FA-AD9F-DFE344F645E4}">
      <dsp:nvSpPr>
        <dsp:cNvPr id="0" name=""/>
        <dsp:cNvSpPr/>
      </dsp:nvSpPr>
      <dsp:spPr>
        <a:xfrm>
          <a:off x="6381394" y="2694386"/>
          <a:ext cx="1736686" cy="1350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A03025-0F36-432C-A515-FD5B85348951}">
      <dsp:nvSpPr>
        <dsp:cNvPr id="0" name=""/>
        <dsp:cNvSpPr/>
      </dsp:nvSpPr>
      <dsp:spPr>
        <a:xfrm>
          <a:off x="4536219" y="4376805"/>
          <a:ext cx="4401216" cy="1671409"/>
        </a:xfrm>
        <a:prstGeom prst="roundRect">
          <a:avLst>
            <a:gd name="adj" fmla="val 1667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For example, new political movements like environmentalism challenged technological and industrial development.</a:t>
          </a:r>
          <a:endParaRPr lang="en-GB" sz="2200" kern="1200" dirty="0"/>
        </a:p>
      </dsp:txBody>
      <dsp:txXfrm>
        <a:off x="4617825" y="4458411"/>
        <a:ext cx="4238004" cy="15081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6626E6-2EB8-47C8-8F04-648A2FC2451B}">
      <dsp:nvSpPr>
        <dsp:cNvPr id="0" name=""/>
        <dsp:cNvSpPr/>
      </dsp:nvSpPr>
      <dsp:spPr>
        <a:xfrm>
          <a:off x="3375881" y="2508216"/>
          <a:ext cx="2456214" cy="2477996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Flexible accumulation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aka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Post-Fordism</a:t>
          </a:r>
          <a:endParaRPr lang="en-GB" sz="2400" kern="1200" dirty="0"/>
        </a:p>
      </dsp:txBody>
      <dsp:txXfrm>
        <a:off x="3735585" y="2871110"/>
        <a:ext cx="1736806" cy="1752208"/>
      </dsp:txXfrm>
    </dsp:sp>
    <dsp:sp modelId="{3775FA40-E655-4C3C-8FE4-621D97CB2459}">
      <dsp:nvSpPr>
        <dsp:cNvPr id="0" name=""/>
        <dsp:cNvSpPr/>
      </dsp:nvSpPr>
      <dsp:spPr>
        <a:xfrm rot="16200000">
          <a:off x="4501077" y="1990425"/>
          <a:ext cx="205822" cy="6588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800" kern="1200" dirty="0"/>
        </a:p>
      </dsp:txBody>
      <dsp:txXfrm>
        <a:off x="4531951" y="2153076"/>
        <a:ext cx="144075" cy="395333"/>
      </dsp:txXfrm>
    </dsp:sp>
    <dsp:sp modelId="{1222DD8F-6716-4CA3-92BA-FED09981984A}">
      <dsp:nvSpPr>
        <dsp:cNvPr id="0" name=""/>
        <dsp:cNvSpPr/>
      </dsp:nvSpPr>
      <dsp:spPr>
        <a:xfrm>
          <a:off x="3461982" y="-54107"/>
          <a:ext cx="2284012" cy="21739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400" b="1" kern="1200" dirty="0" smtClean="0"/>
            <a:t>ICT</a:t>
          </a:r>
          <a:endParaRPr lang="en-GB" sz="4400" b="1" kern="1200" dirty="0"/>
        </a:p>
      </dsp:txBody>
      <dsp:txXfrm>
        <a:off x="3796468" y="264265"/>
        <a:ext cx="1615040" cy="1537234"/>
      </dsp:txXfrm>
    </dsp:sp>
    <dsp:sp modelId="{D7F15E6B-D4F3-41E6-8A27-4D4C02082A6F}">
      <dsp:nvSpPr>
        <dsp:cNvPr id="0" name=""/>
        <dsp:cNvSpPr/>
      </dsp:nvSpPr>
      <dsp:spPr>
        <a:xfrm rot="20520000">
          <a:off x="5835853" y="2989924"/>
          <a:ext cx="169825" cy="6588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800" kern="1200" dirty="0"/>
        </a:p>
      </dsp:txBody>
      <dsp:txXfrm>
        <a:off x="5837100" y="3129573"/>
        <a:ext cx="118878" cy="395333"/>
      </dsp:txXfrm>
    </dsp:sp>
    <dsp:sp modelId="{61097B4B-45A4-48B9-AF0C-A0BEBC4281FF}">
      <dsp:nvSpPr>
        <dsp:cNvPr id="0" name=""/>
        <dsp:cNvSpPr/>
      </dsp:nvSpPr>
      <dsp:spPr>
        <a:xfrm>
          <a:off x="6012740" y="1811819"/>
          <a:ext cx="2345463" cy="21932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dirty="0" smtClean="0"/>
            <a:t>Job insecu</a:t>
          </a:r>
          <a:r>
            <a:rPr lang="en-GB" sz="3200" b="1" kern="1200" dirty="0" smtClean="0"/>
            <a:t>r</a:t>
          </a:r>
          <a:r>
            <a:rPr lang="en-GB" sz="2800" b="1" kern="1200" dirty="0" smtClean="0"/>
            <a:t>ity</a:t>
          </a:r>
          <a:endParaRPr lang="en-GB" sz="2800" b="1" kern="1200" dirty="0"/>
        </a:p>
      </dsp:txBody>
      <dsp:txXfrm>
        <a:off x="6356225" y="2133012"/>
        <a:ext cx="1658493" cy="1550855"/>
      </dsp:txXfrm>
    </dsp:sp>
    <dsp:sp modelId="{08126414-4A76-4E99-972E-B22585F6B65C}">
      <dsp:nvSpPr>
        <dsp:cNvPr id="0" name=""/>
        <dsp:cNvSpPr/>
      </dsp:nvSpPr>
      <dsp:spPr>
        <a:xfrm rot="3240000">
          <a:off x="5338838" y="4589365"/>
          <a:ext cx="232727" cy="6588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800" kern="1200" dirty="0"/>
        </a:p>
      </dsp:txBody>
      <dsp:txXfrm>
        <a:off x="5353228" y="4692900"/>
        <a:ext cx="162909" cy="395333"/>
      </dsp:txXfrm>
    </dsp:sp>
    <dsp:sp modelId="{652B329C-1554-4B9A-8A66-AF052A168768}">
      <dsp:nvSpPr>
        <dsp:cNvPr id="0" name=""/>
        <dsp:cNvSpPr/>
      </dsp:nvSpPr>
      <dsp:spPr>
        <a:xfrm>
          <a:off x="4966810" y="4974204"/>
          <a:ext cx="2465245" cy="19379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dirty="0" smtClean="0"/>
            <a:t>Flexible workforce</a:t>
          </a:r>
          <a:endParaRPr lang="en-GB" sz="2800" b="1" kern="1200" dirty="0"/>
        </a:p>
      </dsp:txBody>
      <dsp:txXfrm>
        <a:off x="5327837" y="5258003"/>
        <a:ext cx="1743191" cy="1370305"/>
      </dsp:txXfrm>
    </dsp:sp>
    <dsp:sp modelId="{88A99E0E-5D58-42C9-B353-21B4DB58BC5B}">
      <dsp:nvSpPr>
        <dsp:cNvPr id="0" name=""/>
        <dsp:cNvSpPr/>
      </dsp:nvSpPr>
      <dsp:spPr>
        <a:xfrm rot="7607434">
          <a:off x="3626275" y="4573295"/>
          <a:ext cx="227134" cy="6588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800" kern="1200" dirty="0"/>
        </a:p>
      </dsp:txBody>
      <dsp:txXfrm rot="10800000">
        <a:off x="3680749" y="4677788"/>
        <a:ext cx="158994" cy="395333"/>
      </dsp:txXfrm>
    </dsp:sp>
    <dsp:sp modelId="{B90CDBB2-A8C0-46C0-A9F1-4F20C3233A27}">
      <dsp:nvSpPr>
        <dsp:cNvPr id="0" name=""/>
        <dsp:cNvSpPr/>
      </dsp:nvSpPr>
      <dsp:spPr>
        <a:xfrm>
          <a:off x="1887441" y="4922549"/>
          <a:ext cx="2225933" cy="19379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dirty="0" smtClean="0"/>
            <a:t>Niche markets</a:t>
          </a:r>
          <a:endParaRPr lang="en-GB" sz="2800" b="1" kern="1200" dirty="0"/>
        </a:p>
      </dsp:txBody>
      <dsp:txXfrm>
        <a:off x="2213421" y="5206348"/>
        <a:ext cx="1573973" cy="1370305"/>
      </dsp:txXfrm>
    </dsp:sp>
    <dsp:sp modelId="{B952B6AD-6674-4E80-A5D6-7F112281319C}">
      <dsp:nvSpPr>
        <dsp:cNvPr id="0" name=""/>
        <dsp:cNvSpPr/>
      </dsp:nvSpPr>
      <dsp:spPr>
        <a:xfrm rot="11813818">
          <a:off x="3211103" y="3018612"/>
          <a:ext cx="157697" cy="6588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800" kern="1200" dirty="0"/>
        </a:p>
      </dsp:txBody>
      <dsp:txXfrm rot="10800000">
        <a:off x="3257391" y="3157264"/>
        <a:ext cx="110388" cy="395333"/>
      </dsp:txXfrm>
    </dsp:sp>
    <dsp:sp modelId="{E47343B9-6F21-4C0C-9A6C-1675D567B7F3}">
      <dsp:nvSpPr>
        <dsp:cNvPr id="0" name=""/>
        <dsp:cNvSpPr/>
      </dsp:nvSpPr>
      <dsp:spPr>
        <a:xfrm>
          <a:off x="705426" y="1897509"/>
          <a:ext cx="2513944" cy="20945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Switching from producing one product to another</a:t>
          </a:r>
          <a:endParaRPr lang="en-GB" sz="2400" kern="1200" dirty="0"/>
        </a:p>
      </dsp:txBody>
      <dsp:txXfrm>
        <a:off x="1073585" y="2204251"/>
        <a:ext cx="1777626" cy="14810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5AE2E8-C97D-FD4A-A3A2-C645E2D52F8E}" type="datetimeFigureOut">
              <a:rPr lang="en-US" smtClean="0"/>
              <a:t>12/04/2015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518D7-650F-4541-AD92-57753D6A3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397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8213-4778-9549-BF07-324DAC7EF9E7}" type="datetimeFigureOut">
              <a:rPr lang="en-US" smtClean="0"/>
              <a:t>12/04/2015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C375-3E95-4843-9FD5-AA2990099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74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8213-4778-9549-BF07-324DAC7EF9E7}" type="datetimeFigureOut">
              <a:rPr lang="en-US" smtClean="0"/>
              <a:t>12/04/2015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C375-3E95-4843-9FD5-AA2990099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149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8213-4778-9549-BF07-324DAC7EF9E7}" type="datetimeFigureOut">
              <a:rPr lang="en-US" smtClean="0"/>
              <a:t>12/04/2015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C375-3E95-4843-9FD5-AA2990099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823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8213-4778-9549-BF07-324DAC7EF9E7}" type="datetimeFigureOut">
              <a:rPr lang="en-US" smtClean="0"/>
              <a:t>12/04/2015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C375-3E95-4843-9FD5-AA2990099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793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8213-4778-9549-BF07-324DAC7EF9E7}" type="datetimeFigureOut">
              <a:rPr lang="en-US" smtClean="0"/>
              <a:t>12/04/2015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C375-3E95-4843-9FD5-AA2990099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433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8213-4778-9549-BF07-324DAC7EF9E7}" type="datetimeFigureOut">
              <a:rPr lang="en-US" smtClean="0"/>
              <a:t>12/04/2015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C375-3E95-4843-9FD5-AA2990099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231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8213-4778-9549-BF07-324DAC7EF9E7}" type="datetimeFigureOut">
              <a:rPr lang="en-US" smtClean="0"/>
              <a:t>12/04/2015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C375-3E95-4843-9FD5-AA2990099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708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8213-4778-9549-BF07-324DAC7EF9E7}" type="datetimeFigureOut">
              <a:rPr lang="en-US" smtClean="0"/>
              <a:t>12/04/2015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C375-3E95-4843-9FD5-AA2990099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580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8213-4778-9549-BF07-324DAC7EF9E7}" type="datetimeFigureOut">
              <a:rPr lang="en-US" smtClean="0"/>
              <a:t>12/04/2015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C375-3E95-4843-9FD5-AA2990099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459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8213-4778-9549-BF07-324DAC7EF9E7}" type="datetimeFigureOut">
              <a:rPr lang="en-US" smtClean="0"/>
              <a:t>12/04/2015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C375-3E95-4843-9FD5-AA2990099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430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8213-4778-9549-BF07-324DAC7EF9E7}" type="datetimeFigureOut">
              <a:rPr lang="en-US" smtClean="0"/>
              <a:t>12/04/2015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C375-3E95-4843-9FD5-AA2990099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822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98213-4778-9549-BF07-324DAC7EF9E7}" type="datetimeFigureOut">
              <a:rPr lang="en-US" smtClean="0"/>
              <a:t>12/04/2015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7C375-3E95-4843-9FD5-AA2990099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48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SCLY 4: Postmodernism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Society has now entered a new Postmodern age and we need new theories to understand it.  Assess this view.  (33 marks)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985394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476672"/>
            <a:ext cx="9144000" cy="1143000"/>
          </a:xfrm>
        </p:spPr>
        <p:txBody>
          <a:bodyPr>
            <a:noAutofit/>
          </a:bodyPr>
          <a:lstStyle/>
          <a:p>
            <a:pPr algn="l"/>
            <a:r>
              <a:rPr lang="en-US" sz="4800" b="1" dirty="0">
                <a:solidFill>
                  <a:srgbClr val="FFEB71"/>
                </a:solidFill>
              </a:rPr>
              <a:t>Modern Society </a:t>
            </a:r>
            <a:r>
              <a:rPr lang="en-US" sz="4800" b="1" dirty="0" smtClean="0">
                <a:solidFill>
                  <a:srgbClr val="FFEB71"/>
                </a:solidFill>
              </a:rPr>
              <a:t/>
            </a:r>
            <a:br>
              <a:rPr lang="en-US" sz="4800" b="1" dirty="0" smtClean="0">
                <a:solidFill>
                  <a:srgbClr val="FFEB71"/>
                </a:solidFill>
              </a:rPr>
            </a:br>
            <a:r>
              <a:rPr lang="en-US" sz="4800" b="1" dirty="0" smtClean="0">
                <a:solidFill>
                  <a:srgbClr val="FFC000"/>
                </a:solidFill>
              </a:rPr>
              <a:t>(</a:t>
            </a:r>
            <a:r>
              <a:rPr lang="en-US" sz="4800" b="1" dirty="0">
                <a:solidFill>
                  <a:srgbClr val="FFC000"/>
                </a:solidFill>
              </a:rPr>
              <a:t>since the 18</a:t>
            </a:r>
            <a:r>
              <a:rPr lang="en-US" sz="4800" b="1" baseline="30000" dirty="0">
                <a:solidFill>
                  <a:srgbClr val="FFC000"/>
                </a:solidFill>
              </a:rPr>
              <a:t>th</a:t>
            </a:r>
            <a:r>
              <a:rPr lang="en-US" sz="4800" b="1" dirty="0">
                <a:solidFill>
                  <a:srgbClr val="FFC000"/>
                </a:solidFill>
              </a:rPr>
              <a:t> century)</a:t>
            </a:r>
            <a:r>
              <a:rPr lang="en-GB" sz="4800" dirty="0"/>
              <a:t/>
            </a:r>
            <a:br>
              <a:rPr lang="en-GB" sz="4800" dirty="0"/>
            </a:br>
            <a:endParaRPr lang="en-GB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92355"/>
            <a:ext cx="8640960" cy="52565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Modern </a:t>
            </a:r>
            <a:r>
              <a:rPr lang="en-US" dirty="0"/>
              <a:t>society first emerged in the late 18</a:t>
            </a:r>
            <a:r>
              <a:rPr lang="en-US" baseline="30000" dirty="0"/>
              <a:t>th</a:t>
            </a:r>
            <a:r>
              <a:rPr lang="en-US" dirty="0"/>
              <a:t> century and is often subtitled the </a:t>
            </a:r>
            <a:r>
              <a:rPr lang="en-US" b="1" i="1" dirty="0">
                <a:solidFill>
                  <a:srgbClr val="93D1DD"/>
                </a:solidFill>
              </a:rPr>
              <a:t>‘enlightenment’</a:t>
            </a:r>
            <a:r>
              <a:rPr lang="en-US" i="1" dirty="0">
                <a:solidFill>
                  <a:srgbClr val="93D1DD"/>
                </a:solidFill>
              </a:rPr>
              <a:t> </a:t>
            </a:r>
            <a:endParaRPr lang="en-US" i="1" dirty="0" smtClean="0">
              <a:solidFill>
                <a:srgbClr val="93D1DD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key </a:t>
            </a:r>
            <a:r>
              <a:rPr lang="en-US" dirty="0"/>
              <a:t>focus has been on how </a:t>
            </a:r>
            <a:r>
              <a:rPr lang="en-US" i="1" dirty="0" smtClean="0">
                <a:solidFill>
                  <a:srgbClr val="FF7D7D"/>
                </a:solidFill>
              </a:rPr>
              <a:t>‘enlightened’ </a:t>
            </a:r>
            <a:r>
              <a:rPr lang="en-US" dirty="0"/>
              <a:t>we have become with the advance of science, rational thought and reason. 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We </a:t>
            </a:r>
            <a:r>
              <a:rPr lang="en-US" dirty="0"/>
              <a:t>became enlightened as we threw off the shackles of religion, customs and ascribed status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sz="3900" b="1" dirty="0" smtClean="0">
                <a:solidFill>
                  <a:srgbClr val="F08CC8"/>
                </a:solidFill>
              </a:rPr>
              <a:t>Links with other units???</a:t>
            </a:r>
            <a:endParaRPr lang="en-GB" sz="3900" b="1" dirty="0">
              <a:solidFill>
                <a:srgbClr val="F08CC8"/>
              </a:solidFill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7022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5200" b="1" u="sng" dirty="0">
                <a:solidFill>
                  <a:srgbClr val="F98D77"/>
                </a:solidFill>
              </a:rPr>
              <a:t>Key features</a:t>
            </a:r>
            <a:r>
              <a:rPr lang="en-US" sz="5200" b="1" dirty="0">
                <a:solidFill>
                  <a:srgbClr val="F98D77"/>
                </a:solidFill>
              </a:rPr>
              <a:t> of modernity:</a:t>
            </a:r>
            <a:endParaRPr lang="en-GB" sz="5200" b="1" dirty="0">
              <a:solidFill>
                <a:srgbClr val="F98D77"/>
              </a:solidFill>
            </a:endParaRPr>
          </a:p>
          <a:p>
            <a:pPr lvl="0"/>
            <a:r>
              <a:rPr lang="en-US" b="1" dirty="0">
                <a:solidFill>
                  <a:srgbClr val="92D050"/>
                </a:solidFill>
              </a:rPr>
              <a:t>The Nation state</a:t>
            </a:r>
            <a:r>
              <a:rPr lang="en-US" dirty="0">
                <a:solidFill>
                  <a:srgbClr val="92D050"/>
                </a:solidFill>
              </a:rPr>
              <a:t>: </a:t>
            </a:r>
            <a:r>
              <a:rPr lang="en-US" dirty="0"/>
              <a:t>a bounded territory controlled by a centralized government – whose people share language and culture.</a:t>
            </a:r>
            <a:endParaRPr lang="en-GB" dirty="0"/>
          </a:p>
          <a:p>
            <a:pPr lvl="0"/>
            <a:r>
              <a:rPr lang="en-US" b="1" dirty="0">
                <a:solidFill>
                  <a:srgbClr val="33CCFF"/>
                </a:solidFill>
              </a:rPr>
              <a:t>Capitalism</a:t>
            </a:r>
            <a:r>
              <a:rPr lang="en-US" dirty="0">
                <a:solidFill>
                  <a:srgbClr val="33CCFF"/>
                </a:solidFill>
              </a:rPr>
              <a:t>: </a:t>
            </a:r>
            <a:r>
              <a:rPr lang="en-US" dirty="0"/>
              <a:t>Most modern societies have capitalist bases – largely privately owned means of production.  But wealth distribution is unequal – leading to conflict.</a:t>
            </a:r>
            <a:endParaRPr lang="en-GB" dirty="0"/>
          </a:p>
          <a:p>
            <a:pPr lvl="0"/>
            <a:r>
              <a:rPr lang="en-US" b="1" dirty="0">
                <a:solidFill>
                  <a:srgbClr val="D636A1"/>
                </a:solidFill>
              </a:rPr>
              <a:t>Science and technology: </a:t>
            </a:r>
            <a:r>
              <a:rPr lang="en-US" dirty="0"/>
              <a:t>science dominates as secularism replaces religion – rational thought and new technology push this </a:t>
            </a:r>
            <a:r>
              <a:rPr lang="en-US" dirty="0" smtClean="0"/>
              <a:t>forward.</a:t>
            </a:r>
            <a:endParaRPr lang="en-GB" dirty="0"/>
          </a:p>
          <a:p>
            <a:pPr lvl="0"/>
            <a:r>
              <a:rPr lang="en-US" b="1" dirty="0">
                <a:solidFill>
                  <a:srgbClr val="FFFF00"/>
                </a:solidFill>
              </a:rPr>
              <a:t>Individualism</a:t>
            </a:r>
            <a:r>
              <a:rPr lang="en-US" dirty="0">
                <a:solidFill>
                  <a:srgbClr val="FFFF00"/>
                </a:solidFill>
              </a:rPr>
              <a:t>: </a:t>
            </a:r>
            <a:r>
              <a:rPr lang="en-US" dirty="0"/>
              <a:t>Customs and traditions become less important as we gain greater personal freedom.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9673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65" y="-243408"/>
            <a:ext cx="9136773" cy="1143000"/>
          </a:xfrm>
        </p:spPr>
        <p:txBody>
          <a:bodyPr>
            <a:noAutofit/>
          </a:bodyPr>
          <a:lstStyle/>
          <a:p>
            <a:pPr algn="l"/>
            <a:r>
              <a:rPr lang="en-GB" sz="3600" b="1" dirty="0" smtClean="0">
                <a:solidFill>
                  <a:srgbClr val="FFEB71"/>
                </a:solidFill>
              </a:rPr>
              <a:t>How is </a:t>
            </a:r>
            <a:r>
              <a:rPr lang="en-GB" sz="3600" b="1" dirty="0" smtClean="0">
                <a:solidFill>
                  <a:srgbClr val="33CCFF"/>
                </a:solidFill>
              </a:rPr>
              <a:t>Postmodernity</a:t>
            </a:r>
            <a:r>
              <a:rPr lang="en-GB" sz="3600" b="1" dirty="0" smtClean="0">
                <a:solidFill>
                  <a:srgbClr val="FFEB71"/>
                </a:solidFill>
              </a:rPr>
              <a:t> different to </a:t>
            </a:r>
            <a:r>
              <a:rPr lang="en-GB" sz="3600" b="1" dirty="0" smtClean="0">
                <a:solidFill>
                  <a:srgbClr val="F08CC8"/>
                </a:solidFill>
              </a:rPr>
              <a:t>Modernity</a:t>
            </a:r>
            <a:r>
              <a:rPr lang="en-GB" sz="3600" b="1" dirty="0" smtClean="0">
                <a:solidFill>
                  <a:srgbClr val="FFEB71"/>
                </a:solidFill>
              </a:rPr>
              <a:t>?</a:t>
            </a:r>
            <a:endParaRPr lang="en-GB" sz="3600" b="1" dirty="0">
              <a:solidFill>
                <a:srgbClr val="FFEB7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8150582"/>
              </p:ext>
            </p:extLst>
          </p:nvPr>
        </p:nvGraphicFramePr>
        <p:xfrm>
          <a:off x="251520" y="692696"/>
          <a:ext cx="8784976" cy="688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/>
                <a:gridCol w="4392488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MODERNITY</a:t>
                      </a:r>
                      <a:endParaRPr lang="en-GB" sz="2000" dirty="0"/>
                    </a:p>
                  </a:txBody>
                  <a:tcPr>
                    <a:solidFill>
                      <a:srgbClr val="D636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POSTMODERNIST</a:t>
                      </a:r>
                      <a:endParaRPr lang="en-GB" sz="2000" dirty="0"/>
                    </a:p>
                  </a:txBody>
                  <a:tcPr>
                    <a:solidFill>
                      <a:srgbClr val="D636A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GB" sz="2400" dirty="0" smtClean="0"/>
                        <a:t>Industrialisation</a:t>
                      </a:r>
                      <a:r>
                        <a:rPr lang="en-GB" sz="2400" baseline="0" dirty="0" smtClean="0"/>
                        <a:t> and production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en-GB" sz="2400" baseline="0" dirty="0" smtClean="0"/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GB" sz="2400" baseline="0" dirty="0" smtClean="0"/>
                        <a:t>Work and social-class as the main forms of social division and social identity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en-GB" sz="2400" baseline="0" dirty="0" smtClean="0"/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GB" sz="2400" baseline="0" dirty="0" smtClean="0"/>
                        <a:t>Clear distinctions between high and low/pop culture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en-GB" sz="2400" baseline="0" dirty="0" smtClean="0"/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GB" sz="2400" baseline="0" dirty="0" smtClean="0"/>
                        <a:t>Politics centres on class differences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lang="en-GB" sz="2400" baseline="0" dirty="0" smtClean="0"/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GB" sz="2400" baseline="0" dirty="0" smtClean="0"/>
                        <a:t>Nation-states and national identities are dominant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GB" sz="2000" dirty="0" smtClean="0"/>
                        <a:t>Service</a:t>
                      </a:r>
                      <a:r>
                        <a:rPr lang="en-GB" sz="2000" baseline="0" dirty="0" smtClean="0"/>
                        <a:t> based industries </a:t>
                      </a:r>
                      <a:endParaRPr lang="en-GB" sz="2000" dirty="0" smtClean="0"/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en-GB" sz="2000" dirty="0" smtClean="0"/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GB" sz="2000" dirty="0" smtClean="0"/>
                        <a:t>Consumption</a:t>
                      </a:r>
                      <a:r>
                        <a:rPr lang="en-GB" sz="2000" baseline="0" dirty="0" smtClean="0"/>
                        <a:t>, the media and lifestyles become the major sources of identity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en-GB" sz="2000" baseline="0" dirty="0" smtClean="0"/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GB" sz="2000" baseline="0" dirty="0" smtClean="0"/>
                        <a:t>Pic n mix – too many products to choose from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en-GB" sz="2000" baseline="0" dirty="0" smtClean="0"/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GB" sz="2000" baseline="0" dirty="0" smtClean="0"/>
                        <a:t>Politics focuses on personal issues and concerns (religious, sexuality, environment)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en-GB" sz="2000" baseline="0" dirty="0" smtClean="0"/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GB" sz="2000" baseline="0" dirty="0" smtClean="0"/>
                        <a:t>Globalisation has replaced nation states – boundaries are blurred.  Multinational companies replace/dictate national identities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en-GB" sz="2000" baseline="0" dirty="0" smtClean="0"/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en-GB" sz="2000" dirty="0" smtClean="0"/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en-GB" sz="2000" dirty="0" smtClean="0"/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en-GB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0832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69" y="-243408"/>
            <a:ext cx="4762376" cy="1143000"/>
          </a:xfrm>
        </p:spPr>
        <p:txBody>
          <a:bodyPr>
            <a:normAutofit/>
          </a:bodyPr>
          <a:lstStyle/>
          <a:p>
            <a:pPr algn="l"/>
            <a:r>
              <a:rPr lang="en-GB" b="1" dirty="0" err="1" smtClean="0">
                <a:solidFill>
                  <a:srgbClr val="CCCC00"/>
                </a:solidFill>
              </a:rPr>
              <a:t>Baudrillard</a:t>
            </a:r>
            <a:r>
              <a:rPr lang="en-GB" b="1" dirty="0" smtClean="0">
                <a:solidFill>
                  <a:srgbClr val="CCCC00"/>
                </a:solidFill>
              </a:rPr>
              <a:t> (2001)</a:t>
            </a:r>
            <a:endParaRPr lang="en-GB" b="1" dirty="0">
              <a:solidFill>
                <a:srgbClr val="CCCC00"/>
              </a:solidFill>
            </a:endParaRPr>
          </a:p>
        </p:txBody>
      </p:sp>
      <p:pic>
        <p:nvPicPr>
          <p:cNvPr id="1028" name="Picture 4" descr="http://www.strathclydetelegraph.com/wp-content/uploads/2011/12/Made_in_Chelsea_E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153" y="2165943"/>
            <a:ext cx="3722848" cy="255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t1.gstatic.com/images?q=tbn:ANd9GcRYNklA0J9g6ULeI7RIX8-u9v27dD8H41Q_WXEFCskS9FPZi8w9GQhLqjY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969" y="-243409"/>
            <a:ext cx="3757707" cy="240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580019.r19.cf2.rackcdn.com/wp-content/uploads/2009/03/kim-kardashian-complex-airbrush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153" y="4723383"/>
            <a:ext cx="3722848" cy="2134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823943"/>
            <a:ext cx="508219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2400" dirty="0" smtClean="0"/>
              <a:t>Postmodern era is so dominated by media imagery that it has become </a:t>
            </a:r>
            <a:r>
              <a:rPr lang="en-GB" sz="2400" b="1" dirty="0" smtClean="0">
                <a:solidFill>
                  <a:srgbClr val="FFFF00"/>
                </a:solidFill>
              </a:rPr>
              <a:t>‘media-saturated’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400" dirty="0" smtClean="0"/>
              <a:t>The mass media used to reflect some basic reality of the world, but media images now dominate and distort the way we see the world.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400" dirty="0" err="1" smtClean="0"/>
              <a:t>Baudrillard</a:t>
            </a:r>
            <a:r>
              <a:rPr lang="en-GB" sz="2400" dirty="0" smtClean="0"/>
              <a:t> suggests that the media present, what he calls, </a:t>
            </a:r>
            <a:r>
              <a:rPr lang="en-GB" sz="2400" b="1" dirty="0" smtClean="0">
                <a:solidFill>
                  <a:srgbClr val="FF7D7D"/>
                </a:solidFill>
              </a:rPr>
              <a:t>simulacra</a:t>
            </a:r>
            <a:r>
              <a:rPr lang="en-GB" sz="2400" dirty="0" smtClean="0">
                <a:solidFill>
                  <a:srgbClr val="FF7D7D"/>
                </a:solidFill>
              </a:rPr>
              <a:t> </a:t>
            </a:r>
            <a:r>
              <a:rPr lang="en-GB" sz="2400" dirty="0" smtClean="0"/>
              <a:t>– images that appear to reflect real events, but that actually have no basis in reality.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400" dirty="0" smtClean="0"/>
              <a:t>He calls this distorted view of the world </a:t>
            </a:r>
            <a:r>
              <a:rPr lang="en-GB" sz="2400" b="1" dirty="0" err="1" smtClean="0">
                <a:solidFill>
                  <a:srgbClr val="93D1DD"/>
                </a:solidFill>
              </a:rPr>
              <a:t>hyperreality</a:t>
            </a:r>
            <a:r>
              <a:rPr lang="en-GB" sz="2400" b="1" dirty="0" smtClean="0">
                <a:solidFill>
                  <a:srgbClr val="93D1DD"/>
                </a:solidFill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400" dirty="0" smtClean="0"/>
              <a:t>It is the view created and defined by the media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5091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6600" b="1" dirty="0" smtClean="0">
                <a:solidFill>
                  <a:schemeClr val="accent6">
                    <a:lumMod val="75000"/>
                  </a:schemeClr>
                </a:solidFill>
              </a:rPr>
              <a:t>Bauman</a:t>
            </a:r>
            <a:r>
              <a:rPr lang="en-GB" sz="6600" b="1" dirty="0" smtClean="0">
                <a:solidFill>
                  <a:srgbClr val="F08CC8"/>
                </a:solidFill>
              </a:rPr>
              <a:t> (1996)</a:t>
            </a:r>
            <a:endParaRPr lang="en-GB" sz="6600" b="1" dirty="0">
              <a:solidFill>
                <a:srgbClr val="F08CC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616624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Bauman argues that postmodern life resembles a shopping mall.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People stroll around, buying what they like, trying out a range of identities and changing them when they choose - A </a:t>
            </a:r>
            <a:r>
              <a:rPr lang="en-GB" b="1" dirty="0" smtClean="0">
                <a:solidFill>
                  <a:srgbClr val="FFEB71"/>
                </a:solidFill>
              </a:rPr>
              <a:t>pick and mix culture.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The </a:t>
            </a:r>
            <a:r>
              <a:rPr lang="en-GB" b="1" dirty="0" smtClean="0">
                <a:solidFill>
                  <a:srgbClr val="93D1DD"/>
                </a:solidFill>
              </a:rPr>
              <a:t>former influences of gender, ethnicity, class and even age no longer apply </a:t>
            </a:r>
            <a:r>
              <a:rPr lang="en-GB" dirty="0" smtClean="0"/>
              <a:t>– people are not constrained by them like they were in the past.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1454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b="1" u="sng" dirty="0" err="1" smtClean="0">
                <a:solidFill>
                  <a:srgbClr val="F17FE1"/>
                </a:solidFill>
              </a:rPr>
              <a:t>Giddens</a:t>
            </a:r>
            <a:r>
              <a:rPr lang="en-GB" b="1" u="sng" dirty="0" smtClean="0">
                <a:solidFill>
                  <a:srgbClr val="F17FE1"/>
                </a:solidFill>
              </a:rPr>
              <a:t>:</a:t>
            </a:r>
            <a:r>
              <a:rPr lang="en-GB" b="1" dirty="0" smtClean="0">
                <a:solidFill>
                  <a:srgbClr val="F17FE1"/>
                </a:solidFill>
              </a:rPr>
              <a:t>  </a:t>
            </a:r>
            <a:r>
              <a:rPr lang="en-GB" b="1" dirty="0" smtClean="0">
                <a:solidFill>
                  <a:srgbClr val="F98D77"/>
                </a:solidFill>
              </a:rPr>
              <a:t>Doesn’t really like the term ‘Postmodernity’…</a:t>
            </a:r>
            <a:endParaRPr lang="en-GB" b="1" dirty="0">
              <a:solidFill>
                <a:srgbClr val="F98D7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300" b="1" dirty="0" smtClean="0">
                <a:solidFill>
                  <a:srgbClr val="93D1DD"/>
                </a:solidFill>
              </a:rPr>
              <a:t>He prefers </a:t>
            </a:r>
            <a:r>
              <a:rPr lang="en-US" sz="4300" b="1" i="1" dirty="0" smtClean="0">
                <a:solidFill>
                  <a:srgbClr val="93D1DD"/>
                </a:solidFill>
              </a:rPr>
              <a:t>Late </a:t>
            </a:r>
            <a:r>
              <a:rPr lang="en-US" sz="4300" b="1" i="1" dirty="0">
                <a:solidFill>
                  <a:srgbClr val="93D1DD"/>
                </a:solidFill>
              </a:rPr>
              <a:t>Modernity</a:t>
            </a:r>
            <a:endParaRPr lang="en-GB" sz="4300" i="1" dirty="0">
              <a:solidFill>
                <a:srgbClr val="93D1DD"/>
              </a:solidFill>
            </a:endParaRPr>
          </a:p>
          <a:p>
            <a:pPr marL="0" indent="0">
              <a:buNone/>
            </a:pPr>
            <a:endParaRPr lang="en-GB" dirty="0"/>
          </a:p>
          <a:p>
            <a:r>
              <a:rPr lang="en-US" dirty="0"/>
              <a:t>Theories in this section believe that changes are occurring but that they are a continuation of modernism rather than a completely new thing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 err="1">
                <a:solidFill>
                  <a:srgbClr val="00B0F0"/>
                </a:solidFill>
              </a:rPr>
              <a:t>Giddens</a:t>
            </a:r>
            <a:r>
              <a:rPr lang="en-US" b="1" dirty="0">
                <a:solidFill>
                  <a:srgbClr val="00B0F0"/>
                </a:solidFill>
              </a:rPr>
              <a:t> – Reflexivity: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/>
              <a:t>We are now in a stage of high modernity where rapid change is having a global effect.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9875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 err="1">
                <a:solidFill>
                  <a:srgbClr val="D636A1"/>
                </a:solidFill>
              </a:rPr>
              <a:t>Giddens</a:t>
            </a:r>
            <a:r>
              <a:rPr lang="en-US" sz="5400" b="1" dirty="0">
                <a:solidFill>
                  <a:srgbClr val="CC99FF"/>
                </a:solidFill>
              </a:rPr>
              <a:t> </a:t>
            </a:r>
            <a:r>
              <a:rPr lang="en-US" sz="5400" b="1" dirty="0">
                <a:solidFill>
                  <a:srgbClr val="93D1DD"/>
                </a:solidFill>
              </a:rPr>
              <a:t>– Reflexivity:</a:t>
            </a:r>
            <a:endParaRPr lang="en-GB" sz="5400" dirty="0">
              <a:solidFill>
                <a:srgbClr val="93D1D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24744"/>
            <a:ext cx="8568952" cy="5400600"/>
          </a:xfrm>
        </p:spPr>
        <p:txBody>
          <a:bodyPr>
            <a:normAutofit lnSpcReduction="10000"/>
          </a:bodyPr>
          <a:lstStyle/>
          <a:p>
            <a:pPr lvl="0"/>
            <a:r>
              <a:rPr lang="en-US" b="1" dirty="0" err="1" smtClean="0">
                <a:solidFill>
                  <a:srgbClr val="92D050"/>
                </a:solidFill>
              </a:rPr>
              <a:t>Disembedding</a:t>
            </a:r>
            <a:r>
              <a:rPr lang="en-US" b="1" dirty="0" smtClean="0">
                <a:solidFill>
                  <a:srgbClr val="92D050"/>
                </a:solidFill>
              </a:rPr>
              <a:t>:  </a:t>
            </a:r>
            <a:r>
              <a:rPr lang="en-US" dirty="0" smtClean="0"/>
              <a:t>We </a:t>
            </a:r>
            <a:r>
              <a:rPr lang="en-US" dirty="0"/>
              <a:t>no longer need face to face interaction and therefore it is much more impersonal e.g. email, eBay </a:t>
            </a:r>
            <a:r>
              <a:rPr lang="en-US" dirty="0" smtClean="0"/>
              <a:t>etc.</a:t>
            </a:r>
          </a:p>
          <a:p>
            <a:pPr marL="0" lvl="0" indent="0">
              <a:buNone/>
            </a:pPr>
            <a:r>
              <a:rPr lang="en-US" dirty="0" smtClean="0"/>
              <a:t>	</a:t>
            </a:r>
            <a:r>
              <a:rPr lang="en-US" b="1" i="1" dirty="0" smtClean="0">
                <a:solidFill>
                  <a:srgbClr val="FFEB71"/>
                </a:solidFill>
              </a:rPr>
              <a:t>In 2005, 1/8 of couples that married that 	year 	met on the internet</a:t>
            </a:r>
          </a:p>
          <a:p>
            <a:pPr marL="0" lvl="0" indent="0">
              <a:buNone/>
            </a:pPr>
            <a:endParaRPr lang="en-GB" dirty="0"/>
          </a:p>
          <a:p>
            <a:pPr lvl="0"/>
            <a:r>
              <a:rPr lang="en-US" b="1" dirty="0" smtClean="0">
                <a:solidFill>
                  <a:srgbClr val="FF7D7D"/>
                </a:solidFill>
              </a:rPr>
              <a:t>Reflexive:  </a:t>
            </a:r>
            <a:r>
              <a:rPr lang="en-US" dirty="0" smtClean="0"/>
              <a:t>Traditions </a:t>
            </a:r>
            <a:r>
              <a:rPr lang="en-US" dirty="0"/>
              <a:t>and customs are less important and we are forced to reflect on who we are, what we are etc. </a:t>
            </a:r>
            <a:endParaRPr lang="en-US" dirty="0" smtClean="0"/>
          </a:p>
          <a:p>
            <a:pPr marL="914400" lvl="2" indent="0">
              <a:buNone/>
            </a:pPr>
            <a:r>
              <a:rPr lang="en-US" sz="3200" b="1" i="1" dirty="0" smtClean="0">
                <a:solidFill>
                  <a:srgbClr val="FFEB71"/>
                </a:solidFill>
              </a:rPr>
              <a:t>No </a:t>
            </a:r>
            <a:r>
              <a:rPr lang="en-US" sz="3200" b="1" i="1" dirty="0">
                <a:solidFill>
                  <a:srgbClr val="FFEB71"/>
                </a:solidFill>
              </a:rPr>
              <a:t>jobs for life anymore, geographical mobility takes us away from our roots etc.</a:t>
            </a:r>
            <a:endParaRPr lang="en-GB" sz="3200" b="1" i="1" dirty="0">
              <a:solidFill>
                <a:srgbClr val="FFEB71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7336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6632"/>
            <a:ext cx="8507288" cy="1228998"/>
          </a:xfrm>
        </p:spPr>
        <p:txBody>
          <a:bodyPr>
            <a:normAutofit fontScale="90000"/>
          </a:bodyPr>
          <a:lstStyle/>
          <a:p>
            <a:pPr algn="l"/>
            <a:r>
              <a:rPr lang="en-US" sz="4900" b="1" dirty="0">
                <a:solidFill>
                  <a:srgbClr val="92D050"/>
                </a:solidFill>
              </a:rPr>
              <a:t>Beck – </a:t>
            </a:r>
            <a:r>
              <a:rPr lang="en-US" sz="49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Risk Society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836712"/>
            <a:ext cx="8856984" cy="616530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4200" b="1" dirty="0" smtClean="0">
                <a:solidFill>
                  <a:srgbClr val="FF7D7D"/>
                </a:solidFill>
              </a:rPr>
              <a:t>He </a:t>
            </a:r>
            <a:r>
              <a:rPr lang="en-US" sz="4200" b="1" dirty="0">
                <a:solidFill>
                  <a:srgbClr val="FF7D7D"/>
                </a:solidFill>
              </a:rPr>
              <a:t>sees modern society as facing dangers;</a:t>
            </a:r>
            <a:endParaRPr lang="en-GB" sz="4200" b="1" dirty="0">
              <a:solidFill>
                <a:srgbClr val="FF7D7D"/>
              </a:solidFill>
            </a:endParaRPr>
          </a:p>
          <a:p>
            <a:pPr lvl="0"/>
            <a:r>
              <a:rPr lang="en-US" dirty="0"/>
              <a:t>In the past most dangers were natural – earthquakes, disease, </a:t>
            </a:r>
            <a:r>
              <a:rPr lang="en-US" dirty="0" smtClean="0"/>
              <a:t>drought.</a:t>
            </a:r>
          </a:p>
          <a:p>
            <a:pPr lvl="0"/>
            <a:endParaRPr lang="en-GB" dirty="0"/>
          </a:p>
          <a:p>
            <a:pPr lvl="0"/>
            <a:r>
              <a:rPr lang="en-US" dirty="0"/>
              <a:t>Today more dangers are </a:t>
            </a:r>
            <a:r>
              <a:rPr lang="en-US" dirty="0" smtClean="0"/>
              <a:t>manufactured </a:t>
            </a:r>
            <a:r>
              <a:rPr lang="en-US" dirty="0"/>
              <a:t>risks resulting from human activity – global warming, pollution </a:t>
            </a:r>
            <a:r>
              <a:rPr lang="en-US" dirty="0" err="1"/>
              <a:t>etc</a:t>
            </a:r>
            <a:endParaRPr lang="en-GB" dirty="0"/>
          </a:p>
          <a:p>
            <a:pPr marL="0" indent="0">
              <a:buNone/>
            </a:pPr>
            <a:r>
              <a:rPr lang="en-US" dirty="0"/>
              <a:t> </a:t>
            </a:r>
            <a:endParaRPr lang="en-GB" dirty="0"/>
          </a:p>
          <a:p>
            <a:r>
              <a:rPr lang="en-US" dirty="0"/>
              <a:t>He agrees with </a:t>
            </a:r>
            <a:r>
              <a:rPr lang="en-US" dirty="0" err="1"/>
              <a:t>Giddens</a:t>
            </a:r>
            <a:r>
              <a:rPr lang="en-US" dirty="0"/>
              <a:t> about the growth of individualism and says we constantly need to </a:t>
            </a:r>
            <a:r>
              <a:rPr lang="en-US" b="1" dirty="0">
                <a:solidFill>
                  <a:srgbClr val="FFEB71"/>
                </a:solidFill>
              </a:rPr>
              <a:t>reflect on our actions </a:t>
            </a:r>
            <a:r>
              <a:rPr lang="en-US" dirty="0"/>
              <a:t>(he calls it </a:t>
            </a:r>
            <a:r>
              <a:rPr lang="en-US" b="1" dirty="0">
                <a:solidFill>
                  <a:srgbClr val="33CCFF"/>
                </a:solidFill>
              </a:rPr>
              <a:t>reflexive </a:t>
            </a:r>
            <a:r>
              <a:rPr lang="en-US" b="1" dirty="0" err="1" smtClean="0">
                <a:solidFill>
                  <a:srgbClr val="33CCFF"/>
                </a:solidFill>
              </a:rPr>
              <a:t>modernisation</a:t>
            </a:r>
            <a:r>
              <a:rPr lang="en-US" dirty="0" smtClean="0"/>
              <a:t>).</a:t>
            </a:r>
          </a:p>
          <a:p>
            <a:pPr marL="0" indent="0">
              <a:buNone/>
            </a:pPr>
            <a:endParaRPr lang="en-GB" dirty="0"/>
          </a:p>
          <a:p>
            <a:r>
              <a:rPr lang="en-US" dirty="0"/>
              <a:t>As a result awareness of risk becomes central to our lives – what we eat, where we go, what our children are doing </a:t>
            </a:r>
            <a:r>
              <a:rPr lang="en-US" dirty="0" err="1"/>
              <a:t>etc</a:t>
            </a:r>
            <a:endParaRPr lang="en-GB" dirty="0"/>
          </a:p>
          <a:p>
            <a:pPr marL="0" indent="0">
              <a:buNone/>
            </a:pPr>
            <a:r>
              <a:rPr lang="en-US" dirty="0"/>
              <a:t> 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2943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71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Some Marxists criticise Pomo…</a:t>
            </a:r>
            <a:endParaRPr lang="en-GB" sz="48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0688"/>
            <a:ext cx="8964488" cy="6120680"/>
          </a:xfrm>
        </p:spPr>
        <p:txBody>
          <a:bodyPr/>
          <a:lstStyle/>
          <a:p>
            <a:pPr marL="0" indent="0">
              <a:buNone/>
            </a:pPr>
            <a:r>
              <a:rPr lang="en-GB" sz="4000" b="1" dirty="0" smtClean="0">
                <a:solidFill>
                  <a:srgbClr val="FF7C80"/>
                </a:solidFill>
              </a:rPr>
              <a:t>Philo and Miller (2001)</a:t>
            </a:r>
          </a:p>
          <a:p>
            <a:r>
              <a:rPr lang="en-GB" dirty="0" smtClean="0"/>
              <a:t>Theories like Baudrillard’s </a:t>
            </a:r>
            <a:r>
              <a:rPr lang="en-GB" i="1" dirty="0" smtClean="0"/>
              <a:t>‘hyperreality’ </a:t>
            </a:r>
            <a:r>
              <a:rPr lang="en-GB" dirty="0" smtClean="0"/>
              <a:t>and </a:t>
            </a:r>
            <a:r>
              <a:rPr lang="en-GB" i="1" dirty="0" smtClean="0"/>
              <a:t>‘simulacra’ </a:t>
            </a:r>
            <a:r>
              <a:rPr lang="en-GB" dirty="0" smtClean="0"/>
              <a:t>claim that media images are unconnected with reality.</a:t>
            </a:r>
          </a:p>
          <a:p>
            <a:r>
              <a:rPr lang="en-GB" dirty="0" smtClean="0"/>
              <a:t>They ignore how the ruling classes use these as an ideological tool of domination.</a:t>
            </a:r>
          </a:p>
          <a:p>
            <a:r>
              <a:rPr lang="en-GB" dirty="0" smtClean="0"/>
              <a:t>If we construct out identities through consumerism – what about those that suffer poverty?</a:t>
            </a:r>
          </a:p>
          <a:p>
            <a:r>
              <a:rPr lang="en-GB" dirty="0" smtClean="0"/>
              <a:t>Pomo’s claim that people cannot distinguish between media image and reality.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474967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04664"/>
            <a:ext cx="8640960" cy="6192688"/>
          </a:xfrm>
        </p:spPr>
        <p:txBody>
          <a:bodyPr/>
          <a:lstStyle/>
          <a:p>
            <a:r>
              <a:rPr lang="en-GB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Pomo is non-judgemental </a:t>
            </a:r>
            <a:r>
              <a:rPr lang="en-GB" dirty="0" smtClean="0"/>
              <a:t>– all views are valid (even Fascism?)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Lyotard says there are no universal truths anymore – why should we believe a theory that claims that no theory holds the truth?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GB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Best and Kellner (1991):  </a:t>
            </a:r>
            <a:r>
              <a:rPr lang="en-GB" dirty="0" smtClean="0"/>
              <a:t>Pomo holds value in that it identifies key features of today’s society (consumption, the media)..</a:t>
            </a:r>
          </a:p>
          <a:p>
            <a:pPr marL="0" indent="0">
              <a:buNone/>
            </a:pPr>
            <a:r>
              <a:rPr lang="en-GB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But it doesn’t explain how this came about…</a:t>
            </a:r>
          </a:p>
        </p:txBody>
      </p:sp>
    </p:spTree>
    <p:extLst>
      <p:ext uri="{BB962C8B-B14F-4D97-AF65-F5344CB8AC3E}">
        <p14:creationId xmlns:p14="http://schemas.microsoft.com/office/powerpoint/2010/main" val="2218875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80728"/>
            <a:ext cx="8363272" cy="5145435"/>
          </a:xfrm>
        </p:spPr>
        <p:txBody>
          <a:bodyPr>
            <a:noAutofit/>
          </a:bodyPr>
          <a:lstStyle/>
          <a:p>
            <a:r>
              <a:rPr lang="en-GB" sz="3600" dirty="0" smtClean="0"/>
              <a:t>Postmodernism has identified some important features of society – put it is poorly equipped to explain them.</a:t>
            </a:r>
          </a:p>
          <a:p>
            <a:endParaRPr lang="en-GB" sz="3600" dirty="0" smtClean="0"/>
          </a:p>
          <a:p>
            <a:r>
              <a:rPr lang="en-GB" sz="3600" dirty="0" smtClean="0"/>
              <a:t>Late-modernity theories (Giddens, Beck) have been more successful in offering explanations for the changes that society is undergoing.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797867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4787817"/>
              </p:ext>
            </p:extLst>
          </p:nvPr>
        </p:nvGraphicFramePr>
        <p:xfrm>
          <a:off x="107504" y="116632"/>
          <a:ext cx="9036496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62159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90" y="116632"/>
            <a:ext cx="9121210" cy="1143000"/>
          </a:xfrm>
        </p:spPr>
        <p:txBody>
          <a:bodyPr>
            <a:noAutofit/>
          </a:bodyPr>
          <a:lstStyle/>
          <a:p>
            <a:r>
              <a:rPr lang="en-GB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Some Marxists criticise Late-mo…</a:t>
            </a:r>
            <a:endParaRPr lang="en-GB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8640960" cy="4857403"/>
          </a:xfrm>
        </p:spPr>
        <p:txBody>
          <a:bodyPr>
            <a:noAutofit/>
          </a:bodyPr>
          <a:lstStyle/>
          <a:p>
            <a:r>
              <a:rPr lang="en-GB" sz="4000" b="1" dirty="0" smtClean="0">
                <a:solidFill>
                  <a:srgbClr val="FFFF00"/>
                </a:solidFill>
              </a:rPr>
              <a:t>Rustin (1994) – </a:t>
            </a:r>
            <a:r>
              <a:rPr lang="en-GB" sz="4000" dirty="0" smtClean="0"/>
              <a:t>Capitalism and the pursuit of profit causes risk – not technology.</a:t>
            </a:r>
          </a:p>
          <a:p>
            <a:pPr marL="0" indent="0">
              <a:buNone/>
            </a:pPr>
            <a:endParaRPr lang="en-GB" sz="4000" dirty="0" smtClean="0"/>
          </a:p>
          <a:p>
            <a:r>
              <a:rPr lang="en-GB" sz="4000" b="1" dirty="0" smtClean="0">
                <a:solidFill>
                  <a:srgbClr val="FFFF00"/>
                </a:solidFill>
              </a:rPr>
              <a:t>Hirst (1993) – </a:t>
            </a:r>
            <a:r>
              <a:rPr lang="en-GB" sz="4000" dirty="0" smtClean="0"/>
              <a:t>Environmental groups are too small and fragmented to challenge capitalism and TNC’s.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728484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</p:spPr>
        <p:txBody>
          <a:bodyPr>
            <a:normAutofit fontScale="92500" lnSpcReduction="10000"/>
          </a:bodyPr>
          <a:lstStyle/>
          <a:p>
            <a:r>
              <a:rPr lang="en-GB" sz="4000" dirty="0" smtClean="0"/>
              <a:t>Agree with Postmodernists (Baudrillard, Bauman)</a:t>
            </a:r>
          </a:p>
          <a:p>
            <a:endParaRPr lang="en-GB" sz="4000" dirty="0" smtClean="0"/>
          </a:p>
          <a:p>
            <a:r>
              <a:rPr lang="en-GB" sz="4000" dirty="0" smtClean="0"/>
              <a:t>Disagree with late modernists (Beck, Giddens)</a:t>
            </a:r>
          </a:p>
          <a:p>
            <a:endParaRPr lang="en-GB" sz="4000" dirty="0" smtClean="0"/>
          </a:p>
          <a:p>
            <a:r>
              <a:rPr lang="en-GB" sz="4000" dirty="0" smtClean="0"/>
              <a:t>Postmodernity is the </a:t>
            </a:r>
            <a:r>
              <a:rPr lang="en-GB" sz="4000" b="1" u="sng" dirty="0" smtClean="0">
                <a:solidFill>
                  <a:srgbClr val="92D050"/>
                </a:solidFill>
              </a:rPr>
              <a:t>latest stage of capitalism</a:t>
            </a:r>
          </a:p>
          <a:p>
            <a:endParaRPr lang="en-GB" sz="4000" b="1" u="sng" dirty="0" smtClean="0">
              <a:solidFill>
                <a:srgbClr val="92D050"/>
              </a:solidFill>
            </a:endParaRPr>
          </a:p>
          <a:p>
            <a:r>
              <a:rPr lang="en-GB" sz="4000" dirty="0" smtClean="0"/>
              <a:t>Postmodernity rose out of the financial crises that occurred in the 1970’s</a:t>
            </a:r>
            <a:r>
              <a:rPr lang="en-GB" dirty="0" smtClean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0454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2631558"/>
              </p:ext>
            </p:extLst>
          </p:nvPr>
        </p:nvGraphicFramePr>
        <p:xfrm>
          <a:off x="20262" y="0"/>
          <a:ext cx="9123737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val 4"/>
          <p:cNvSpPr/>
          <p:nvPr/>
        </p:nvSpPr>
        <p:spPr>
          <a:xfrm>
            <a:off x="3419872" y="-99392"/>
            <a:ext cx="2376264" cy="2232248"/>
          </a:xfrm>
          <a:prstGeom prst="ellipse">
            <a:avLst/>
          </a:prstGeom>
          <a:solidFill>
            <a:srgbClr val="E20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Aids business and communication especially international as well as machine production</a:t>
            </a:r>
            <a:endParaRPr lang="en-GB" dirty="0"/>
          </a:p>
        </p:txBody>
      </p:sp>
      <p:sp>
        <p:nvSpPr>
          <p:cNvPr id="6" name="Oval 5"/>
          <p:cNvSpPr/>
          <p:nvPr/>
        </p:nvSpPr>
        <p:spPr>
          <a:xfrm>
            <a:off x="5964866" y="1736812"/>
            <a:ext cx="2495565" cy="2340260"/>
          </a:xfrm>
          <a:prstGeom prst="ellipse">
            <a:avLst/>
          </a:prstGeom>
          <a:solidFill>
            <a:srgbClr val="E20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No jobs for life anymore – less employer loyalty</a:t>
            </a:r>
            <a:endParaRPr lang="en-GB" dirty="0"/>
          </a:p>
        </p:txBody>
      </p:sp>
      <p:sp>
        <p:nvSpPr>
          <p:cNvPr id="7" name="Oval 6"/>
          <p:cNvSpPr/>
          <p:nvPr/>
        </p:nvSpPr>
        <p:spPr>
          <a:xfrm>
            <a:off x="4932040" y="4938133"/>
            <a:ext cx="2664296" cy="2016224"/>
          </a:xfrm>
          <a:prstGeom prst="ellipse">
            <a:avLst/>
          </a:prstGeom>
          <a:solidFill>
            <a:srgbClr val="E20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Working on Sundays – Secularisation</a:t>
            </a:r>
            <a:endParaRPr lang="en-GB" dirty="0"/>
          </a:p>
        </p:txBody>
      </p:sp>
      <p:sp>
        <p:nvSpPr>
          <p:cNvPr id="8" name="Oval 7"/>
          <p:cNvSpPr/>
          <p:nvPr/>
        </p:nvSpPr>
        <p:spPr>
          <a:xfrm>
            <a:off x="683568" y="1844824"/>
            <a:ext cx="2664296" cy="2232248"/>
          </a:xfrm>
          <a:prstGeom prst="ellipse">
            <a:avLst/>
          </a:prstGeom>
          <a:solidFill>
            <a:srgbClr val="E20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To accommodate constantly changing fashions</a:t>
            </a:r>
            <a:endParaRPr lang="en-GB" dirty="0"/>
          </a:p>
        </p:txBody>
      </p:sp>
      <p:sp>
        <p:nvSpPr>
          <p:cNvPr id="9" name="Oval 8"/>
          <p:cNvSpPr/>
          <p:nvPr/>
        </p:nvSpPr>
        <p:spPr>
          <a:xfrm>
            <a:off x="1763688" y="4833156"/>
            <a:ext cx="2448272" cy="2232248"/>
          </a:xfrm>
          <a:prstGeom prst="ellipse">
            <a:avLst/>
          </a:prstGeom>
          <a:solidFill>
            <a:srgbClr val="E20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Cultural diversity promoted:  New markets open up</a:t>
            </a:r>
            <a:endParaRPr lang="en-GB" dirty="0"/>
          </a:p>
        </p:txBody>
      </p:sp>
      <p:sp>
        <p:nvSpPr>
          <p:cNvPr id="10" name="12-Point Star 9"/>
          <p:cNvSpPr/>
          <p:nvPr/>
        </p:nvSpPr>
        <p:spPr>
          <a:xfrm>
            <a:off x="827584" y="-171400"/>
            <a:ext cx="2952328" cy="2016224"/>
          </a:xfrm>
          <a:prstGeom prst="star12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/>
              <a:t>Breaking down of geographical barriers </a:t>
            </a:r>
            <a:endParaRPr lang="en-GB" sz="2000" b="1" dirty="0"/>
          </a:p>
        </p:txBody>
      </p:sp>
      <p:sp>
        <p:nvSpPr>
          <p:cNvPr id="11" name="12-Point Star 10"/>
          <p:cNvSpPr/>
          <p:nvPr/>
        </p:nvSpPr>
        <p:spPr>
          <a:xfrm>
            <a:off x="6156176" y="332656"/>
            <a:ext cx="2987824" cy="2016224"/>
          </a:xfrm>
          <a:prstGeom prst="star12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/>
              <a:t>Individualism, fragmentation and geographical mobility</a:t>
            </a:r>
            <a:endParaRPr lang="en-GB" b="1" dirty="0"/>
          </a:p>
        </p:txBody>
      </p:sp>
      <p:sp>
        <p:nvSpPr>
          <p:cNvPr id="12" name="12-Point Star 11"/>
          <p:cNvSpPr/>
          <p:nvPr/>
        </p:nvSpPr>
        <p:spPr>
          <a:xfrm>
            <a:off x="6444208" y="4077072"/>
            <a:ext cx="3384376" cy="2016224"/>
          </a:xfrm>
          <a:prstGeom prst="star12">
            <a:avLst/>
          </a:prstGeom>
          <a:solidFill>
            <a:srgbClr val="C74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/>
              <a:t>Loss of tradition / decline of metanarratives</a:t>
            </a:r>
            <a:endParaRPr lang="en-GB" sz="2000" b="1" dirty="0"/>
          </a:p>
        </p:txBody>
      </p:sp>
      <p:sp>
        <p:nvSpPr>
          <p:cNvPr id="13" name="12-Point Star 12"/>
          <p:cNvSpPr/>
          <p:nvPr/>
        </p:nvSpPr>
        <p:spPr>
          <a:xfrm>
            <a:off x="-324544" y="4832081"/>
            <a:ext cx="2736304" cy="2016224"/>
          </a:xfrm>
          <a:prstGeom prst="star12">
            <a:avLst/>
          </a:prstGeom>
          <a:solidFill>
            <a:srgbClr val="FF47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Diversity </a:t>
            </a:r>
            <a:endParaRPr lang="en-GB" sz="2400" b="1" dirty="0"/>
          </a:p>
        </p:txBody>
      </p:sp>
      <p:sp>
        <p:nvSpPr>
          <p:cNvPr id="14" name="12-Point Star 13"/>
          <p:cNvSpPr/>
          <p:nvPr/>
        </p:nvSpPr>
        <p:spPr>
          <a:xfrm>
            <a:off x="-684584" y="2960948"/>
            <a:ext cx="2736304" cy="2016224"/>
          </a:xfrm>
          <a:prstGeom prst="star12">
            <a:avLst/>
          </a:prstGeom>
          <a:solidFill>
            <a:srgbClr val="2EDE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Choice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63037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>
            <a:noAutofit/>
          </a:bodyPr>
          <a:lstStyle/>
          <a:p>
            <a:pPr algn="l"/>
            <a:r>
              <a:rPr lang="en-GB" sz="4800" b="1" dirty="0" smtClean="0">
                <a:solidFill>
                  <a:srgbClr val="FFFF00"/>
                </a:solidFill>
              </a:rPr>
              <a:t>Flexible accumulation also changed consumption habits…</a:t>
            </a:r>
            <a:endParaRPr lang="en-GB" sz="48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Leisure, culture and identity become commodities/products</a:t>
            </a:r>
          </a:p>
          <a:p>
            <a:r>
              <a:rPr lang="en-GB" dirty="0" smtClean="0"/>
              <a:t>Fashion, music and sport have become important sources of profit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sz="4000" b="1" dirty="0" smtClean="0">
                <a:solidFill>
                  <a:srgbClr val="FF7C80"/>
                </a:solidFill>
              </a:rPr>
              <a:t>Jameson (ultra-important quote):</a:t>
            </a:r>
          </a:p>
          <a:p>
            <a:pPr marL="0" indent="0">
              <a:buNone/>
            </a:pPr>
            <a:r>
              <a:rPr lang="en-GB" dirty="0" smtClean="0"/>
              <a:t>Postmodernity represents a more developed form of capitalism because it commodifies basically all aspects of our life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3777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764704"/>
            <a:ext cx="8363272" cy="5361459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Harvey argues that this developed form of capitalism has shrunk the world (compression of time and space)</a:t>
            </a:r>
          </a:p>
          <a:p>
            <a:endParaRPr lang="en-GB" dirty="0"/>
          </a:p>
          <a:p>
            <a:r>
              <a:rPr lang="en-GB" dirty="0" smtClean="0"/>
              <a:t>It has also weakened working-class/socialist movements.  These have fragmented.</a:t>
            </a:r>
          </a:p>
          <a:p>
            <a:endParaRPr lang="en-GB" dirty="0"/>
          </a:p>
          <a:p>
            <a:r>
              <a:rPr lang="en-GB" dirty="0" smtClean="0"/>
              <a:t>The key strength of Marxist Postmodernism is that it identifies a cause of these recent societal changes – capitalism.  Postmodernism does not.</a:t>
            </a:r>
          </a:p>
        </p:txBody>
      </p:sp>
    </p:spTree>
    <p:extLst>
      <p:ext uri="{BB962C8B-B14F-4D97-AF65-F5344CB8AC3E}">
        <p14:creationId xmlns:p14="http://schemas.microsoft.com/office/powerpoint/2010/main" val="268339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1107</Words>
  <Application>Microsoft Macintosh PowerPoint</Application>
  <PresentationFormat>On-screen Show (4:3)</PresentationFormat>
  <Paragraphs>129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SCLY 4: Postmodernism</vt:lpstr>
      <vt:lpstr>Modern Society  (since the 18th century) </vt:lpstr>
      <vt:lpstr>PowerPoint Presentation</vt:lpstr>
      <vt:lpstr>How is Postmodernity different to Modernity?</vt:lpstr>
      <vt:lpstr>Baudrillard (2001)</vt:lpstr>
      <vt:lpstr>Bauman (1996)</vt:lpstr>
      <vt:lpstr>Giddens:  Doesn’t really like the term ‘Postmodernity’…</vt:lpstr>
      <vt:lpstr>Giddens – Reflexivity:</vt:lpstr>
      <vt:lpstr>Beck – Risk Society </vt:lpstr>
      <vt:lpstr>Some Marxists criticise Pomo…</vt:lpstr>
      <vt:lpstr>PowerPoint Presentation</vt:lpstr>
      <vt:lpstr>PowerPoint Presentation</vt:lpstr>
      <vt:lpstr>PowerPoint Presentation</vt:lpstr>
      <vt:lpstr>Some Marxists criticise Late-mo…</vt:lpstr>
      <vt:lpstr>PowerPoint Presentation</vt:lpstr>
      <vt:lpstr>PowerPoint Presentation</vt:lpstr>
      <vt:lpstr>Flexible accumulation also changed consumption habits…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SCLY 4: Postmodernism</dc:title>
  <dc:creator>Steve Hickman</dc:creator>
  <cp:lastModifiedBy>Steve Hickman</cp:lastModifiedBy>
  <cp:revision>2</cp:revision>
  <cp:lastPrinted>2015-04-12T18:35:32Z</cp:lastPrinted>
  <dcterms:created xsi:type="dcterms:W3CDTF">2015-04-12T18:31:36Z</dcterms:created>
  <dcterms:modified xsi:type="dcterms:W3CDTF">2015-04-12T18:53:45Z</dcterms:modified>
</cp:coreProperties>
</file>