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9"/>
  </p:notesMasterIdLst>
  <p:handoutMasterIdLst>
    <p:handoutMasterId r:id="rId80"/>
  </p:handoutMasterIdLst>
  <p:sldIdLst>
    <p:sldId id="256" r:id="rId2"/>
    <p:sldId id="331" r:id="rId3"/>
    <p:sldId id="329" r:id="rId4"/>
    <p:sldId id="332" r:id="rId5"/>
    <p:sldId id="330" r:id="rId6"/>
    <p:sldId id="257" r:id="rId7"/>
    <p:sldId id="258" r:id="rId8"/>
    <p:sldId id="259" r:id="rId9"/>
    <p:sldId id="263" r:id="rId10"/>
    <p:sldId id="260" r:id="rId11"/>
    <p:sldId id="261" r:id="rId12"/>
    <p:sldId id="262"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319" r:id="rId33"/>
    <p:sldId id="320" r:id="rId34"/>
    <p:sldId id="321" r:id="rId35"/>
    <p:sldId id="322" r:id="rId36"/>
    <p:sldId id="323" r:id="rId37"/>
    <p:sldId id="324" r:id="rId38"/>
    <p:sldId id="325" r:id="rId39"/>
    <p:sldId id="326" r:id="rId40"/>
    <p:sldId id="327" r:id="rId41"/>
    <p:sldId id="328" r:id="rId42"/>
    <p:sldId id="283" r:id="rId43"/>
    <p:sldId id="284" r:id="rId44"/>
    <p:sldId id="285" r:id="rId45"/>
    <p:sldId id="286" r:id="rId46"/>
    <p:sldId id="287" r:id="rId47"/>
    <p:sldId id="288" r:id="rId48"/>
    <p:sldId id="289" r:id="rId49"/>
    <p:sldId id="290" r:id="rId50"/>
    <p:sldId id="291" r:id="rId51"/>
    <p:sldId id="292" r:id="rId52"/>
    <p:sldId id="293" r:id="rId53"/>
    <p:sldId id="294" r:id="rId54"/>
    <p:sldId id="295" r:id="rId55"/>
    <p:sldId id="296" r:id="rId56"/>
    <p:sldId id="297" r:id="rId57"/>
    <p:sldId id="298" r:id="rId58"/>
    <p:sldId id="299" r:id="rId59"/>
    <p:sldId id="300" r:id="rId60"/>
    <p:sldId id="301" r:id="rId61"/>
    <p:sldId id="302" r:id="rId62"/>
    <p:sldId id="303" r:id="rId63"/>
    <p:sldId id="304" r:id="rId64"/>
    <p:sldId id="305" r:id="rId65"/>
    <p:sldId id="306" r:id="rId66"/>
    <p:sldId id="307" r:id="rId67"/>
    <p:sldId id="308" r:id="rId68"/>
    <p:sldId id="309" r:id="rId69"/>
    <p:sldId id="310" r:id="rId70"/>
    <p:sldId id="311" r:id="rId71"/>
    <p:sldId id="312" r:id="rId72"/>
    <p:sldId id="313" r:id="rId73"/>
    <p:sldId id="314" r:id="rId74"/>
    <p:sldId id="315" r:id="rId75"/>
    <p:sldId id="316" r:id="rId76"/>
    <p:sldId id="317" r:id="rId77"/>
    <p:sldId id="318" r:id="rId78"/>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5573"/>
    <a:srgbClr val="FFD071"/>
    <a:srgbClr val="ED97A9"/>
    <a:srgbClr val="FFFF66"/>
    <a:srgbClr val="D1254A"/>
    <a:srgbClr val="7656B6"/>
    <a:srgbClr val="D03C3C"/>
    <a:srgbClr val="636BA9"/>
    <a:srgbClr val="FF750D"/>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9" d="100"/>
          <a:sy n="39" d="100"/>
        </p:scale>
        <p:origin x="-137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F23872C-0BBD-46F5-96DE-62897DA2D9BF}" type="datetimeFigureOut">
              <a:rPr lang="en-GB" smtClean="0"/>
              <a:t>14/03/2016</a:t>
            </a:fld>
            <a:endParaRPr lang="en-GB"/>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1CF9B3A6-F9BB-4F2A-9740-64223BB03025}" type="slidenum">
              <a:rPr lang="en-GB" smtClean="0"/>
              <a:t>‹#›</a:t>
            </a:fld>
            <a:endParaRPr lang="en-GB"/>
          </a:p>
        </p:txBody>
      </p:sp>
    </p:spTree>
    <p:extLst>
      <p:ext uri="{BB962C8B-B14F-4D97-AF65-F5344CB8AC3E}">
        <p14:creationId xmlns:p14="http://schemas.microsoft.com/office/powerpoint/2010/main" val="27372118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CD14CDA2-0E77-484D-8664-6EC4348CFB04}" type="datetimeFigureOut">
              <a:rPr lang="en-US" smtClean="0"/>
              <a:t>3/14/2016</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FC808A93-4FF3-584B-8362-16121090C461}" type="slidenum">
              <a:rPr lang="en-US" smtClean="0"/>
              <a:t>‹#›</a:t>
            </a:fld>
            <a:endParaRPr lang="en-US"/>
          </a:p>
        </p:txBody>
      </p:sp>
    </p:spTree>
    <p:extLst>
      <p:ext uri="{BB962C8B-B14F-4D97-AF65-F5344CB8AC3E}">
        <p14:creationId xmlns:p14="http://schemas.microsoft.com/office/powerpoint/2010/main" val="294082585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0F7997EC-770B-4A6D-A9E4-1C6C5DFA18DF}" type="slidenum">
              <a:rPr lang="en-US" sz="1200">
                <a:latin typeface="Calibri" charset="0"/>
              </a:rPr>
              <a:pPr eaLnBrk="1" hangingPunct="1"/>
              <a:t>43</a:t>
            </a:fld>
            <a:endParaRPr lang="en-US" sz="1200">
              <a:latin typeface="Calibri" charset="0"/>
            </a:endParaRPr>
          </a:p>
        </p:txBody>
      </p:sp>
      <p:sp>
        <p:nvSpPr>
          <p:cNvPr id="16387" name="Rectangle 2"/>
          <p:cNvSpPr>
            <a:spLocks noGrp="1" noRot="1" noChangeAspect="1" noChangeArrowheads="1" noTextEdi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2AF06034-AA5D-4890-B62D-97A5AE93288A}" type="slidenum">
              <a:rPr lang="en-US" sz="1200">
                <a:latin typeface="Calibri" charset="0"/>
              </a:rPr>
              <a:pPr eaLnBrk="1" hangingPunct="1"/>
              <a:t>46</a:t>
            </a:fld>
            <a:endParaRPr lang="en-US" sz="1200">
              <a:latin typeface="Calibri" charset="0"/>
            </a:endParaRPr>
          </a:p>
        </p:txBody>
      </p:sp>
      <p:sp>
        <p:nvSpPr>
          <p:cNvPr id="20483" name="Rectangle 2"/>
          <p:cNvSpPr>
            <a:spLocks noGrp="1" noRot="1" noChangeAspect="1" noChangeArrowheads="1" noTextEdi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DE07BCDA-6C9C-40C6-91A1-143628F985AB}" type="slidenum">
              <a:rPr lang="en-US" sz="1200">
                <a:latin typeface="Calibri" charset="0"/>
              </a:rPr>
              <a:pPr eaLnBrk="1" hangingPunct="1"/>
              <a:t>47</a:t>
            </a:fld>
            <a:endParaRPr lang="en-US" sz="1200">
              <a:latin typeface="Calibri" charset="0"/>
            </a:endParaRPr>
          </a:p>
        </p:txBody>
      </p:sp>
      <p:sp>
        <p:nvSpPr>
          <p:cNvPr id="24579" name="Rectangle 2"/>
          <p:cNvSpPr>
            <a:spLocks noGrp="1" noRot="1" noChangeAspect="1" noChangeArrowheads="1" noTextEdi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wrap="square" numCol="1" anchor="t" anchorCtr="0" compatLnSpc="1">
            <a:prstTxWarp prst="textNoShape">
              <a:avLst/>
            </a:prstTxWarp>
          </a:bodyPr>
          <a:lstStyle/>
          <a:p>
            <a:r>
              <a:rPr lang="en-GB" sz="1000" smtClean="0"/>
              <a:t>Gillborn’s </a:t>
            </a:r>
            <a:r>
              <a:rPr lang="en-GB" sz="1000" b="1" smtClean="0"/>
              <a:t>ethnographic</a:t>
            </a:r>
            <a:r>
              <a:rPr lang="en-GB" sz="1000" smtClean="0"/>
              <a:t> </a:t>
            </a:r>
            <a:r>
              <a:rPr lang="en-GB" sz="1000" b="1" smtClean="0"/>
              <a:t>study</a:t>
            </a:r>
            <a:r>
              <a:rPr lang="en-GB" sz="1000" smtClean="0"/>
              <a:t> (detailed research of a small group or institution using a variety of methods) was used to suggest one of the reasons for the relative under-performance in school examinations of Afro-Caribbean students. The negative expectations some teachers had of this group and the tendency of some black students to respond defensively to confrontations inevitably connected with ethnic divisions, tensions and stereotypes in society outside the school. </a:t>
            </a:r>
          </a:p>
          <a:p>
            <a:r>
              <a:rPr lang="en-GB" sz="1000" smtClean="0"/>
              <a:t> </a:t>
            </a:r>
          </a:p>
          <a:p>
            <a:r>
              <a:rPr lang="en-GB" sz="1000" smtClean="0"/>
              <a:t>Despite the structural implications of Gillborn’s findings, he chose to conduct his research by closely observing and informally interviewing students and teachers in order to fully empathise with their points of view and experiences through deep immersion. Max Weber described this approach as </a:t>
            </a:r>
            <a:r>
              <a:rPr lang="en-GB" sz="1000" b="1" smtClean="0"/>
              <a:t>verstehen</a:t>
            </a:r>
            <a:r>
              <a:rPr lang="en-GB" sz="1000" smtClean="0"/>
              <a:t> (to understand). Gillborn noted how students interacted with each other and with the teachers and how they </a:t>
            </a:r>
            <a:r>
              <a:rPr lang="en-GB" sz="1000" b="1" smtClean="0"/>
              <a:t>negotiated roles</a:t>
            </a:r>
            <a:r>
              <a:rPr lang="en-GB" sz="1000" smtClean="0"/>
              <a:t>, not necessarily by talking about them but by modifying their behaviour towards each other in order to achieve a particular goal. For example Paul Dixon was so determined to avoid trouble that he learnt to stay away as far as possible from teachers whom he felt had negative expectations of him and stopped socialising in school with students who frequently got into trouble. </a:t>
            </a:r>
          </a:p>
          <a:p>
            <a:endParaRPr lang="en-US"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980A94D4-2B09-47AF-B139-2E909DDA7039}" type="slidenum">
              <a:rPr lang="en-US" sz="1200">
                <a:latin typeface="Calibri" charset="0"/>
              </a:rPr>
              <a:pPr eaLnBrk="1" hangingPunct="1"/>
              <a:t>49</a:t>
            </a:fld>
            <a:endParaRPr lang="en-US" sz="1200">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000" smtClean="0"/>
              <a:t>Mead argued that humans interact through the use of symbols such as</a:t>
            </a:r>
          </a:p>
          <a:p>
            <a:r>
              <a:rPr lang="en-GB" sz="1000" smtClean="0"/>
              <a:t>Symbols can be: </a:t>
            </a:r>
          </a:p>
          <a:p>
            <a:r>
              <a:rPr lang="en-GB" sz="1000" smtClean="0"/>
              <a:t>Visual signs (red traffic light = stop)</a:t>
            </a:r>
          </a:p>
          <a:p>
            <a:r>
              <a:rPr lang="en-GB" sz="1000" smtClean="0"/>
              <a:t>Visual gestures (waving = hello)</a:t>
            </a:r>
          </a:p>
          <a:p>
            <a:r>
              <a:rPr lang="en-GB" sz="1000" smtClean="0"/>
              <a:t>Expressions (frown = angry)</a:t>
            </a:r>
          </a:p>
          <a:p>
            <a:r>
              <a:rPr lang="en-GB" sz="1000" smtClean="0"/>
              <a:t>Verbal (scream = fear)</a:t>
            </a:r>
          </a:p>
          <a:p>
            <a:r>
              <a:rPr lang="en-GB" sz="1000" smtClean="0"/>
              <a:t>Sounds (siren = emergency)</a:t>
            </a:r>
          </a:p>
          <a:p>
            <a:r>
              <a:rPr lang="en-GB" sz="1000" smtClean="0"/>
              <a:t> </a:t>
            </a:r>
          </a:p>
          <a:p>
            <a:r>
              <a:rPr lang="en-GB" sz="1000" smtClean="0"/>
              <a:t>Shared understanding of these symbols and how to respond to them form the basis of communication.</a:t>
            </a:r>
          </a:p>
          <a:p>
            <a:r>
              <a:rPr lang="en-GB" sz="1000" smtClean="0"/>
              <a:t>Whilst we are each conscious individuals, the way in which we choose to behave is influenced by the social context of that behaviour</a:t>
            </a:r>
            <a:r>
              <a:rPr lang="en-US" sz="1000" smtClean="0"/>
              <a:t>.</a:t>
            </a:r>
            <a:endParaRPr lang="en-GB" sz="1000" smtClean="0"/>
          </a:p>
          <a:p>
            <a:endParaRPr 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58323296-F9BA-4E5A-A9A1-69DE85C5A689}" type="slidenum">
              <a:rPr lang="en-US" sz="1200">
                <a:latin typeface="Calibri" charset="0"/>
              </a:rPr>
              <a:pPr eaLnBrk="1" hangingPunct="1"/>
              <a:t>54</a:t>
            </a:fld>
            <a:endParaRPr lang="en-US" sz="1200">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28E58F82-6705-4136-A62E-DCFF8092E662}" type="slidenum">
              <a:rPr lang="en-US" sz="1200">
                <a:latin typeface="Calibri" charset="0"/>
              </a:rPr>
              <a:pPr eaLnBrk="1" hangingPunct="1"/>
              <a:t>55</a:t>
            </a:fld>
            <a:endParaRPr lang="en-US" sz="1200">
              <a:latin typeface="Calibri" charset="0"/>
            </a:endParaRPr>
          </a:p>
        </p:txBody>
      </p:sp>
      <p:sp>
        <p:nvSpPr>
          <p:cNvPr id="35843" name="Rectangle 2"/>
          <p:cNvSpPr>
            <a:spLocks noGrp="1" noRot="1" noChangeAspect="1" noChangeArrowheads="1" noTextEdi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3ACDE571-39A7-4AFE-8EB8-16AECB7F14DC}" type="slidenum">
              <a:rPr lang="en-US" sz="1200">
                <a:latin typeface="Calibri" charset="0"/>
              </a:rPr>
              <a:pPr eaLnBrk="1" hangingPunct="1"/>
              <a:t>56</a:t>
            </a:fld>
            <a:endParaRPr lang="en-US" sz="1200">
              <a:latin typeface="Calibri" charset="0"/>
            </a:endParaRPr>
          </a:p>
        </p:txBody>
      </p:sp>
      <p:sp>
        <p:nvSpPr>
          <p:cNvPr id="37891" name="Rectangle 2"/>
          <p:cNvSpPr>
            <a:spLocks noGrp="1" noRot="1" noChangeAspect="1" noChangeArrowheads="1" noTextEdi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Look at the work of Goffman and the dramaturgical analogy</a:t>
            </a: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E911DAB-8E19-44CB-8CF6-061AE7B3181B}" type="slidenum">
              <a:rPr lang="en-US" sz="1200">
                <a:latin typeface="Calibri" charset="0"/>
              </a:rPr>
              <a:pPr eaLnBrk="1" hangingPunct="1"/>
              <a:t>61</a:t>
            </a:fld>
            <a:endParaRPr lang="en-US" sz="1200">
              <a:latin typeface="Calibri"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72508DA3-651B-4B90-9CF5-9BE0D03D5B1B}" type="slidenum">
              <a:rPr lang="en-US" sz="1200">
                <a:latin typeface="Calibri" charset="0"/>
              </a:rPr>
              <a:pPr eaLnBrk="1" hangingPunct="1"/>
              <a:t>63</a:t>
            </a:fld>
            <a:endParaRPr lang="en-US" sz="1200">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5E68721A-9CE2-42D6-8DEE-078DD6BB7F84}" type="slidenum">
              <a:rPr lang="en-US" sz="1200">
                <a:latin typeface="Calibri" charset="0"/>
              </a:rPr>
              <a:pPr eaLnBrk="1" hangingPunct="1"/>
              <a:t>65</a:t>
            </a:fld>
            <a:endParaRPr lang="en-US" sz="1200">
              <a:latin typeface="Calibri" charset="0"/>
            </a:endParaRPr>
          </a:p>
        </p:txBody>
      </p:sp>
      <p:sp>
        <p:nvSpPr>
          <p:cNvPr id="48131" name="Rectangle 2"/>
          <p:cNvSpPr>
            <a:spLocks noGrp="1" noRot="1" noChangeAspect="1" noChangeArrowheads="1" noTextEdi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smtClean="0"/>
              <a:t>Look at sheet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6F30D998-63F9-486A-B455-962B5C6CA21A}" type="slidenum">
              <a:rPr lang="en-US" sz="1200">
                <a:latin typeface="Calibri" charset="0"/>
              </a:rPr>
              <a:pPr eaLnBrk="1" hangingPunct="1"/>
              <a:t>66</a:t>
            </a:fld>
            <a:endParaRPr lang="en-US" sz="1200">
              <a:latin typeface="Calibri" charset="0"/>
            </a:endParaRPr>
          </a:p>
        </p:txBody>
      </p:sp>
      <p:sp>
        <p:nvSpPr>
          <p:cNvPr id="50179" name="Rectangle 2"/>
          <p:cNvSpPr>
            <a:spLocks noGrp="1" noRot="1" noChangeAspect="1" noChangeArrowheads="1" noTextEdi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smtClean="0"/>
              <a:t>Look at the sheet</a:t>
            </a:r>
          </a:p>
          <a:p>
            <a:pPr>
              <a:spcBef>
                <a:spcPct val="0"/>
              </a:spcBef>
            </a:pPr>
            <a:endParaRPr lang="en-US" smtClean="0"/>
          </a:p>
          <a:p>
            <a:pPr>
              <a:spcBef>
                <a:spcPct val="0"/>
              </a:spcBef>
            </a:pPr>
            <a:r>
              <a:rPr lang="en-US" smtClean="0"/>
              <a:t>Complete the vocab check sheet and bottom up sheet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E748CEA-5EAF-483D-B528-61E118ABF0F2}" type="slidenum">
              <a:rPr lang="en-US" sz="1200">
                <a:latin typeface="Calibri" charset="0"/>
              </a:rPr>
              <a:pPr eaLnBrk="1" hangingPunct="1"/>
              <a:t>68</a:t>
            </a:fld>
            <a:endParaRPr lang="en-US" sz="1200">
              <a:latin typeface="Calibri" charset="0"/>
            </a:endParaRPr>
          </a:p>
        </p:txBody>
      </p:sp>
      <p:sp>
        <p:nvSpPr>
          <p:cNvPr id="55299" name="Rectangle 2"/>
          <p:cNvSpPr>
            <a:spLocks noGrp="1" noRot="1" noChangeAspect="1" noChangeArrowheads="1" noTextEdi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Set this as an essay – or complete in class</a:t>
            </a:r>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FBFCC92C-8915-473D-8444-CE6FAE4D6BFE}" type="slidenum">
              <a:rPr lang="en-US" sz="1200">
                <a:latin typeface="Calibri" charset="0"/>
              </a:rPr>
              <a:pPr eaLnBrk="1" hangingPunct="1"/>
              <a:t>75</a:t>
            </a:fld>
            <a:endParaRPr lang="en-US" sz="1200">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E225161-ABB4-492B-AFEE-3F2C135CDA7B}" type="datetimeFigureOut">
              <a:rPr lang="en-GB" smtClean="0"/>
              <a:t>14/03/2016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6E74740-F868-47A3-BEC3-54212A55B1DF}" type="slidenum">
              <a:rPr lang="en-GB" smtClean="0"/>
              <a:t>‹#›</a:t>
            </a:fld>
            <a:endParaRPr lang="en-GB" dirty="0"/>
          </a:p>
        </p:txBody>
      </p:sp>
    </p:spTree>
    <p:extLst>
      <p:ext uri="{BB962C8B-B14F-4D97-AF65-F5344CB8AC3E}">
        <p14:creationId xmlns:p14="http://schemas.microsoft.com/office/powerpoint/2010/main" val="2664376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E225161-ABB4-492B-AFEE-3F2C135CDA7B}" type="datetimeFigureOut">
              <a:rPr lang="en-GB" smtClean="0"/>
              <a:t>14/03/2016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6E74740-F868-47A3-BEC3-54212A55B1DF}" type="slidenum">
              <a:rPr lang="en-GB" smtClean="0"/>
              <a:t>‹#›</a:t>
            </a:fld>
            <a:endParaRPr lang="en-GB" dirty="0"/>
          </a:p>
        </p:txBody>
      </p:sp>
    </p:spTree>
    <p:extLst>
      <p:ext uri="{BB962C8B-B14F-4D97-AF65-F5344CB8AC3E}">
        <p14:creationId xmlns:p14="http://schemas.microsoft.com/office/powerpoint/2010/main" val="27507624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225161-ABB4-492B-AFEE-3F2C135CDA7B}" type="datetimeFigureOut">
              <a:rPr lang="en-GB" smtClean="0"/>
              <a:t>14/03/2016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6E74740-F868-47A3-BEC3-54212A55B1DF}" type="slidenum">
              <a:rPr lang="en-GB" smtClean="0"/>
              <a:t>‹#›</a:t>
            </a:fld>
            <a:endParaRPr lang="en-GB" dirty="0"/>
          </a:p>
        </p:txBody>
      </p:sp>
    </p:spTree>
    <p:extLst>
      <p:ext uri="{BB962C8B-B14F-4D97-AF65-F5344CB8AC3E}">
        <p14:creationId xmlns:p14="http://schemas.microsoft.com/office/powerpoint/2010/main" val="3223509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E225161-ABB4-492B-AFEE-3F2C135CDA7B}" type="datetimeFigureOut">
              <a:rPr lang="en-GB" smtClean="0"/>
              <a:t>14/03/2016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6E74740-F868-47A3-BEC3-54212A55B1DF}" type="slidenum">
              <a:rPr lang="en-GB" smtClean="0"/>
              <a:t>‹#›</a:t>
            </a:fld>
            <a:endParaRPr lang="en-GB" dirty="0"/>
          </a:p>
        </p:txBody>
      </p:sp>
    </p:spTree>
    <p:extLst>
      <p:ext uri="{BB962C8B-B14F-4D97-AF65-F5344CB8AC3E}">
        <p14:creationId xmlns:p14="http://schemas.microsoft.com/office/powerpoint/2010/main" val="1700664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E225161-ABB4-492B-AFEE-3F2C135CDA7B}" type="datetimeFigureOut">
              <a:rPr lang="en-GB" smtClean="0"/>
              <a:t>14/03/2016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06E74740-F868-47A3-BEC3-54212A55B1DF}" type="slidenum">
              <a:rPr lang="en-GB" smtClean="0"/>
              <a:t>‹#›</a:t>
            </a:fld>
            <a:endParaRPr lang="en-GB" dirty="0"/>
          </a:p>
        </p:txBody>
      </p:sp>
    </p:spTree>
    <p:extLst>
      <p:ext uri="{BB962C8B-B14F-4D97-AF65-F5344CB8AC3E}">
        <p14:creationId xmlns:p14="http://schemas.microsoft.com/office/powerpoint/2010/main" val="3647292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E225161-ABB4-492B-AFEE-3F2C135CDA7B}" type="datetimeFigureOut">
              <a:rPr lang="en-GB" smtClean="0"/>
              <a:t>14/03/2016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06E74740-F868-47A3-BEC3-54212A55B1DF}" type="slidenum">
              <a:rPr lang="en-GB" smtClean="0"/>
              <a:t>‹#›</a:t>
            </a:fld>
            <a:endParaRPr lang="en-GB" dirty="0"/>
          </a:p>
        </p:txBody>
      </p:sp>
    </p:spTree>
    <p:extLst>
      <p:ext uri="{BB962C8B-B14F-4D97-AF65-F5344CB8AC3E}">
        <p14:creationId xmlns:p14="http://schemas.microsoft.com/office/powerpoint/2010/main" val="2287596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225161-ABB4-492B-AFEE-3F2C135CDA7B}" type="datetimeFigureOut">
              <a:rPr lang="en-GB" smtClean="0"/>
              <a:t>14/03/2016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06E74740-F868-47A3-BEC3-54212A55B1DF}" type="slidenum">
              <a:rPr lang="en-GB" smtClean="0"/>
              <a:t>‹#›</a:t>
            </a:fld>
            <a:endParaRPr lang="en-GB" dirty="0"/>
          </a:p>
        </p:txBody>
      </p:sp>
    </p:spTree>
    <p:extLst>
      <p:ext uri="{BB962C8B-B14F-4D97-AF65-F5344CB8AC3E}">
        <p14:creationId xmlns:p14="http://schemas.microsoft.com/office/powerpoint/2010/main" val="4095356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225161-ABB4-492B-AFEE-3F2C135CDA7B}" type="datetimeFigureOut">
              <a:rPr lang="en-GB" smtClean="0"/>
              <a:t>14/03/2016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6E74740-F868-47A3-BEC3-54212A55B1DF}" type="slidenum">
              <a:rPr lang="en-GB" smtClean="0"/>
              <a:t>‹#›</a:t>
            </a:fld>
            <a:endParaRPr lang="en-GB" dirty="0"/>
          </a:p>
        </p:txBody>
      </p:sp>
    </p:spTree>
    <p:extLst>
      <p:ext uri="{BB962C8B-B14F-4D97-AF65-F5344CB8AC3E}">
        <p14:creationId xmlns:p14="http://schemas.microsoft.com/office/powerpoint/2010/main" val="544755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225161-ABB4-492B-AFEE-3F2C135CDA7B}" type="datetimeFigureOut">
              <a:rPr lang="en-GB" smtClean="0"/>
              <a:t>14/03/2016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6E74740-F868-47A3-BEC3-54212A55B1DF}" type="slidenum">
              <a:rPr lang="en-GB" smtClean="0"/>
              <a:t>‹#›</a:t>
            </a:fld>
            <a:endParaRPr lang="en-GB" dirty="0"/>
          </a:p>
        </p:txBody>
      </p:sp>
    </p:spTree>
    <p:extLst>
      <p:ext uri="{BB962C8B-B14F-4D97-AF65-F5344CB8AC3E}">
        <p14:creationId xmlns:p14="http://schemas.microsoft.com/office/powerpoint/2010/main" val="2998650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E225161-ABB4-492B-AFEE-3F2C135CDA7B}" type="datetimeFigureOut">
              <a:rPr lang="en-GB" smtClean="0"/>
              <a:t>14/03/2016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6E74740-F868-47A3-BEC3-54212A55B1DF}" type="slidenum">
              <a:rPr lang="en-GB" smtClean="0"/>
              <a:t>‹#›</a:t>
            </a:fld>
            <a:endParaRPr lang="en-GB" dirty="0"/>
          </a:p>
        </p:txBody>
      </p:sp>
    </p:spTree>
    <p:extLst>
      <p:ext uri="{BB962C8B-B14F-4D97-AF65-F5344CB8AC3E}">
        <p14:creationId xmlns:p14="http://schemas.microsoft.com/office/powerpoint/2010/main" val="3152305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E225161-ABB4-492B-AFEE-3F2C135CDA7B}" type="datetimeFigureOut">
              <a:rPr lang="en-GB" smtClean="0"/>
              <a:t>14/03/2016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6E74740-F868-47A3-BEC3-54212A55B1DF}" type="slidenum">
              <a:rPr lang="en-GB" smtClean="0"/>
              <a:t>‹#›</a:t>
            </a:fld>
            <a:endParaRPr lang="en-GB" dirty="0"/>
          </a:p>
        </p:txBody>
      </p:sp>
    </p:spTree>
    <p:extLst>
      <p:ext uri="{BB962C8B-B14F-4D97-AF65-F5344CB8AC3E}">
        <p14:creationId xmlns:p14="http://schemas.microsoft.com/office/powerpoint/2010/main" val="1033858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225161-ABB4-492B-AFEE-3F2C135CDA7B}" type="datetimeFigureOut">
              <a:rPr lang="en-GB" smtClean="0"/>
              <a:t>14/03/2016</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E74740-F868-47A3-BEC3-54212A55B1DF}" type="slidenum">
              <a:rPr lang="en-GB" smtClean="0"/>
              <a:t>‹#›</a:t>
            </a:fld>
            <a:endParaRPr lang="en-GB" dirty="0"/>
          </a:p>
        </p:txBody>
      </p:sp>
    </p:spTree>
    <p:extLst>
      <p:ext uri="{BB962C8B-B14F-4D97-AF65-F5344CB8AC3E}">
        <p14:creationId xmlns:p14="http://schemas.microsoft.com/office/powerpoint/2010/main" val="2609116750"/>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6E66iDghFkg" TargetMode="External"/><Relationship Id="rId2" Type="http://schemas.openxmlformats.org/officeDocument/2006/relationships/hyperlink" Target="https://www.youtube.com/watch?v=jFQIIM8IRZU&amp;list=PLhMMvN4zZVbe-aUu9DlZ1ANaVMnFwrNsE" TargetMode="External"/><Relationship Id="rId1" Type="http://schemas.openxmlformats.org/officeDocument/2006/relationships/slideLayout" Target="../slideLayouts/slideLayout2.xml"/><Relationship Id="rId5" Type="http://schemas.openxmlformats.org/officeDocument/2006/relationships/hyperlink" Target="https://www.youtube.com/watch?v=Ql0XPwtfFGY" TargetMode="External"/><Relationship Id="rId4" Type="http://schemas.openxmlformats.org/officeDocument/2006/relationships/hyperlink" Target="https://www.youtube.com/watch?v=yJrnwOPC2f8"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en.wikipedia.org/wiki/File:Mead.jpg" TargetMode="Externa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www.youtube.com/watch?v=Ql0XPwtfFGY&amp;feature=related"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hyperlink" Target="http://www.youtube.com/watch?v=UdNQ4SuinEI&amp;feature=related"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hyperlink" Target="http://www.theorycards.org.uk/card01.htm"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50" y="1412776"/>
            <a:ext cx="9147650" cy="2736304"/>
          </a:xfrm>
        </p:spPr>
        <p:txBody>
          <a:bodyPr>
            <a:noAutofit/>
          </a:bodyPr>
          <a:lstStyle/>
          <a:p>
            <a:r>
              <a:rPr lang="en-GB" sz="8800" b="1" dirty="0" err="1" smtClean="0">
                <a:solidFill>
                  <a:srgbClr val="FF7171"/>
                </a:solidFill>
              </a:rPr>
              <a:t>Interpretivism</a:t>
            </a:r>
            <a:r>
              <a:rPr lang="en-GB" sz="8800" b="1" dirty="0" smtClean="0">
                <a:solidFill>
                  <a:srgbClr val="FF7171"/>
                </a:solidFill>
              </a:rPr>
              <a:t/>
            </a:r>
            <a:br>
              <a:rPr lang="en-GB" sz="8800" b="1" dirty="0" smtClean="0">
                <a:solidFill>
                  <a:srgbClr val="FF7171"/>
                </a:solidFill>
              </a:rPr>
            </a:br>
            <a:r>
              <a:rPr lang="en-GB" sz="8800" b="1" dirty="0">
                <a:solidFill>
                  <a:srgbClr val="FF7171"/>
                </a:solidFill>
              </a:rPr>
              <a:t/>
            </a:r>
            <a:br>
              <a:rPr lang="en-GB" sz="8800" b="1" dirty="0">
                <a:solidFill>
                  <a:srgbClr val="FF7171"/>
                </a:solidFill>
              </a:rPr>
            </a:br>
            <a:r>
              <a:rPr lang="en-GB" sz="8800" b="1" dirty="0" smtClean="0">
                <a:solidFill>
                  <a:srgbClr val="FF7171"/>
                </a:solidFill>
              </a:rPr>
              <a:t>Structure </a:t>
            </a:r>
            <a:r>
              <a:rPr lang="en-GB" sz="8800" b="1" dirty="0" err="1" smtClean="0">
                <a:solidFill>
                  <a:srgbClr val="FF7171"/>
                </a:solidFill>
              </a:rPr>
              <a:t>Vs</a:t>
            </a:r>
            <a:r>
              <a:rPr lang="en-GB" sz="8800" b="1" dirty="0" smtClean="0">
                <a:solidFill>
                  <a:srgbClr val="FF7171"/>
                </a:solidFill>
              </a:rPr>
              <a:t> Action</a:t>
            </a:r>
            <a:endParaRPr lang="en-GB" sz="8800" b="1" dirty="0">
              <a:solidFill>
                <a:srgbClr val="FF7171"/>
              </a:solidFill>
            </a:endParaRPr>
          </a:p>
        </p:txBody>
      </p:sp>
      <p:sp>
        <p:nvSpPr>
          <p:cNvPr id="3" name="Subtitle 2"/>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24115097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Interactionism: Essay </a:t>
            </a:r>
            <a:r>
              <a:rPr lang="en-US" dirty="0" smtClean="0"/>
              <a:t>Titles</a:t>
            </a:r>
            <a:endParaRPr lang="en-US" dirty="0"/>
          </a:p>
        </p:txBody>
      </p:sp>
      <p:sp>
        <p:nvSpPr>
          <p:cNvPr id="3" name="Content Placeholder 2"/>
          <p:cNvSpPr>
            <a:spLocks noGrp="1"/>
          </p:cNvSpPr>
          <p:nvPr>
            <p:ph idx="1"/>
          </p:nvPr>
        </p:nvSpPr>
        <p:spPr>
          <a:xfrm>
            <a:off x="457200" y="1600200"/>
            <a:ext cx="8363272" cy="4925144"/>
          </a:xfrm>
        </p:spPr>
        <p:txBody>
          <a:bodyPr>
            <a:normAutofit fontScale="70000" lnSpcReduction="20000"/>
          </a:bodyPr>
          <a:lstStyle/>
          <a:p>
            <a:pPr marL="514350" indent="-514350">
              <a:buAutoNum type="arabicPeriod"/>
            </a:pPr>
            <a:r>
              <a:rPr lang="en-US" sz="4100" dirty="0" smtClean="0"/>
              <a:t>Assess the contributions interactionism has made to our understanding of society. (33 </a:t>
            </a:r>
            <a:r>
              <a:rPr lang="en-US" sz="4100" dirty="0" smtClean="0"/>
              <a:t>marks)</a:t>
            </a:r>
          </a:p>
          <a:p>
            <a:pPr marL="514350" indent="-514350">
              <a:buAutoNum type="arabicPeriod"/>
            </a:pPr>
            <a:endParaRPr lang="en-US" sz="4100" dirty="0"/>
          </a:p>
          <a:p>
            <a:pPr marL="514350" indent="-514350">
              <a:buAutoNum type="arabicPeriod"/>
            </a:pPr>
            <a:r>
              <a:rPr lang="en-GB" sz="4100" dirty="0" smtClean="0"/>
              <a:t>Assess </a:t>
            </a:r>
            <a:r>
              <a:rPr lang="en-GB" sz="4100" dirty="0"/>
              <a:t>the extent to which structure/agency debate has been resolved. </a:t>
            </a:r>
            <a:r>
              <a:rPr lang="en-GB" sz="4100" dirty="0" smtClean="0"/>
              <a:t>(</a:t>
            </a:r>
            <a:r>
              <a:rPr lang="en-GB" sz="4100" dirty="0"/>
              <a:t>33 </a:t>
            </a:r>
            <a:r>
              <a:rPr lang="en-GB" sz="4100" dirty="0" smtClean="0"/>
              <a:t>marks)</a:t>
            </a:r>
          </a:p>
          <a:p>
            <a:pPr marL="514350" indent="-514350">
              <a:buAutoNum type="arabicPeriod"/>
            </a:pPr>
            <a:endParaRPr lang="en-GB" sz="4100" dirty="0"/>
          </a:p>
          <a:p>
            <a:pPr marL="514350" indent="-514350">
              <a:buAutoNum type="arabicPeriod"/>
            </a:pPr>
            <a:r>
              <a:rPr lang="en-GB" sz="4100" dirty="0" smtClean="0"/>
              <a:t>Evaluate whether our behaviour is due to structure or action? (33 marks)</a:t>
            </a:r>
            <a:endParaRPr lang="en-GB" sz="4100" dirty="0" smtClean="0"/>
          </a:p>
          <a:p>
            <a:pPr marL="514350" indent="-514350">
              <a:buAutoNum type="arabicPeriod"/>
            </a:pPr>
            <a:endParaRPr lang="en-GB" sz="4100" dirty="0"/>
          </a:p>
          <a:p>
            <a:pPr marL="514350" indent="-514350">
              <a:buAutoNum type="arabicPeriod"/>
            </a:pPr>
            <a:r>
              <a:rPr lang="en-GB" sz="4100" dirty="0" smtClean="0"/>
              <a:t>Assess </a:t>
            </a:r>
            <a:r>
              <a:rPr lang="en-GB" sz="4100" dirty="0" smtClean="0"/>
              <a:t>the extent to which humans are puppets of </a:t>
            </a:r>
            <a:r>
              <a:rPr lang="en-GB" sz="4100" dirty="0" smtClean="0"/>
              <a:t>society (33 marks)</a:t>
            </a:r>
            <a:endParaRPr lang="en-GB" sz="4100" dirty="0"/>
          </a:p>
          <a:p>
            <a:pPr marL="514350" indent="-514350">
              <a:buAutoNum type="arabicPeriod"/>
            </a:pPr>
            <a:endParaRPr lang="en-US" dirty="0" smtClean="0"/>
          </a:p>
          <a:p>
            <a:pPr marL="514350" indent="-514350">
              <a:buAutoNum type="arabicPeriod"/>
            </a:pPr>
            <a:endParaRPr lang="en-US" dirty="0"/>
          </a:p>
          <a:p>
            <a:pPr marL="0" indent="0">
              <a:buNone/>
            </a:pPr>
            <a:endParaRPr lang="en-US" dirty="0"/>
          </a:p>
        </p:txBody>
      </p:sp>
    </p:spTree>
    <p:extLst>
      <p:ext uri="{BB962C8B-B14F-4D97-AF65-F5344CB8AC3E}">
        <p14:creationId xmlns:p14="http://schemas.microsoft.com/office/powerpoint/2010/main" val="3833369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Starter: Post-it Note Challenge</a:t>
            </a:r>
            <a:endParaRPr lang="en-US" dirty="0"/>
          </a:p>
        </p:txBody>
      </p:sp>
      <p:sp>
        <p:nvSpPr>
          <p:cNvPr id="3" name="Content Placeholder 2"/>
          <p:cNvSpPr>
            <a:spLocks noGrp="1"/>
          </p:cNvSpPr>
          <p:nvPr>
            <p:ph idx="1"/>
          </p:nvPr>
        </p:nvSpPr>
        <p:spPr/>
        <p:txBody>
          <a:bodyPr/>
          <a:lstStyle/>
          <a:p>
            <a:pPr marL="0" indent="0">
              <a:buNone/>
            </a:pPr>
            <a:r>
              <a:rPr lang="en-US" dirty="0" smtClean="0"/>
              <a:t>Write down concepts / writers we associate with interactionism / </a:t>
            </a:r>
            <a:r>
              <a:rPr lang="en-US" dirty="0" err="1" smtClean="0"/>
              <a:t>interpretivism</a:t>
            </a:r>
            <a:r>
              <a:rPr lang="en-US" dirty="0" smtClean="0"/>
              <a:t>.</a:t>
            </a:r>
          </a:p>
          <a:p>
            <a:pPr marL="0" indent="0">
              <a:buNone/>
            </a:pPr>
            <a:endParaRPr lang="en-US" dirty="0"/>
          </a:p>
          <a:p>
            <a:pPr marL="0" indent="0">
              <a:buNone/>
            </a:pPr>
            <a:r>
              <a:rPr lang="en-US" dirty="0" smtClean="0"/>
              <a:t>SCLY 1</a:t>
            </a:r>
          </a:p>
          <a:p>
            <a:pPr marL="0" indent="0">
              <a:buNone/>
            </a:pPr>
            <a:r>
              <a:rPr lang="en-US" dirty="0" smtClean="0"/>
              <a:t>SCLY 2</a:t>
            </a:r>
          </a:p>
          <a:p>
            <a:pPr marL="0" indent="0">
              <a:buNone/>
            </a:pPr>
            <a:r>
              <a:rPr lang="en-US" dirty="0" smtClean="0"/>
              <a:t>SCLY 3</a:t>
            </a:r>
          </a:p>
          <a:p>
            <a:pPr marL="0" indent="0">
              <a:buNone/>
            </a:pPr>
            <a:r>
              <a:rPr lang="en-US" dirty="0" smtClean="0"/>
              <a:t>SCLY 4</a:t>
            </a:r>
            <a:endParaRPr lang="en-US" dirty="0"/>
          </a:p>
        </p:txBody>
      </p:sp>
    </p:spTree>
    <p:extLst>
      <p:ext uri="{BB962C8B-B14F-4D97-AF65-F5344CB8AC3E}">
        <p14:creationId xmlns:p14="http://schemas.microsoft.com/office/powerpoint/2010/main" val="1391263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Starter 2:</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321831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clips …</a:t>
            </a:r>
            <a:endParaRPr lang="en-US" dirty="0"/>
          </a:p>
        </p:txBody>
      </p:sp>
      <p:sp>
        <p:nvSpPr>
          <p:cNvPr id="3" name="Content Placeholder 2"/>
          <p:cNvSpPr>
            <a:spLocks noGrp="1"/>
          </p:cNvSpPr>
          <p:nvPr>
            <p:ph idx="1"/>
          </p:nvPr>
        </p:nvSpPr>
        <p:spPr/>
        <p:txBody>
          <a:bodyPr/>
          <a:lstStyle/>
          <a:p>
            <a:pPr marL="0" indent="0">
              <a:buNone/>
            </a:pPr>
            <a:r>
              <a:rPr lang="en-US" sz="1800" dirty="0">
                <a:hlinkClick r:id="rId2"/>
              </a:rPr>
              <a:t>https://www.youtube.com/watch?v=jFQIIM8IRZU&amp;list=PLhMMvN4zZVbe-</a:t>
            </a:r>
            <a:r>
              <a:rPr lang="en-US" sz="1800" dirty="0" smtClean="0">
                <a:hlinkClick r:id="rId2"/>
              </a:rPr>
              <a:t>aUu9DlZ1ANaVMnFwrNsE</a:t>
            </a:r>
            <a:endParaRPr lang="en-US" sz="1800" dirty="0" smtClean="0"/>
          </a:p>
          <a:p>
            <a:pPr marL="0" indent="0">
              <a:buNone/>
            </a:pPr>
            <a:endParaRPr lang="en-US" sz="1800" dirty="0"/>
          </a:p>
          <a:p>
            <a:pPr marL="0" indent="0">
              <a:buNone/>
            </a:pPr>
            <a:r>
              <a:rPr lang="en-US" sz="1800" dirty="0">
                <a:hlinkClick r:id="rId3"/>
              </a:rPr>
              <a:t>https://www.youtube.com/watch?v=</a:t>
            </a:r>
            <a:r>
              <a:rPr lang="en-US" sz="1800" dirty="0" smtClean="0">
                <a:hlinkClick r:id="rId3"/>
              </a:rPr>
              <a:t>6E66iDghFkg</a:t>
            </a:r>
            <a:endParaRPr lang="en-US" sz="1800" dirty="0" smtClean="0"/>
          </a:p>
          <a:p>
            <a:pPr marL="0" indent="0">
              <a:buNone/>
            </a:pPr>
            <a:endParaRPr lang="en-US" sz="1800" dirty="0"/>
          </a:p>
          <a:p>
            <a:pPr marL="0" indent="0">
              <a:buNone/>
            </a:pPr>
            <a:r>
              <a:rPr lang="en-US" sz="1800" dirty="0">
                <a:hlinkClick r:id="rId4"/>
              </a:rPr>
              <a:t>https://www.youtube.com/watch?v=</a:t>
            </a:r>
            <a:r>
              <a:rPr lang="en-US" sz="1800" dirty="0" smtClean="0">
                <a:hlinkClick r:id="rId4"/>
              </a:rPr>
              <a:t>yJrnwOPC2f8</a:t>
            </a:r>
            <a:endParaRPr lang="en-US" sz="1800" dirty="0" smtClean="0"/>
          </a:p>
          <a:p>
            <a:pPr marL="0" indent="0">
              <a:buNone/>
            </a:pPr>
            <a:endParaRPr lang="en-US" sz="1800" dirty="0"/>
          </a:p>
          <a:p>
            <a:pPr marL="0" indent="0">
              <a:buNone/>
            </a:pPr>
            <a:r>
              <a:rPr lang="en-US" sz="1800" dirty="0">
                <a:hlinkClick r:id="rId5"/>
              </a:rPr>
              <a:t>https://www.youtube.com/watch?v=</a:t>
            </a:r>
            <a:r>
              <a:rPr lang="en-US" sz="1800" dirty="0" smtClean="0">
                <a:hlinkClick r:id="rId5"/>
              </a:rPr>
              <a:t>Ql0XPwtfFGY</a:t>
            </a:r>
            <a:endParaRPr lang="en-US" sz="1800" dirty="0" smtClean="0"/>
          </a:p>
          <a:p>
            <a:pPr marL="0" indent="0">
              <a:buNone/>
            </a:pPr>
            <a:endParaRPr lang="en-US" sz="1800" dirty="0" smtClean="0"/>
          </a:p>
          <a:p>
            <a:pPr marL="0" indent="0">
              <a:buNone/>
            </a:pPr>
            <a:endParaRPr lang="en-US" dirty="0"/>
          </a:p>
        </p:txBody>
      </p:sp>
    </p:spTree>
    <p:extLst>
      <p:ext uri="{BB962C8B-B14F-4D97-AF65-F5344CB8AC3E}">
        <p14:creationId xmlns:p14="http://schemas.microsoft.com/office/powerpoint/2010/main" val="2494193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51" y="-171400"/>
            <a:ext cx="8229600" cy="1143000"/>
          </a:xfrm>
        </p:spPr>
        <p:txBody>
          <a:bodyPr>
            <a:normAutofit/>
          </a:bodyPr>
          <a:lstStyle/>
          <a:p>
            <a:pPr algn="l"/>
            <a:r>
              <a:rPr lang="en-GB" sz="5400" b="1" dirty="0" smtClean="0">
                <a:solidFill>
                  <a:schemeClr val="accent5">
                    <a:lumMod val="60000"/>
                    <a:lumOff val="40000"/>
                  </a:schemeClr>
                </a:solidFill>
              </a:rPr>
              <a:t>In a nutshell…</a:t>
            </a:r>
            <a:endParaRPr lang="en-GB" sz="5400" b="1" dirty="0">
              <a:solidFill>
                <a:schemeClr val="accent5">
                  <a:lumMod val="60000"/>
                  <a:lumOff val="40000"/>
                </a:schemeClr>
              </a:solidFill>
            </a:endParaRPr>
          </a:p>
        </p:txBody>
      </p:sp>
      <p:sp>
        <p:nvSpPr>
          <p:cNvPr id="3" name="Content Placeholder 2"/>
          <p:cNvSpPr>
            <a:spLocks noGrp="1"/>
          </p:cNvSpPr>
          <p:nvPr>
            <p:ph idx="1"/>
          </p:nvPr>
        </p:nvSpPr>
        <p:spPr>
          <a:xfrm>
            <a:off x="179512" y="836712"/>
            <a:ext cx="8784976" cy="5904656"/>
          </a:xfrm>
        </p:spPr>
        <p:txBody>
          <a:bodyPr>
            <a:normAutofit/>
          </a:bodyPr>
          <a:lstStyle/>
          <a:p>
            <a:r>
              <a:rPr lang="en-GB" dirty="0" smtClean="0"/>
              <a:t>Interpretivists believe sociology should not model itself on the natural sciences.</a:t>
            </a:r>
          </a:p>
          <a:p>
            <a:r>
              <a:rPr lang="en-GB" dirty="0" smtClean="0"/>
              <a:t>The positivist approach is unsuited to human beings.</a:t>
            </a:r>
          </a:p>
          <a:p>
            <a:r>
              <a:rPr lang="en-GB" dirty="0" smtClean="0"/>
              <a:t>The subject matter of sociology is</a:t>
            </a:r>
            <a:r>
              <a:rPr lang="en-GB" b="1" dirty="0" smtClean="0">
                <a:solidFill>
                  <a:srgbClr val="FFFF00"/>
                </a:solidFill>
              </a:rPr>
              <a:t> meaningful social actions </a:t>
            </a:r>
            <a:r>
              <a:rPr lang="en-GB" dirty="0" smtClean="0"/>
              <a:t>(interactionism).</a:t>
            </a:r>
          </a:p>
          <a:p>
            <a:r>
              <a:rPr lang="en-GB" dirty="0" smtClean="0"/>
              <a:t>It is important to interpret these actions and make sense of them.</a:t>
            </a:r>
          </a:p>
          <a:p>
            <a:r>
              <a:rPr lang="en-GB" dirty="0" smtClean="0"/>
              <a:t>Interpretivists say sociology is about </a:t>
            </a:r>
            <a:r>
              <a:rPr lang="en-GB" b="1" dirty="0" smtClean="0">
                <a:solidFill>
                  <a:srgbClr val="FFFF00"/>
                </a:solidFill>
              </a:rPr>
              <a:t>internal meanings</a:t>
            </a:r>
            <a:r>
              <a:rPr lang="en-GB" dirty="0" smtClean="0"/>
              <a:t> </a:t>
            </a:r>
            <a:r>
              <a:rPr lang="en-GB" dirty="0" smtClean="0">
                <a:solidFill>
                  <a:srgbClr val="FF7171"/>
                </a:solidFill>
              </a:rPr>
              <a:t>NOT cause and effect </a:t>
            </a:r>
            <a:r>
              <a:rPr lang="en-GB" dirty="0" smtClean="0"/>
              <a:t>– as cause and effect does not always apply to humans.</a:t>
            </a:r>
            <a:endParaRPr lang="en-GB" dirty="0"/>
          </a:p>
        </p:txBody>
      </p:sp>
    </p:spTree>
    <p:extLst>
      <p:ext uri="{BB962C8B-B14F-4D97-AF65-F5344CB8AC3E}">
        <p14:creationId xmlns:p14="http://schemas.microsoft.com/office/powerpoint/2010/main" val="3781914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01396"/>
            <a:ext cx="5616624" cy="2376264"/>
          </a:xfrm>
        </p:spPr>
        <p:txBody>
          <a:bodyPr>
            <a:normAutofit fontScale="90000"/>
          </a:bodyPr>
          <a:lstStyle/>
          <a:p>
            <a:pPr algn="l"/>
            <a:r>
              <a:rPr lang="en-GB" sz="7300" b="1" u="sng" dirty="0" smtClean="0">
                <a:solidFill>
                  <a:srgbClr val="36BAA1"/>
                </a:solidFill>
              </a:rPr>
              <a:t>Example:</a:t>
            </a:r>
            <a:r>
              <a:rPr lang="en-GB" sz="7300" b="1" dirty="0" smtClean="0">
                <a:solidFill>
                  <a:srgbClr val="36BAA1"/>
                </a:solidFill>
              </a:rPr>
              <a:t> </a:t>
            </a:r>
            <a:r>
              <a:rPr lang="en-GB" sz="4900" b="1" dirty="0" smtClean="0">
                <a:solidFill>
                  <a:schemeClr val="accent5">
                    <a:lumMod val="60000"/>
                    <a:lumOff val="40000"/>
                  </a:schemeClr>
                </a:solidFill>
              </a:rPr>
              <a:t>A car approaches a red light and the driver thinks…</a:t>
            </a:r>
            <a:endParaRPr lang="en-GB" sz="4900" b="1" dirty="0">
              <a:solidFill>
                <a:schemeClr val="accent5">
                  <a:lumMod val="60000"/>
                  <a:lumOff val="40000"/>
                </a:schemeClr>
              </a:solidFill>
            </a:endParaRPr>
          </a:p>
        </p:txBody>
      </p:sp>
      <p:sp>
        <p:nvSpPr>
          <p:cNvPr id="3" name="Content Placeholder 2"/>
          <p:cNvSpPr>
            <a:spLocks noGrp="1"/>
          </p:cNvSpPr>
          <p:nvPr>
            <p:ph idx="1"/>
          </p:nvPr>
        </p:nvSpPr>
        <p:spPr>
          <a:xfrm>
            <a:off x="251520" y="2780928"/>
            <a:ext cx="8640960" cy="3816424"/>
          </a:xfrm>
        </p:spPr>
        <p:txBody>
          <a:bodyPr/>
          <a:lstStyle/>
          <a:p>
            <a:endParaRPr lang="en-GB" dirty="0"/>
          </a:p>
        </p:txBody>
      </p:sp>
      <p:pic>
        <p:nvPicPr>
          <p:cNvPr id="1026" name="Picture 2" descr="http://seriousaccidents.com/wp-content/uploads/2010/03/Red-Light2.jpg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51667" y="14153"/>
            <a:ext cx="3194880" cy="2550751"/>
          </a:xfrm>
          <a:prstGeom prst="rect">
            <a:avLst/>
          </a:prstGeom>
          <a:noFill/>
          <a:extLst>
            <a:ext uri="{909E8E84-426E-40DD-AFC4-6F175D3DCCD1}">
              <a14:hiddenFill xmlns:a14="http://schemas.microsoft.com/office/drawing/2010/main">
                <a:solidFill>
                  <a:srgbClr val="FFFFFF"/>
                </a:solidFill>
              </a14:hiddenFill>
            </a:ext>
          </a:extLst>
        </p:spPr>
      </p:pic>
      <p:sp>
        <p:nvSpPr>
          <p:cNvPr id="4" name="Cloud Callout 3"/>
          <p:cNvSpPr/>
          <p:nvPr/>
        </p:nvSpPr>
        <p:spPr>
          <a:xfrm>
            <a:off x="971600" y="2780928"/>
            <a:ext cx="6840760" cy="3240360"/>
          </a:xfrm>
          <a:prstGeom prst="cloudCallout">
            <a:avLst>
              <a:gd name="adj1" fmla="val 53287"/>
              <a:gd name="adj2" fmla="val 55427"/>
            </a:avLst>
          </a:prstGeom>
          <a:solidFill>
            <a:srgbClr val="DB3155"/>
          </a:solidFill>
          <a:ln w="666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i="1" dirty="0" smtClean="0"/>
              <a:t>“Oh, red light…That means I have to slow down and stop”</a:t>
            </a:r>
            <a:endParaRPr lang="en-GB" sz="3600" b="1" i="1" dirty="0"/>
          </a:p>
        </p:txBody>
      </p:sp>
      <p:sp>
        <p:nvSpPr>
          <p:cNvPr id="5" name="16-Point Star 4"/>
          <p:cNvSpPr/>
          <p:nvPr/>
        </p:nvSpPr>
        <p:spPr>
          <a:xfrm>
            <a:off x="4211960" y="44624"/>
            <a:ext cx="2977107" cy="2520280"/>
          </a:xfrm>
          <a:prstGeom prst="star16">
            <a:avLst/>
          </a:prstGeom>
          <a:solidFill>
            <a:srgbClr val="0070C0"/>
          </a:solidFill>
          <a:ln w="603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b="1" dirty="0" smtClean="0"/>
              <a:t>Cause</a:t>
            </a:r>
            <a:endParaRPr lang="en-GB" sz="4400" b="1" dirty="0"/>
          </a:p>
        </p:txBody>
      </p:sp>
      <p:sp>
        <p:nvSpPr>
          <p:cNvPr id="7" name="16-Point Star 6"/>
          <p:cNvSpPr/>
          <p:nvPr/>
        </p:nvSpPr>
        <p:spPr>
          <a:xfrm>
            <a:off x="-252536" y="4337720"/>
            <a:ext cx="2977107" cy="2520280"/>
          </a:xfrm>
          <a:prstGeom prst="star16">
            <a:avLst/>
          </a:prstGeom>
          <a:solidFill>
            <a:srgbClr val="393987"/>
          </a:solidFill>
          <a:ln w="603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b="1" dirty="0" smtClean="0"/>
              <a:t>Effect</a:t>
            </a:r>
            <a:endParaRPr lang="en-GB" sz="4400" b="1" dirty="0"/>
          </a:p>
        </p:txBody>
      </p:sp>
    </p:spTree>
    <p:extLst>
      <p:ext uri="{BB962C8B-B14F-4D97-AF65-F5344CB8AC3E}">
        <p14:creationId xmlns:p14="http://schemas.microsoft.com/office/powerpoint/2010/main" val="2513119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62272"/>
            <a:ext cx="8229600" cy="1143000"/>
          </a:xfrm>
        </p:spPr>
        <p:txBody>
          <a:bodyPr>
            <a:normAutofit/>
          </a:bodyPr>
          <a:lstStyle/>
          <a:p>
            <a:pPr algn="l"/>
            <a:r>
              <a:rPr lang="en-GB" sz="5400" b="1" dirty="0" smtClean="0">
                <a:solidFill>
                  <a:srgbClr val="FFD071"/>
                </a:solidFill>
              </a:rPr>
              <a:t>Is it always that simple?</a:t>
            </a:r>
            <a:endParaRPr lang="en-GB" sz="5400" b="1" dirty="0">
              <a:solidFill>
                <a:srgbClr val="FFD071"/>
              </a:solidFill>
            </a:endParaRPr>
          </a:p>
        </p:txBody>
      </p:sp>
      <p:sp>
        <p:nvSpPr>
          <p:cNvPr id="3" name="Content Placeholder 2"/>
          <p:cNvSpPr>
            <a:spLocks noGrp="1"/>
          </p:cNvSpPr>
          <p:nvPr>
            <p:ph idx="1"/>
          </p:nvPr>
        </p:nvSpPr>
        <p:spPr>
          <a:xfrm>
            <a:off x="251520" y="1052736"/>
            <a:ext cx="8712968" cy="5544616"/>
          </a:xfrm>
        </p:spPr>
        <p:txBody>
          <a:bodyPr/>
          <a:lstStyle/>
          <a:p>
            <a:pPr marL="0" indent="0">
              <a:buNone/>
            </a:pPr>
            <a:endParaRPr lang="en-GB" dirty="0"/>
          </a:p>
        </p:txBody>
      </p:sp>
      <p:sp>
        <p:nvSpPr>
          <p:cNvPr id="4" name="Cloud Callout 3"/>
          <p:cNvSpPr/>
          <p:nvPr/>
        </p:nvSpPr>
        <p:spPr>
          <a:xfrm>
            <a:off x="0" y="764704"/>
            <a:ext cx="5580112" cy="2376264"/>
          </a:xfrm>
          <a:prstGeom prst="cloudCallout">
            <a:avLst>
              <a:gd name="adj1" fmla="val 68113"/>
              <a:gd name="adj2" fmla="val 18473"/>
            </a:avLst>
          </a:prstGeom>
          <a:solidFill>
            <a:srgbClr val="D1254A"/>
          </a:solidFill>
          <a:ln w="666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i="1" dirty="0" smtClean="0"/>
              <a:t>“I’m late for work…I’ll jump it”</a:t>
            </a:r>
            <a:endParaRPr lang="en-GB" sz="3600" b="1" i="1" dirty="0"/>
          </a:p>
        </p:txBody>
      </p:sp>
      <p:sp>
        <p:nvSpPr>
          <p:cNvPr id="5" name="Cloud Callout 4"/>
          <p:cNvSpPr/>
          <p:nvPr/>
        </p:nvSpPr>
        <p:spPr>
          <a:xfrm>
            <a:off x="3995936" y="2564904"/>
            <a:ext cx="6097984" cy="2592288"/>
          </a:xfrm>
          <a:prstGeom prst="cloudCallout">
            <a:avLst>
              <a:gd name="adj1" fmla="val -69296"/>
              <a:gd name="adj2" fmla="val -12161"/>
            </a:avLst>
          </a:prstGeom>
          <a:solidFill>
            <a:schemeClr val="bg2">
              <a:lumMod val="60000"/>
              <a:lumOff val="40000"/>
            </a:schemeClr>
          </a:solidFill>
          <a:ln w="666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i="1" dirty="0" smtClean="0"/>
              <a:t>“I WANT TO RUN THAT OLD LADY DOWN!!!!”</a:t>
            </a:r>
            <a:endParaRPr lang="en-GB" sz="3600" b="1" i="1" dirty="0"/>
          </a:p>
        </p:txBody>
      </p:sp>
      <p:sp>
        <p:nvSpPr>
          <p:cNvPr id="6" name="Cloud Callout 5"/>
          <p:cNvSpPr/>
          <p:nvPr/>
        </p:nvSpPr>
        <p:spPr>
          <a:xfrm>
            <a:off x="-252536" y="4869160"/>
            <a:ext cx="5976664" cy="2387082"/>
          </a:xfrm>
          <a:prstGeom prst="cloudCallout">
            <a:avLst>
              <a:gd name="adj1" fmla="val 70342"/>
              <a:gd name="adj2" fmla="val -22016"/>
            </a:avLst>
          </a:prstGeom>
          <a:solidFill>
            <a:srgbClr val="FF750D"/>
          </a:solidFill>
          <a:ln w="666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i="1" dirty="0" smtClean="0"/>
              <a:t>“I’m following that car, I can’t lose it”</a:t>
            </a:r>
            <a:endParaRPr lang="en-GB" sz="3600" b="1" i="1" dirty="0"/>
          </a:p>
        </p:txBody>
      </p:sp>
      <p:sp>
        <p:nvSpPr>
          <p:cNvPr id="7" name="Horizontal Scroll 6"/>
          <p:cNvSpPr/>
          <p:nvPr/>
        </p:nvSpPr>
        <p:spPr>
          <a:xfrm>
            <a:off x="179512" y="2564904"/>
            <a:ext cx="5976664" cy="3168352"/>
          </a:xfrm>
          <a:prstGeom prst="horizontalScroll">
            <a:avLst/>
          </a:prstGeom>
          <a:solidFill>
            <a:srgbClr val="7656B6"/>
          </a:solidFill>
          <a:ln w="539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smtClean="0"/>
              <a:t>These examples demonstrate that how people act is often determined by the meaning they give to the situation, and how they choose to respond to it.</a:t>
            </a:r>
            <a:endParaRPr lang="en-GB" sz="2800" b="1" dirty="0"/>
          </a:p>
        </p:txBody>
      </p:sp>
    </p:spTree>
    <p:extLst>
      <p:ext uri="{BB962C8B-B14F-4D97-AF65-F5344CB8AC3E}">
        <p14:creationId xmlns:p14="http://schemas.microsoft.com/office/powerpoint/2010/main" val="3888968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548680"/>
            <a:ext cx="8435280" cy="6048672"/>
          </a:xfrm>
        </p:spPr>
        <p:txBody>
          <a:bodyPr>
            <a:normAutofit/>
          </a:bodyPr>
          <a:lstStyle/>
          <a:p>
            <a:r>
              <a:rPr lang="en-GB" dirty="0" smtClean="0"/>
              <a:t>If a motorist does stop, it is not because of an external force determining their behaviour, it is because they have chosen to stop.</a:t>
            </a:r>
          </a:p>
          <a:p>
            <a:endParaRPr lang="en-GB" dirty="0" smtClean="0"/>
          </a:p>
          <a:p>
            <a:r>
              <a:rPr lang="en-GB" dirty="0" smtClean="0"/>
              <a:t>Interpretivists do not see individuals as puppets on a string, that are manipulated by external ‘social facts’.  </a:t>
            </a:r>
          </a:p>
          <a:p>
            <a:pPr marL="0" indent="0">
              <a:buNone/>
            </a:pPr>
            <a:endParaRPr lang="en-GB" dirty="0" smtClean="0"/>
          </a:p>
          <a:p>
            <a:r>
              <a:rPr lang="en-GB" dirty="0" smtClean="0"/>
              <a:t>We are autonomous, and we construct our world by the meanings we choose to give things.</a:t>
            </a:r>
            <a:endParaRPr lang="en-GB" dirty="0"/>
          </a:p>
        </p:txBody>
      </p:sp>
    </p:spTree>
    <p:extLst>
      <p:ext uri="{BB962C8B-B14F-4D97-AF65-F5344CB8AC3E}">
        <p14:creationId xmlns:p14="http://schemas.microsoft.com/office/powerpoint/2010/main" val="5378476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71400"/>
            <a:ext cx="8856984" cy="1026368"/>
          </a:xfrm>
        </p:spPr>
        <p:txBody>
          <a:bodyPr>
            <a:normAutofit fontScale="90000"/>
          </a:bodyPr>
          <a:lstStyle/>
          <a:p>
            <a:pPr algn="l"/>
            <a:r>
              <a:rPr lang="en-GB" sz="6000" b="1" dirty="0" smtClean="0">
                <a:solidFill>
                  <a:srgbClr val="E15573"/>
                </a:solidFill>
              </a:rPr>
              <a:t>G.H. Mead </a:t>
            </a:r>
            <a:r>
              <a:rPr lang="en-GB" sz="4900" b="1" dirty="0" smtClean="0">
                <a:solidFill>
                  <a:srgbClr val="ED97A9"/>
                </a:solidFill>
              </a:rPr>
              <a:t>(Social Action Theorist)</a:t>
            </a:r>
            <a:endParaRPr lang="en-GB" sz="4900" b="1" dirty="0">
              <a:solidFill>
                <a:srgbClr val="ED97A9"/>
              </a:solidFill>
            </a:endParaRPr>
          </a:p>
        </p:txBody>
      </p:sp>
      <p:sp>
        <p:nvSpPr>
          <p:cNvPr id="3" name="Content Placeholder 2"/>
          <p:cNvSpPr>
            <a:spLocks noGrp="1"/>
          </p:cNvSpPr>
          <p:nvPr>
            <p:ph idx="1"/>
          </p:nvPr>
        </p:nvSpPr>
        <p:spPr>
          <a:xfrm>
            <a:off x="251520" y="908720"/>
            <a:ext cx="8712968" cy="5832648"/>
          </a:xfrm>
        </p:spPr>
        <p:txBody>
          <a:bodyPr>
            <a:normAutofit fontScale="92500" lnSpcReduction="10000"/>
          </a:bodyPr>
          <a:lstStyle/>
          <a:p>
            <a:r>
              <a:rPr lang="en-GB" dirty="0" smtClean="0"/>
              <a:t>He argues that people have free will and choice.</a:t>
            </a:r>
          </a:p>
          <a:p>
            <a:r>
              <a:rPr lang="en-GB" dirty="0" smtClean="0"/>
              <a:t>They are not like ‘rocks’ in the natural sciences.</a:t>
            </a:r>
          </a:p>
          <a:p>
            <a:r>
              <a:rPr lang="en-GB" dirty="0" smtClean="0"/>
              <a:t>Rocks are unconscious, and dependent on external factors/stimuli for change.</a:t>
            </a:r>
          </a:p>
          <a:p>
            <a:r>
              <a:rPr lang="en-GB" dirty="0" smtClean="0"/>
              <a:t>Humans are conscious beings who interpret the meaning of a stimulus, then choose how they act upon it.</a:t>
            </a:r>
          </a:p>
          <a:p>
            <a:endParaRPr lang="en-GB" dirty="0" smtClean="0"/>
          </a:p>
          <a:p>
            <a:pPr>
              <a:buFont typeface="Wingdings" pitchFamily="2" charset="2"/>
              <a:buChar char="q"/>
            </a:pPr>
            <a:r>
              <a:rPr lang="en-GB" dirty="0" smtClean="0">
                <a:solidFill>
                  <a:srgbClr val="FFD071"/>
                </a:solidFill>
              </a:rPr>
              <a:t>An apple does not choose when it falls from the tree.</a:t>
            </a:r>
          </a:p>
          <a:p>
            <a:pPr>
              <a:buFont typeface="Wingdings" pitchFamily="2" charset="2"/>
              <a:buChar char="q"/>
            </a:pPr>
            <a:r>
              <a:rPr lang="en-GB" dirty="0" smtClean="0">
                <a:solidFill>
                  <a:srgbClr val="FFFF66"/>
                </a:solidFill>
              </a:rPr>
              <a:t>But a human could choose whether or not to eat the apple and explain why they made that choice.</a:t>
            </a:r>
          </a:p>
        </p:txBody>
      </p:sp>
    </p:spTree>
    <p:extLst>
      <p:ext uri="{BB962C8B-B14F-4D97-AF65-F5344CB8AC3E}">
        <p14:creationId xmlns:p14="http://schemas.microsoft.com/office/powerpoint/2010/main" val="25392005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11960" y="692696"/>
            <a:ext cx="4680520" cy="6004917"/>
          </a:xfrm>
        </p:spPr>
        <p:txBody>
          <a:bodyPr/>
          <a:lstStyle/>
          <a:p>
            <a:pPr marL="0" indent="0">
              <a:buNone/>
            </a:pPr>
            <a:r>
              <a:rPr lang="en-GB" sz="5400" b="1" dirty="0" smtClean="0">
                <a:solidFill>
                  <a:srgbClr val="FFFF00"/>
                </a:solidFill>
              </a:rPr>
              <a:t>Doorbell</a:t>
            </a:r>
          </a:p>
          <a:p>
            <a:pPr marL="0" indent="0">
              <a:buNone/>
            </a:pPr>
            <a:r>
              <a:rPr lang="en-GB" sz="3600" b="1" dirty="0" smtClean="0">
                <a:solidFill>
                  <a:srgbClr val="92D050"/>
                </a:solidFill>
              </a:rPr>
              <a:t>Cause = </a:t>
            </a:r>
            <a:r>
              <a:rPr lang="en-GB" sz="3600" dirty="0" smtClean="0"/>
              <a:t>Press button</a:t>
            </a:r>
          </a:p>
          <a:p>
            <a:pPr marL="0" indent="0">
              <a:buNone/>
            </a:pPr>
            <a:r>
              <a:rPr lang="en-GB" sz="3600" b="1" dirty="0" smtClean="0">
                <a:solidFill>
                  <a:srgbClr val="FFD071"/>
                </a:solidFill>
              </a:rPr>
              <a:t>Effect = </a:t>
            </a:r>
            <a:r>
              <a:rPr lang="en-GB" sz="3600" dirty="0" smtClean="0"/>
              <a:t>Ringing sound</a:t>
            </a:r>
          </a:p>
          <a:p>
            <a:pPr marL="0" indent="0">
              <a:buNone/>
            </a:pPr>
            <a:endParaRPr lang="en-GB" dirty="0"/>
          </a:p>
          <a:p>
            <a:pPr marL="0" indent="0">
              <a:buNone/>
            </a:pPr>
            <a:r>
              <a:rPr lang="en-GB" sz="5400" b="1" dirty="0" smtClean="0">
                <a:solidFill>
                  <a:srgbClr val="E15573"/>
                </a:solidFill>
              </a:rPr>
              <a:t>Human</a:t>
            </a:r>
          </a:p>
          <a:p>
            <a:pPr marL="0" indent="0">
              <a:buNone/>
            </a:pPr>
            <a:r>
              <a:rPr lang="en-GB" sz="3600" b="1" dirty="0" smtClean="0">
                <a:solidFill>
                  <a:srgbClr val="92D050"/>
                </a:solidFill>
              </a:rPr>
              <a:t>Cause = </a:t>
            </a:r>
            <a:r>
              <a:rPr lang="en-GB" sz="3600" dirty="0" smtClean="0"/>
              <a:t>doorbell rings</a:t>
            </a:r>
          </a:p>
          <a:p>
            <a:pPr marL="0" indent="0">
              <a:buNone/>
            </a:pPr>
            <a:r>
              <a:rPr lang="en-GB" sz="3600" b="1" dirty="0" smtClean="0">
                <a:solidFill>
                  <a:srgbClr val="FFD071"/>
                </a:solidFill>
              </a:rPr>
              <a:t>Effect = </a:t>
            </a:r>
            <a:r>
              <a:rPr lang="en-GB" sz="4400" b="1" dirty="0" smtClean="0">
                <a:solidFill>
                  <a:srgbClr val="FFFF66"/>
                </a:solidFill>
              </a:rPr>
              <a:t>?</a:t>
            </a:r>
            <a:endParaRPr lang="en-GB" sz="4400" b="1" dirty="0">
              <a:solidFill>
                <a:srgbClr val="FFFF66"/>
              </a:solidFill>
            </a:endParaRPr>
          </a:p>
        </p:txBody>
      </p:sp>
      <p:pic>
        <p:nvPicPr>
          <p:cNvPr id="2050" name="Picture 2" descr="http://www.thedoorbell.net/images/DoorbellHead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92062"/>
            <a:ext cx="3868556" cy="6505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0435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dirty="0"/>
          </a:p>
        </p:txBody>
      </p:sp>
      <p:pic>
        <p:nvPicPr>
          <p:cNvPr id="4098" name="Picture 2" descr="http://timeoutnewyorkkids.com/sites/default/files/export_images/8/8.ft.museums.boo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4373"/>
            <a:ext cx="9252520" cy="7161059"/>
          </a:xfrm>
          <a:prstGeom prst="rect">
            <a:avLst/>
          </a:prstGeom>
          <a:noFill/>
          <a:extLst>
            <a:ext uri="{909E8E84-426E-40DD-AFC4-6F175D3DCCD1}">
              <a14:hiddenFill xmlns:a14="http://schemas.microsoft.com/office/drawing/2010/main">
                <a:solidFill>
                  <a:srgbClr val="FFFFFF"/>
                </a:solidFill>
              </a14:hiddenFill>
            </a:ext>
          </a:extLst>
        </p:spPr>
      </p:pic>
      <p:sp>
        <p:nvSpPr>
          <p:cNvPr id="5" name="Cloud Callout 4"/>
          <p:cNvSpPr/>
          <p:nvPr/>
        </p:nvSpPr>
        <p:spPr>
          <a:xfrm>
            <a:off x="-778296" y="-603448"/>
            <a:ext cx="5688632" cy="3600400"/>
          </a:xfrm>
          <a:prstGeom prst="cloudCallout">
            <a:avLst>
              <a:gd name="adj1" fmla="val 60969"/>
              <a:gd name="adj2" fmla="val 54352"/>
            </a:avLst>
          </a:prstGeom>
          <a:solidFill>
            <a:srgbClr val="D1254A"/>
          </a:solidFill>
          <a:ln w="666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i="1" dirty="0" smtClean="0"/>
              <a:t>“Wow, I feel like I understand your plight so much better now…”</a:t>
            </a:r>
            <a:endParaRPr lang="en-GB" sz="3600" b="1" i="1" dirty="0"/>
          </a:p>
        </p:txBody>
      </p:sp>
      <p:sp>
        <p:nvSpPr>
          <p:cNvPr id="6" name="16-Point Star 5"/>
          <p:cNvSpPr/>
          <p:nvPr/>
        </p:nvSpPr>
        <p:spPr>
          <a:xfrm>
            <a:off x="4355976" y="-314373"/>
            <a:ext cx="5580112" cy="3168352"/>
          </a:xfrm>
          <a:prstGeom prst="star16">
            <a:avLst/>
          </a:prstGeom>
          <a:solidFill>
            <a:srgbClr val="0070C0"/>
          </a:solidFill>
          <a:ln w="603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800" b="1" dirty="0" smtClean="0"/>
              <a:t>Verstehen</a:t>
            </a:r>
            <a:endParaRPr lang="en-GB" sz="4800" b="1" dirty="0"/>
          </a:p>
        </p:txBody>
      </p:sp>
    </p:spTree>
    <p:extLst>
      <p:ext uri="{BB962C8B-B14F-4D97-AF65-F5344CB8AC3E}">
        <p14:creationId xmlns:p14="http://schemas.microsoft.com/office/powerpoint/2010/main" val="1512785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57" y="-99392"/>
            <a:ext cx="8892480" cy="1368152"/>
          </a:xfrm>
        </p:spPr>
        <p:txBody>
          <a:bodyPr>
            <a:normAutofit/>
          </a:bodyPr>
          <a:lstStyle/>
          <a:p>
            <a:r>
              <a:rPr lang="en-GB" sz="6600" b="1" dirty="0" smtClean="0">
                <a:solidFill>
                  <a:srgbClr val="FFFF00"/>
                </a:solidFill>
              </a:rPr>
              <a:t>Verstehen: </a:t>
            </a:r>
            <a:r>
              <a:rPr lang="en-GB" sz="4800" b="1" i="1" dirty="0" smtClean="0">
                <a:solidFill>
                  <a:srgbClr val="ED97A9"/>
                </a:solidFill>
              </a:rPr>
              <a:t>‘to understand’</a:t>
            </a:r>
            <a:endParaRPr lang="en-GB" sz="4800" b="1" i="1" dirty="0">
              <a:solidFill>
                <a:srgbClr val="ED97A9"/>
              </a:solidFill>
            </a:endParaRPr>
          </a:p>
        </p:txBody>
      </p:sp>
      <p:sp>
        <p:nvSpPr>
          <p:cNvPr id="3" name="Content Placeholder 2"/>
          <p:cNvSpPr>
            <a:spLocks noGrp="1"/>
          </p:cNvSpPr>
          <p:nvPr>
            <p:ph idx="1"/>
          </p:nvPr>
        </p:nvSpPr>
        <p:spPr>
          <a:xfrm>
            <a:off x="179512" y="1052736"/>
            <a:ext cx="8784976" cy="5544616"/>
          </a:xfrm>
        </p:spPr>
        <p:txBody>
          <a:bodyPr>
            <a:normAutofit/>
          </a:bodyPr>
          <a:lstStyle/>
          <a:p>
            <a:r>
              <a:rPr lang="en-GB" dirty="0" smtClean="0"/>
              <a:t>To discover the meanings people give to their actions, we need to see the world from their viewpoint.</a:t>
            </a:r>
          </a:p>
          <a:p>
            <a:pPr marL="0" indent="0">
              <a:buNone/>
            </a:pPr>
            <a:endParaRPr lang="en-GB" dirty="0" smtClean="0"/>
          </a:p>
          <a:p>
            <a:r>
              <a:rPr lang="en-GB" dirty="0" smtClean="0"/>
              <a:t>Interpretivists abandon detachment and objectivity favoured by positivists.</a:t>
            </a:r>
          </a:p>
          <a:p>
            <a:pPr marL="0" indent="0">
              <a:buNone/>
            </a:pPr>
            <a:endParaRPr lang="en-GB" dirty="0" smtClean="0"/>
          </a:p>
          <a:p>
            <a:r>
              <a:rPr lang="en-GB" dirty="0" smtClean="0"/>
              <a:t>Weber argued that we must put ourselves in the place of the actor in order to achieve verstehen – empathetic understandings.</a:t>
            </a:r>
            <a:endParaRPr lang="en-GB" dirty="0"/>
          </a:p>
        </p:txBody>
      </p:sp>
    </p:spTree>
    <p:extLst>
      <p:ext uri="{BB962C8B-B14F-4D97-AF65-F5344CB8AC3E}">
        <p14:creationId xmlns:p14="http://schemas.microsoft.com/office/powerpoint/2010/main" val="1257420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60648"/>
            <a:ext cx="8686800" cy="1143000"/>
          </a:xfrm>
        </p:spPr>
        <p:txBody>
          <a:bodyPr>
            <a:noAutofit/>
          </a:bodyPr>
          <a:lstStyle/>
          <a:p>
            <a:pPr algn="l"/>
            <a:r>
              <a:rPr lang="en-GB" sz="5400" b="1" dirty="0" smtClean="0">
                <a:solidFill>
                  <a:schemeClr val="accent6">
                    <a:lumMod val="60000"/>
                    <a:lumOff val="40000"/>
                  </a:schemeClr>
                </a:solidFill>
              </a:rPr>
              <a:t>So, which methods help us achieve </a:t>
            </a:r>
            <a:r>
              <a:rPr lang="en-GB" sz="5400" b="1" u="sng" dirty="0" smtClean="0">
                <a:solidFill>
                  <a:schemeClr val="accent6">
                    <a:lumMod val="60000"/>
                    <a:lumOff val="40000"/>
                  </a:schemeClr>
                </a:solidFill>
              </a:rPr>
              <a:t>Verstehen</a:t>
            </a:r>
            <a:r>
              <a:rPr lang="en-GB" sz="5400" b="1" dirty="0" smtClean="0">
                <a:solidFill>
                  <a:schemeClr val="accent6">
                    <a:lumMod val="60000"/>
                    <a:lumOff val="40000"/>
                  </a:schemeClr>
                </a:solidFill>
              </a:rPr>
              <a:t> and why?</a:t>
            </a:r>
            <a:endParaRPr lang="en-GB" sz="5400" b="1" dirty="0">
              <a:solidFill>
                <a:schemeClr val="accent6">
                  <a:lumMod val="60000"/>
                  <a:lumOff val="40000"/>
                </a:schemeClr>
              </a:solidFill>
            </a:endParaRPr>
          </a:p>
        </p:txBody>
      </p:sp>
      <p:sp>
        <p:nvSpPr>
          <p:cNvPr id="3" name="Content Placeholder 2"/>
          <p:cNvSpPr>
            <a:spLocks noGrp="1"/>
          </p:cNvSpPr>
          <p:nvPr>
            <p:ph idx="1"/>
          </p:nvPr>
        </p:nvSpPr>
        <p:spPr>
          <a:xfrm>
            <a:off x="457200" y="1988840"/>
            <a:ext cx="8229600" cy="4137323"/>
          </a:xfrm>
        </p:spPr>
        <p:txBody>
          <a:bodyPr>
            <a:normAutofit fontScale="92500"/>
          </a:bodyPr>
          <a:lstStyle/>
          <a:p>
            <a:pPr marL="0" indent="0">
              <a:buNone/>
            </a:pPr>
            <a:r>
              <a:rPr lang="en-GB" sz="4800" b="1" dirty="0" smtClean="0">
                <a:solidFill>
                  <a:srgbClr val="E15573"/>
                </a:solidFill>
              </a:rPr>
              <a:t>Task:  </a:t>
            </a:r>
            <a:r>
              <a:rPr lang="en-GB" sz="4000" dirty="0" smtClean="0"/>
              <a:t>List the methods Interpretivists favour</a:t>
            </a:r>
            <a:endParaRPr lang="en-GB" sz="4000" dirty="0"/>
          </a:p>
          <a:p>
            <a:pPr marL="0" indent="0">
              <a:buNone/>
            </a:pPr>
            <a:endParaRPr lang="en-GB" sz="4000" dirty="0" smtClean="0"/>
          </a:p>
          <a:p>
            <a:pPr marL="0" indent="0">
              <a:buNone/>
            </a:pPr>
            <a:r>
              <a:rPr lang="en-GB" sz="4800" b="1" dirty="0" smtClean="0">
                <a:solidFill>
                  <a:srgbClr val="00B0F0"/>
                </a:solidFill>
              </a:rPr>
              <a:t>Task:  </a:t>
            </a:r>
            <a:r>
              <a:rPr lang="en-GB" sz="4000" dirty="0" smtClean="0"/>
              <a:t>Now create a detailed paragraph that explains why they favour these methods (in your own words).</a:t>
            </a:r>
            <a:endParaRPr lang="en-GB" sz="4000" dirty="0"/>
          </a:p>
        </p:txBody>
      </p:sp>
    </p:spTree>
    <p:extLst>
      <p:ext uri="{BB962C8B-B14F-4D97-AF65-F5344CB8AC3E}">
        <p14:creationId xmlns:p14="http://schemas.microsoft.com/office/powerpoint/2010/main" val="2703725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484784"/>
            <a:ext cx="7772400" cy="1470025"/>
          </a:xfrm>
        </p:spPr>
        <p:txBody>
          <a:bodyPr>
            <a:noAutofit/>
          </a:bodyPr>
          <a:lstStyle/>
          <a:p>
            <a:r>
              <a:rPr lang="en-GB" sz="8000" b="1" dirty="0" smtClean="0">
                <a:solidFill>
                  <a:srgbClr val="FFFF00"/>
                </a:solidFill>
              </a:rPr>
              <a:t>Social Action Perspectives</a:t>
            </a:r>
            <a:endParaRPr lang="en-GB" sz="8000" b="1" dirty="0">
              <a:solidFill>
                <a:srgbClr val="FFFF00"/>
              </a:solidFill>
            </a:endParaRPr>
          </a:p>
        </p:txBody>
      </p:sp>
      <p:sp>
        <p:nvSpPr>
          <p:cNvPr id="3" name="Subtitle 2"/>
          <p:cNvSpPr>
            <a:spLocks noGrp="1"/>
          </p:cNvSpPr>
          <p:nvPr>
            <p:ph type="subTitle" idx="1"/>
          </p:nvPr>
        </p:nvSpPr>
        <p:spPr>
          <a:xfrm>
            <a:off x="251520" y="3886200"/>
            <a:ext cx="8496944" cy="1752600"/>
          </a:xfrm>
        </p:spPr>
        <p:txBody>
          <a:bodyPr>
            <a:noAutofit/>
          </a:bodyPr>
          <a:lstStyle/>
          <a:p>
            <a:r>
              <a:rPr lang="en-GB" sz="4800" b="1" dirty="0" smtClean="0">
                <a:solidFill>
                  <a:srgbClr val="FF53A9"/>
                </a:solidFill>
              </a:rPr>
              <a:t>Also known as Interpretivism</a:t>
            </a:r>
          </a:p>
          <a:p>
            <a:r>
              <a:rPr lang="en-GB" sz="4800" b="1" dirty="0" smtClean="0">
                <a:solidFill>
                  <a:schemeClr val="accent1">
                    <a:lumMod val="60000"/>
                    <a:lumOff val="40000"/>
                  </a:schemeClr>
                </a:solidFill>
              </a:rPr>
              <a:t>Micro Sociology</a:t>
            </a:r>
            <a:endParaRPr lang="en-GB" sz="4800" b="1" dirty="0">
              <a:solidFill>
                <a:schemeClr val="accent1">
                  <a:lumMod val="60000"/>
                  <a:lumOff val="40000"/>
                </a:schemeClr>
              </a:solidFill>
            </a:endParaRPr>
          </a:p>
        </p:txBody>
      </p:sp>
    </p:spTree>
    <p:extLst>
      <p:ext uri="{BB962C8B-B14F-4D97-AF65-F5344CB8AC3E}">
        <p14:creationId xmlns:p14="http://schemas.microsoft.com/office/powerpoint/2010/main" val="29239533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6000" b="1" dirty="0" smtClean="0">
                <a:solidFill>
                  <a:schemeClr val="accent1">
                    <a:lumMod val="60000"/>
                    <a:lumOff val="40000"/>
                  </a:schemeClr>
                </a:solidFill>
              </a:rPr>
              <a:t>Overview – 4 variations</a:t>
            </a:r>
            <a:endParaRPr lang="en-GB" sz="6000" b="1" dirty="0">
              <a:solidFill>
                <a:schemeClr val="accent1">
                  <a:lumMod val="60000"/>
                  <a:lumOff val="40000"/>
                </a:schemeClr>
              </a:solidFill>
            </a:endParaRPr>
          </a:p>
        </p:txBody>
      </p:sp>
      <p:sp>
        <p:nvSpPr>
          <p:cNvPr id="3" name="Content Placeholder 2"/>
          <p:cNvSpPr>
            <a:spLocks noGrp="1"/>
          </p:cNvSpPr>
          <p:nvPr>
            <p:ph idx="1"/>
          </p:nvPr>
        </p:nvSpPr>
        <p:spPr/>
        <p:txBody>
          <a:bodyPr/>
          <a:lstStyle/>
          <a:p>
            <a:r>
              <a:rPr lang="en-GB" sz="4400" dirty="0" smtClean="0"/>
              <a:t>Social Action</a:t>
            </a:r>
          </a:p>
          <a:p>
            <a:r>
              <a:rPr lang="en-GB" sz="4400" dirty="0" smtClean="0"/>
              <a:t>Symbolic Interactionism</a:t>
            </a:r>
          </a:p>
          <a:p>
            <a:r>
              <a:rPr lang="en-GB" sz="4400" dirty="0" smtClean="0"/>
              <a:t>Phenomenology</a:t>
            </a:r>
          </a:p>
          <a:p>
            <a:r>
              <a:rPr lang="en-GB" sz="4400" dirty="0" smtClean="0"/>
              <a:t>Ethnomethodology</a:t>
            </a:r>
          </a:p>
          <a:p>
            <a:endParaRPr lang="en-GB" dirty="0"/>
          </a:p>
        </p:txBody>
      </p:sp>
    </p:spTree>
    <p:extLst>
      <p:ext uri="{BB962C8B-B14F-4D97-AF65-F5344CB8AC3E}">
        <p14:creationId xmlns:p14="http://schemas.microsoft.com/office/powerpoint/2010/main" val="30552217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rmAutofit/>
          </a:bodyPr>
          <a:lstStyle/>
          <a:p>
            <a:pPr algn="l"/>
            <a:r>
              <a:rPr lang="en-GB" sz="5400" b="1" dirty="0" smtClean="0">
                <a:solidFill>
                  <a:srgbClr val="92D050"/>
                </a:solidFill>
              </a:rPr>
              <a:t>Social Action - Weber</a:t>
            </a:r>
            <a:endParaRPr lang="en-GB" sz="5400" b="1" dirty="0">
              <a:solidFill>
                <a:srgbClr val="92D050"/>
              </a:solidFill>
            </a:endParaRPr>
          </a:p>
        </p:txBody>
      </p:sp>
      <p:sp>
        <p:nvSpPr>
          <p:cNvPr id="3" name="Content Placeholder 2"/>
          <p:cNvSpPr>
            <a:spLocks noGrp="1"/>
          </p:cNvSpPr>
          <p:nvPr>
            <p:ph idx="1"/>
          </p:nvPr>
        </p:nvSpPr>
        <p:spPr>
          <a:xfrm>
            <a:off x="179512" y="1052736"/>
            <a:ext cx="8784976" cy="5616624"/>
          </a:xfrm>
        </p:spPr>
        <p:txBody>
          <a:bodyPr>
            <a:normAutofit fontScale="85000" lnSpcReduction="10000"/>
          </a:bodyPr>
          <a:lstStyle/>
          <a:p>
            <a:r>
              <a:rPr lang="en-GB" dirty="0" smtClean="0">
                <a:solidFill>
                  <a:schemeClr val="accent5">
                    <a:lumMod val="60000"/>
                    <a:lumOff val="40000"/>
                  </a:schemeClr>
                </a:solidFill>
              </a:rPr>
              <a:t>People hold </a:t>
            </a:r>
            <a:r>
              <a:rPr lang="en-GB" b="1" dirty="0" smtClean="0">
                <a:solidFill>
                  <a:schemeClr val="accent5">
                    <a:lumMod val="60000"/>
                    <a:lumOff val="40000"/>
                  </a:schemeClr>
                </a:solidFill>
              </a:rPr>
              <a:t>meanings</a:t>
            </a:r>
            <a:r>
              <a:rPr lang="en-GB" dirty="0" smtClean="0">
                <a:solidFill>
                  <a:schemeClr val="accent5">
                    <a:lumMod val="60000"/>
                    <a:lumOff val="40000"/>
                  </a:schemeClr>
                </a:solidFill>
              </a:rPr>
              <a:t> about the world and </a:t>
            </a:r>
            <a:r>
              <a:rPr lang="en-GB" b="1" dirty="0" smtClean="0">
                <a:solidFill>
                  <a:schemeClr val="accent5">
                    <a:lumMod val="60000"/>
                    <a:lumOff val="40000"/>
                  </a:schemeClr>
                </a:solidFill>
              </a:rPr>
              <a:t>consciously act </a:t>
            </a:r>
            <a:r>
              <a:rPr lang="en-GB" dirty="0" smtClean="0">
                <a:solidFill>
                  <a:schemeClr val="accent5">
                    <a:lumMod val="60000"/>
                    <a:lumOff val="40000"/>
                  </a:schemeClr>
                </a:solidFill>
              </a:rPr>
              <a:t>on the basis of those meanings</a:t>
            </a:r>
          </a:p>
          <a:p>
            <a:r>
              <a:rPr lang="en-GB" dirty="0" smtClean="0"/>
              <a:t>Weber saw behaviour in terms of the meanings people attach to </a:t>
            </a:r>
            <a:r>
              <a:rPr lang="en-GB" b="1" dirty="0" smtClean="0"/>
              <a:t>actions</a:t>
            </a:r>
          </a:p>
          <a:p>
            <a:r>
              <a:rPr lang="en-GB" b="1" dirty="0" smtClean="0"/>
              <a:t>Verstehen</a:t>
            </a:r>
            <a:r>
              <a:rPr lang="en-GB" dirty="0" smtClean="0"/>
              <a:t> – the aim of sociological investigation should be the creation of an </a:t>
            </a:r>
            <a:r>
              <a:rPr lang="en-GB" b="1" dirty="0" smtClean="0"/>
              <a:t>understanding</a:t>
            </a:r>
            <a:r>
              <a:rPr lang="en-GB" dirty="0" smtClean="0"/>
              <a:t> of the meanings, motives and values involved in social actions. </a:t>
            </a:r>
          </a:p>
          <a:p>
            <a:r>
              <a:rPr lang="en-GB" dirty="0" smtClean="0"/>
              <a:t>Getting behind people’s actions, finding out </a:t>
            </a:r>
            <a:r>
              <a:rPr lang="en-GB" b="1" dirty="0" smtClean="0"/>
              <a:t>why</a:t>
            </a:r>
            <a:r>
              <a:rPr lang="en-GB" dirty="0" smtClean="0"/>
              <a:t> they do what they do.</a:t>
            </a:r>
            <a:endParaRPr lang="en-GB" dirty="0"/>
          </a:p>
          <a:p>
            <a:r>
              <a:rPr lang="en-GB" dirty="0" smtClean="0"/>
              <a:t>Protestant Ethic and the Spirit of Capitalism – Weber took the position of a Calvinist believer</a:t>
            </a:r>
          </a:p>
          <a:p>
            <a:pPr marL="633413" indent="-190500"/>
            <a:r>
              <a:rPr lang="en-GB" i="1" dirty="0" smtClean="0">
                <a:solidFill>
                  <a:srgbClr val="FFFF00"/>
                </a:solidFill>
              </a:rPr>
              <a:t>What meanings did Calvinists hold about the world?</a:t>
            </a:r>
          </a:p>
          <a:p>
            <a:pPr marL="633413" indent="-190500"/>
            <a:r>
              <a:rPr lang="en-GB" i="1" dirty="0" smtClean="0">
                <a:solidFill>
                  <a:srgbClr val="FFFF00"/>
                </a:solidFill>
              </a:rPr>
              <a:t>What actions did they take based on these meanings? </a:t>
            </a:r>
            <a:endParaRPr lang="en-GB" i="1" dirty="0">
              <a:solidFill>
                <a:srgbClr val="FFFF00"/>
              </a:solidFill>
            </a:endParaRPr>
          </a:p>
        </p:txBody>
      </p:sp>
    </p:spTree>
    <p:extLst>
      <p:ext uri="{BB962C8B-B14F-4D97-AF65-F5344CB8AC3E}">
        <p14:creationId xmlns:p14="http://schemas.microsoft.com/office/powerpoint/2010/main" val="2988503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60648"/>
            <a:ext cx="8229600" cy="1143000"/>
          </a:xfrm>
        </p:spPr>
        <p:txBody>
          <a:bodyPr>
            <a:normAutofit/>
          </a:bodyPr>
          <a:lstStyle/>
          <a:p>
            <a:pPr algn="l"/>
            <a:r>
              <a:rPr lang="en-GB" sz="6000" b="1" dirty="0" smtClean="0">
                <a:solidFill>
                  <a:srgbClr val="00B0F0"/>
                </a:solidFill>
              </a:rPr>
              <a:t>Symbolic Interactionism</a:t>
            </a:r>
            <a:endParaRPr lang="en-GB" sz="6000" b="1" dirty="0">
              <a:solidFill>
                <a:srgbClr val="00B0F0"/>
              </a:solidFill>
            </a:endParaRPr>
          </a:p>
        </p:txBody>
      </p:sp>
      <p:sp>
        <p:nvSpPr>
          <p:cNvPr id="3" name="Content Placeholder 2"/>
          <p:cNvSpPr>
            <a:spLocks noGrp="1"/>
          </p:cNvSpPr>
          <p:nvPr>
            <p:ph idx="1"/>
          </p:nvPr>
        </p:nvSpPr>
        <p:spPr>
          <a:xfrm>
            <a:off x="323528" y="1700808"/>
            <a:ext cx="8640960" cy="4525963"/>
          </a:xfrm>
        </p:spPr>
        <p:txBody>
          <a:bodyPr>
            <a:noAutofit/>
          </a:bodyPr>
          <a:lstStyle/>
          <a:p>
            <a:r>
              <a:rPr lang="en-GB" sz="4400" dirty="0" smtClean="0"/>
              <a:t>Focuses on </a:t>
            </a:r>
            <a:r>
              <a:rPr lang="en-GB" sz="4400" b="1" dirty="0" smtClean="0">
                <a:solidFill>
                  <a:srgbClr val="FFFF00"/>
                </a:solidFill>
              </a:rPr>
              <a:t>small-scale</a:t>
            </a:r>
            <a:r>
              <a:rPr lang="en-GB" sz="4400" dirty="0" smtClean="0"/>
              <a:t> interactions rather than on the social structure</a:t>
            </a:r>
          </a:p>
          <a:p>
            <a:r>
              <a:rPr lang="en-GB" sz="4400" dirty="0" smtClean="0"/>
              <a:t>How </a:t>
            </a:r>
            <a:r>
              <a:rPr lang="en-GB" sz="4400" b="1" dirty="0" smtClean="0">
                <a:solidFill>
                  <a:srgbClr val="FF53A9"/>
                </a:solidFill>
              </a:rPr>
              <a:t>meanings</a:t>
            </a:r>
            <a:r>
              <a:rPr lang="en-GB" sz="4400" dirty="0" smtClean="0"/>
              <a:t> are </a:t>
            </a:r>
            <a:r>
              <a:rPr lang="en-GB" sz="4400" b="1" dirty="0" smtClean="0">
                <a:solidFill>
                  <a:srgbClr val="FF53A9"/>
                </a:solidFill>
              </a:rPr>
              <a:t>constructed</a:t>
            </a:r>
            <a:r>
              <a:rPr lang="en-GB" sz="4400" dirty="0" smtClean="0"/>
              <a:t> through social interaction</a:t>
            </a:r>
          </a:p>
          <a:p>
            <a:r>
              <a:rPr lang="en-GB" sz="4400" dirty="0" smtClean="0"/>
              <a:t>People have a degree of </a:t>
            </a:r>
            <a:r>
              <a:rPr lang="en-GB" sz="4400" b="1" dirty="0" smtClean="0">
                <a:solidFill>
                  <a:srgbClr val="FF5050"/>
                </a:solidFill>
              </a:rPr>
              <a:t>control and influence</a:t>
            </a:r>
            <a:r>
              <a:rPr lang="en-GB" sz="4400" b="1" dirty="0" smtClean="0"/>
              <a:t> </a:t>
            </a:r>
            <a:r>
              <a:rPr lang="en-GB" sz="4400" dirty="0" smtClean="0"/>
              <a:t>over social behaviour</a:t>
            </a:r>
            <a:endParaRPr lang="en-GB" sz="4400" dirty="0"/>
          </a:p>
        </p:txBody>
      </p:sp>
    </p:spTree>
    <p:extLst>
      <p:ext uri="{BB962C8B-B14F-4D97-AF65-F5344CB8AC3E}">
        <p14:creationId xmlns:p14="http://schemas.microsoft.com/office/powerpoint/2010/main" val="2220734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8820472" cy="1340768"/>
          </a:xfrm>
        </p:spPr>
        <p:txBody>
          <a:bodyPr>
            <a:normAutofit/>
          </a:bodyPr>
          <a:lstStyle/>
          <a:p>
            <a:pPr algn="l"/>
            <a:r>
              <a:rPr lang="en-GB" sz="4800" b="1" dirty="0" smtClean="0">
                <a:solidFill>
                  <a:srgbClr val="FF53A9"/>
                </a:solidFill>
              </a:rPr>
              <a:t>Symbolic Interactionism </a:t>
            </a:r>
            <a:r>
              <a:rPr lang="en-GB" sz="4800" b="1" dirty="0" smtClean="0">
                <a:solidFill>
                  <a:srgbClr val="FFFF00"/>
                </a:solidFill>
              </a:rPr>
              <a:t>- Mead</a:t>
            </a:r>
            <a:endParaRPr lang="en-GB" sz="4800" b="1" dirty="0">
              <a:solidFill>
                <a:srgbClr val="FFFF00"/>
              </a:solidFill>
            </a:endParaRPr>
          </a:p>
        </p:txBody>
      </p:sp>
      <p:sp>
        <p:nvSpPr>
          <p:cNvPr id="3" name="Content Placeholder 2"/>
          <p:cNvSpPr>
            <a:spLocks noGrp="1"/>
          </p:cNvSpPr>
          <p:nvPr>
            <p:ph idx="1"/>
          </p:nvPr>
        </p:nvSpPr>
        <p:spPr>
          <a:xfrm>
            <a:off x="251520" y="1124744"/>
            <a:ext cx="8640960" cy="5472608"/>
          </a:xfrm>
        </p:spPr>
        <p:txBody>
          <a:bodyPr>
            <a:normAutofit lnSpcReduction="10000"/>
          </a:bodyPr>
          <a:lstStyle/>
          <a:p>
            <a:r>
              <a:rPr lang="en-GB" dirty="0" smtClean="0"/>
              <a:t>People </a:t>
            </a:r>
            <a:r>
              <a:rPr lang="en-GB" b="1" dirty="0" smtClean="0"/>
              <a:t>define </a:t>
            </a:r>
            <a:r>
              <a:rPr lang="en-GB" dirty="0" smtClean="0"/>
              <a:t>and </a:t>
            </a:r>
            <a:r>
              <a:rPr lang="en-GB" b="1" dirty="0" smtClean="0"/>
              <a:t>interpret</a:t>
            </a:r>
            <a:r>
              <a:rPr lang="en-GB" dirty="0" smtClean="0"/>
              <a:t> the world through the </a:t>
            </a:r>
            <a:r>
              <a:rPr lang="en-GB" b="1" dirty="0" smtClean="0"/>
              <a:t>meanings</a:t>
            </a:r>
            <a:r>
              <a:rPr lang="en-GB" dirty="0" smtClean="0"/>
              <a:t> they </a:t>
            </a:r>
            <a:r>
              <a:rPr lang="en-GB" b="1" dirty="0" smtClean="0"/>
              <a:t>attach</a:t>
            </a:r>
            <a:r>
              <a:rPr lang="en-GB" dirty="0" smtClean="0"/>
              <a:t> to it</a:t>
            </a:r>
          </a:p>
          <a:p>
            <a:r>
              <a:rPr lang="en-GB" dirty="0" smtClean="0"/>
              <a:t>‘Reality’ (what is real) is therefore a </a:t>
            </a:r>
            <a:r>
              <a:rPr lang="en-GB" b="1" dirty="0" smtClean="0"/>
              <a:t>subjective reality (a matter of opinion or interpretation)</a:t>
            </a:r>
          </a:p>
          <a:p>
            <a:r>
              <a:rPr lang="en-GB" dirty="0" smtClean="0"/>
              <a:t>The meanings people hold are constructed from and communicated in the form of </a:t>
            </a:r>
            <a:r>
              <a:rPr lang="en-GB" b="1" dirty="0" smtClean="0"/>
              <a:t>symbols</a:t>
            </a:r>
          </a:p>
          <a:p>
            <a:r>
              <a:rPr lang="en-GB" dirty="0" smtClean="0"/>
              <a:t>Social life is a constant stream of symbolic communication with meanings being constantly </a:t>
            </a:r>
            <a:r>
              <a:rPr lang="en-GB" b="1" dirty="0" smtClean="0"/>
              <a:t>negotiated</a:t>
            </a:r>
            <a:r>
              <a:rPr lang="en-GB" dirty="0" smtClean="0"/>
              <a:t> and re-negotiated</a:t>
            </a:r>
          </a:p>
          <a:p>
            <a:r>
              <a:rPr lang="en-GB" dirty="0" smtClean="0"/>
              <a:t>People can do this by being able to </a:t>
            </a:r>
            <a:r>
              <a:rPr lang="en-GB" b="1" dirty="0" smtClean="0"/>
              <a:t>‘take the role of the other’</a:t>
            </a:r>
            <a:endParaRPr lang="en-GB" b="1" dirty="0"/>
          </a:p>
        </p:txBody>
      </p:sp>
    </p:spTree>
    <p:extLst>
      <p:ext uri="{BB962C8B-B14F-4D97-AF65-F5344CB8AC3E}">
        <p14:creationId xmlns:p14="http://schemas.microsoft.com/office/powerpoint/2010/main" val="3591197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85176" cy="1143000"/>
          </a:xfrm>
        </p:spPr>
        <p:txBody>
          <a:bodyPr>
            <a:normAutofit/>
          </a:bodyPr>
          <a:lstStyle/>
          <a:p>
            <a:r>
              <a:rPr lang="en-GB" sz="4800" b="1" dirty="0" smtClean="0">
                <a:solidFill>
                  <a:srgbClr val="FF53A9"/>
                </a:solidFill>
              </a:rPr>
              <a:t>Symbolic Interactionism - </a:t>
            </a:r>
            <a:r>
              <a:rPr lang="en-GB" sz="4800" b="1" dirty="0" smtClean="0">
                <a:solidFill>
                  <a:srgbClr val="FFFF00"/>
                </a:solidFill>
              </a:rPr>
              <a:t>Goffman</a:t>
            </a:r>
            <a:endParaRPr lang="en-GB" sz="4800" b="1" dirty="0">
              <a:solidFill>
                <a:srgbClr val="FFFF00"/>
              </a:solidFill>
            </a:endParaRPr>
          </a:p>
        </p:txBody>
      </p:sp>
      <p:sp>
        <p:nvSpPr>
          <p:cNvPr id="3" name="Content Placeholder 2"/>
          <p:cNvSpPr>
            <a:spLocks noGrp="1"/>
          </p:cNvSpPr>
          <p:nvPr>
            <p:ph idx="1"/>
          </p:nvPr>
        </p:nvSpPr>
        <p:spPr>
          <a:xfrm>
            <a:off x="179512" y="1196752"/>
            <a:ext cx="8784976" cy="5472608"/>
          </a:xfrm>
        </p:spPr>
        <p:txBody>
          <a:bodyPr>
            <a:normAutofit fontScale="92500" lnSpcReduction="10000"/>
          </a:bodyPr>
          <a:lstStyle/>
          <a:p>
            <a:r>
              <a:rPr lang="en-GB" b="1" dirty="0" smtClean="0">
                <a:solidFill>
                  <a:srgbClr val="FFC000"/>
                </a:solidFill>
              </a:rPr>
              <a:t>Dramaturgical analogy </a:t>
            </a:r>
            <a:r>
              <a:rPr lang="en-GB" dirty="0" smtClean="0">
                <a:solidFill>
                  <a:srgbClr val="FFC000"/>
                </a:solidFill>
              </a:rPr>
              <a:t>– </a:t>
            </a:r>
            <a:r>
              <a:rPr lang="en-GB" dirty="0" smtClean="0"/>
              <a:t>life is like a stage….</a:t>
            </a:r>
          </a:p>
          <a:p>
            <a:r>
              <a:rPr lang="en-GB" dirty="0" smtClean="0"/>
              <a:t>As in the theatre, roles are not fixed. People can </a:t>
            </a:r>
            <a:r>
              <a:rPr lang="en-GB" b="1" dirty="0" smtClean="0"/>
              <a:t>interpret their roles </a:t>
            </a:r>
            <a:r>
              <a:rPr lang="en-GB" dirty="0" smtClean="0"/>
              <a:t>in many different ways</a:t>
            </a:r>
          </a:p>
          <a:p>
            <a:r>
              <a:rPr lang="en-GB" dirty="0" smtClean="0"/>
              <a:t>People are aware they are doing this and life is a process of </a:t>
            </a:r>
            <a:r>
              <a:rPr lang="en-GB" b="1" dirty="0" smtClean="0"/>
              <a:t>‘self-presentation’</a:t>
            </a:r>
          </a:p>
          <a:p>
            <a:r>
              <a:rPr lang="en-GB" dirty="0" smtClean="0"/>
              <a:t>We use props, stages etc. to control how we appear to others. This is made possible by our ability to see ourselves as other see us.</a:t>
            </a:r>
          </a:p>
          <a:p>
            <a:endParaRPr lang="en-GB" dirty="0"/>
          </a:p>
          <a:p>
            <a:r>
              <a:rPr lang="en-GB" dirty="0" smtClean="0"/>
              <a:t>Asylums – participant observation – ‘Institutionalized’, ‘</a:t>
            </a:r>
            <a:r>
              <a:rPr lang="en-GB" dirty="0" err="1" smtClean="0"/>
              <a:t>disculturalisation</a:t>
            </a:r>
            <a:r>
              <a:rPr lang="en-GB" dirty="0" smtClean="0"/>
              <a:t>’,  ‘notion of self’ </a:t>
            </a:r>
            <a:endParaRPr lang="en-GB" dirty="0"/>
          </a:p>
        </p:txBody>
      </p:sp>
    </p:spTree>
    <p:extLst>
      <p:ext uri="{BB962C8B-B14F-4D97-AF65-F5344CB8AC3E}">
        <p14:creationId xmlns:p14="http://schemas.microsoft.com/office/powerpoint/2010/main" val="2404625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9144000" cy="1143000"/>
          </a:xfrm>
        </p:spPr>
        <p:txBody>
          <a:bodyPr>
            <a:noAutofit/>
          </a:bodyPr>
          <a:lstStyle/>
          <a:p>
            <a:pPr algn="l"/>
            <a:r>
              <a:rPr lang="en-GB" sz="4800" b="1" dirty="0" smtClean="0">
                <a:solidFill>
                  <a:srgbClr val="FF53A9"/>
                </a:solidFill>
              </a:rPr>
              <a:t>Symbolic Interactionism - </a:t>
            </a:r>
            <a:r>
              <a:rPr lang="en-GB" sz="4800" b="1" dirty="0" smtClean="0">
                <a:solidFill>
                  <a:srgbClr val="FFFF00"/>
                </a:solidFill>
              </a:rPr>
              <a:t>Becker</a:t>
            </a:r>
            <a:endParaRPr lang="en-GB" sz="4800" b="1" dirty="0">
              <a:solidFill>
                <a:srgbClr val="FFFF00"/>
              </a:solidFill>
            </a:endParaRPr>
          </a:p>
        </p:txBody>
      </p:sp>
      <p:sp>
        <p:nvSpPr>
          <p:cNvPr id="3" name="Content Placeholder 2"/>
          <p:cNvSpPr>
            <a:spLocks noGrp="1"/>
          </p:cNvSpPr>
          <p:nvPr>
            <p:ph idx="1"/>
          </p:nvPr>
        </p:nvSpPr>
        <p:spPr/>
        <p:txBody>
          <a:bodyPr>
            <a:normAutofit/>
          </a:bodyPr>
          <a:lstStyle/>
          <a:p>
            <a:r>
              <a:rPr lang="en-GB" sz="4400" dirty="0" smtClean="0"/>
              <a:t>Labelling theory</a:t>
            </a:r>
          </a:p>
          <a:p>
            <a:r>
              <a:rPr lang="en-GB" sz="4400" dirty="0" smtClean="0"/>
              <a:t>Self-fulfilling prophecy</a:t>
            </a:r>
          </a:p>
          <a:p>
            <a:r>
              <a:rPr lang="en-GB" sz="4400" dirty="0" smtClean="0"/>
              <a:t>Master status</a:t>
            </a:r>
          </a:p>
          <a:p>
            <a:endParaRPr lang="en-GB" sz="4400" dirty="0"/>
          </a:p>
          <a:p>
            <a:pPr>
              <a:buNone/>
            </a:pPr>
            <a:r>
              <a:rPr lang="en-GB" sz="4400" dirty="0" smtClean="0"/>
              <a:t>You know this one </a:t>
            </a:r>
            <a:r>
              <a:rPr lang="en-GB" sz="4400" dirty="0" smtClean="0">
                <a:sym typeface="Wingdings" pitchFamily="2" charset="2"/>
              </a:rPr>
              <a:t>:-)</a:t>
            </a:r>
            <a:endParaRPr lang="en-GB" sz="4400" dirty="0"/>
          </a:p>
        </p:txBody>
      </p:sp>
    </p:spTree>
    <p:extLst>
      <p:ext uri="{BB962C8B-B14F-4D97-AF65-F5344CB8AC3E}">
        <p14:creationId xmlns:p14="http://schemas.microsoft.com/office/powerpoint/2010/main" val="1350789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51520" y="116632"/>
            <a:ext cx="8229600" cy="1143000"/>
          </a:xfrm>
        </p:spPr>
        <p:txBody>
          <a:bodyPr>
            <a:normAutofit fontScale="90000"/>
          </a:bodyPr>
          <a:lstStyle/>
          <a:p>
            <a:pPr algn="l"/>
            <a:r>
              <a:rPr lang="en-GB" sz="5400" b="1" dirty="0">
                <a:solidFill>
                  <a:srgbClr val="00B050"/>
                </a:solidFill>
              </a:rPr>
              <a:t>Phenomenology</a:t>
            </a:r>
            <a:r>
              <a:rPr lang="en-GB" sz="5400" dirty="0">
                <a:solidFill>
                  <a:srgbClr val="00B050"/>
                </a:solidFill>
              </a:rPr>
              <a:t> </a:t>
            </a:r>
            <a:r>
              <a:rPr lang="en-GB" sz="5400" dirty="0" smtClean="0">
                <a:solidFill>
                  <a:srgbClr val="00B050"/>
                </a:solidFill>
              </a:rPr>
              <a:t/>
            </a:r>
            <a:br>
              <a:rPr lang="en-GB" sz="5400" dirty="0" smtClean="0">
                <a:solidFill>
                  <a:srgbClr val="00B050"/>
                </a:solidFill>
              </a:rPr>
            </a:br>
            <a:r>
              <a:rPr lang="en-GB" sz="5400" dirty="0" smtClean="0">
                <a:solidFill>
                  <a:srgbClr val="00B050"/>
                </a:solidFill>
              </a:rPr>
              <a:t>– Husserl and </a:t>
            </a:r>
            <a:r>
              <a:rPr lang="en-GB" sz="5400" dirty="0" err="1" smtClean="0">
                <a:solidFill>
                  <a:srgbClr val="00B050"/>
                </a:solidFill>
              </a:rPr>
              <a:t>Schutz</a:t>
            </a:r>
            <a:endParaRPr lang="en-GB" sz="5400" dirty="0">
              <a:solidFill>
                <a:srgbClr val="00B050"/>
              </a:solidFill>
            </a:endParaRPr>
          </a:p>
        </p:txBody>
      </p:sp>
      <p:sp>
        <p:nvSpPr>
          <p:cNvPr id="21507" name="Rectangle 3"/>
          <p:cNvSpPr>
            <a:spLocks noGrp="1" noChangeArrowheads="1"/>
          </p:cNvSpPr>
          <p:nvPr>
            <p:ph idx="1"/>
          </p:nvPr>
        </p:nvSpPr>
        <p:spPr>
          <a:xfrm>
            <a:off x="179512" y="1268760"/>
            <a:ext cx="8712968" cy="5472608"/>
          </a:xfrm>
        </p:spPr>
        <p:txBody>
          <a:bodyPr>
            <a:normAutofit fontScale="92500" lnSpcReduction="10000"/>
          </a:bodyPr>
          <a:lstStyle/>
          <a:p>
            <a:r>
              <a:rPr lang="en-GB" dirty="0"/>
              <a:t>Phenomenology – internal workings of the human mind and the way humans </a:t>
            </a:r>
            <a:r>
              <a:rPr lang="en-GB" b="1" dirty="0" smtClean="0"/>
              <a:t>make </a:t>
            </a:r>
            <a:r>
              <a:rPr lang="en-GB" b="1" dirty="0"/>
              <a:t>sense </a:t>
            </a:r>
            <a:r>
              <a:rPr lang="en-GB" dirty="0"/>
              <a:t>of and </a:t>
            </a:r>
            <a:r>
              <a:rPr lang="en-GB" b="1" dirty="0"/>
              <a:t>classify</a:t>
            </a:r>
            <a:r>
              <a:rPr lang="en-GB" dirty="0"/>
              <a:t> the world around them. </a:t>
            </a:r>
            <a:endParaRPr lang="en-GB" dirty="0" smtClean="0"/>
          </a:p>
          <a:p>
            <a:pPr>
              <a:buNone/>
            </a:pPr>
            <a:endParaRPr lang="en-GB" dirty="0" smtClean="0"/>
          </a:p>
          <a:p>
            <a:r>
              <a:rPr lang="en-GB" dirty="0" smtClean="0"/>
              <a:t>We have a series of </a:t>
            </a:r>
            <a:r>
              <a:rPr lang="en-GB" b="1" dirty="0" smtClean="0"/>
              <a:t>typifications</a:t>
            </a:r>
            <a:r>
              <a:rPr lang="en-GB" dirty="0" smtClean="0"/>
              <a:t> (categories) we use to </a:t>
            </a:r>
            <a:r>
              <a:rPr lang="en-GB" b="1" dirty="0" smtClean="0"/>
              <a:t>organise </a:t>
            </a:r>
            <a:r>
              <a:rPr lang="en-GB" dirty="0" smtClean="0"/>
              <a:t>the world as we see it</a:t>
            </a:r>
          </a:p>
          <a:p>
            <a:pPr>
              <a:buNone/>
            </a:pPr>
            <a:endParaRPr lang="en-GB" dirty="0" smtClean="0"/>
          </a:p>
          <a:p>
            <a:r>
              <a:rPr lang="en-GB" dirty="0" smtClean="0"/>
              <a:t>We have a store of </a:t>
            </a:r>
            <a:r>
              <a:rPr lang="en-GB" b="1" dirty="0" smtClean="0"/>
              <a:t>common-sense</a:t>
            </a:r>
            <a:r>
              <a:rPr lang="en-GB" dirty="0" smtClean="0"/>
              <a:t> knowledge which helps in </a:t>
            </a:r>
            <a:r>
              <a:rPr lang="en-GB" b="1" dirty="0" smtClean="0"/>
              <a:t>everyday interactions.  We assume everyone has these.  </a:t>
            </a:r>
            <a:r>
              <a:rPr lang="en-GB" dirty="0" err="1" smtClean="0"/>
              <a:t>Phenomenologists</a:t>
            </a:r>
            <a:r>
              <a:rPr lang="en-GB" dirty="0" smtClean="0"/>
              <a:t> believe sociology should be concerned with things on the surface – not things that are hidden </a:t>
            </a:r>
            <a:endParaRPr lang="en-GB" dirty="0"/>
          </a:p>
        </p:txBody>
      </p:sp>
    </p:spTree>
    <p:extLst>
      <p:ext uri="{BB962C8B-B14F-4D97-AF65-F5344CB8AC3E}">
        <p14:creationId xmlns:p14="http://schemas.microsoft.com/office/powerpoint/2010/main" val="3752674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barn(inVertical)">
                                      <p:cBhvr>
                                        <p:cTn id="7" dur="500"/>
                                        <p:tgtEl>
                                          <p:spTgt spid="21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1507">
                                            <p:txEl>
                                              <p:pRg st="2" end="2"/>
                                            </p:txEl>
                                          </p:spTgt>
                                        </p:tgtEl>
                                        <p:attrNameLst>
                                          <p:attrName>style.visibility</p:attrName>
                                        </p:attrNameLst>
                                      </p:cBhvr>
                                      <p:to>
                                        <p:strVal val="visible"/>
                                      </p:to>
                                    </p:set>
                                    <p:animEffect transition="in" filter="barn(inVertical)">
                                      <p:cBhvr>
                                        <p:cTn id="12" dur="500"/>
                                        <p:tgtEl>
                                          <p:spTgt spid="2150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1507">
                                            <p:txEl>
                                              <p:pRg st="4" end="4"/>
                                            </p:txEl>
                                          </p:spTgt>
                                        </p:tgtEl>
                                        <p:attrNameLst>
                                          <p:attrName>style.visibility</p:attrName>
                                        </p:attrNameLst>
                                      </p:cBhvr>
                                      <p:to>
                                        <p:strVal val="visible"/>
                                      </p:to>
                                    </p:set>
                                    <p:animEffect transition="in" filter="barn(inVertical)">
                                      <p:cBhvr>
                                        <p:cTn id="17" dur="500"/>
                                        <p:tgtEl>
                                          <p:spTgt spid="215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836712"/>
            <a:ext cx="8229600" cy="5289451"/>
          </a:xfrm>
        </p:spPr>
        <p:txBody>
          <a:bodyPr>
            <a:normAutofit fontScale="85000" lnSpcReduction="20000"/>
          </a:bodyPr>
          <a:lstStyle/>
          <a:p>
            <a:pPr marL="0" indent="0">
              <a:buNone/>
            </a:pPr>
            <a:r>
              <a:rPr lang="en-GB" sz="4800" b="1" dirty="0" smtClean="0"/>
              <a:t>Phenomenologists DON’T look for the causes of phenomena, they look at how we CATEGORISE phenomena</a:t>
            </a:r>
          </a:p>
          <a:p>
            <a:endParaRPr lang="en-GB" dirty="0"/>
          </a:p>
          <a:p>
            <a:r>
              <a:rPr lang="en-GB" dirty="0" smtClean="0"/>
              <a:t>For example, Atkinson (a phenomenologist) looked at suicide.  His research was concerned with how coroners reached their verdicts of suicide and what they used to make these decisions (notes, mode of death, location, life history)</a:t>
            </a:r>
          </a:p>
          <a:p>
            <a:endParaRPr lang="en-GB" dirty="0"/>
          </a:p>
          <a:p>
            <a:r>
              <a:rPr lang="en-GB" dirty="0" smtClean="0"/>
              <a:t>The categories and verdicts are therefore social constructions based on common sense </a:t>
            </a:r>
            <a:r>
              <a:rPr lang="en-GB" dirty="0" err="1" smtClean="0"/>
              <a:t>typifications</a:t>
            </a:r>
            <a:r>
              <a:rPr lang="en-GB" dirty="0" smtClean="0"/>
              <a:t> of how we see the world.</a:t>
            </a:r>
          </a:p>
          <a:p>
            <a:endParaRPr lang="en-GB" dirty="0"/>
          </a:p>
          <a:p>
            <a:endParaRPr lang="en-GB" dirty="0"/>
          </a:p>
        </p:txBody>
      </p:sp>
    </p:spTree>
    <p:extLst>
      <p:ext uri="{BB962C8B-B14F-4D97-AF65-F5344CB8AC3E}">
        <p14:creationId xmlns:p14="http://schemas.microsoft.com/office/powerpoint/2010/main" val="3298265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51520" y="0"/>
            <a:ext cx="8229600" cy="1143000"/>
          </a:xfrm>
        </p:spPr>
        <p:txBody>
          <a:bodyPr>
            <a:normAutofit/>
          </a:bodyPr>
          <a:lstStyle/>
          <a:p>
            <a:pPr algn="l"/>
            <a:r>
              <a:rPr lang="en-GB" sz="4800" b="1" dirty="0" smtClean="0">
                <a:solidFill>
                  <a:srgbClr val="FF5050"/>
                </a:solidFill>
              </a:rPr>
              <a:t>Ethnomethodology - Garfinkel</a:t>
            </a:r>
            <a:endParaRPr lang="en-GB" sz="4800" b="1" dirty="0">
              <a:solidFill>
                <a:srgbClr val="FF5050"/>
              </a:solidFill>
            </a:endParaRPr>
          </a:p>
        </p:txBody>
      </p:sp>
      <p:sp>
        <p:nvSpPr>
          <p:cNvPr id="22531" name="Rectangle 3"/>
          <p:cNvSpPr>
            <a:spLocks noGrp="1" noChangeArrowheads="1"/>
          </p:cNvSpPr>
          <p:nvPr>
            <p:ph idx="1"/>
          </p:nvPr>
        </p:nvSpPr>
        <p:spPr>
          <a:xfrm>
            <a:off x="323528" y="1196752"/>
            <a:ext cx="8568952" cy="5328592"/>
          </a:xfrm>
        </p:spPr>
        <p:txBody>
          <a:bodyPr>
            <a:normAutofit fontScale="92500" lnSpcReduction="20000"/>
          </a:bodyPr>
          <a:lstStyle/>
          <a:p>
            <a:r>
              <a:rPr lang="en-GB" dirty="0"/>
              <a:t>The study of the </a:t>
            </a:r>
            <a:r>
              <a:rPr lang="en-GB" b="1" dirty="0"/>
              <a:t>methods</a:t>
            </a:r>
            <a:r>
              <a:rPr lang="en-GB" dirty="0"/>
              <a:t> used by people to </a:t>
            </a:r>
            <a:r>
              <a:rPr lang="en-GB" b="1" dirty="0"/>
              <a:t>construct, </a:t>
            </a:r>
            <a:r>
              <a:rPr lang="en-GB" dirty="0"/>
              <a:t>account for and </a:t>
            </a:r>
            <a:r>
              <a:rPr lang="en-GB" b="1" dirty="0"/>
              <a:t>give meaning </a:t>
            </a:r>
            <a:r>
              <a:rPr lang="en-GB" dirty="0"/>
              <a:t>to their social world. </a:t>
            </a:r>
            <a:r>
              <a:rPr lang="en-GB" dirty="0" smtClean="0"/>
              <a:t>(Atkinson and the methods coroners use in suicide)</a:t>
            </a:r>
          </a:p>
          <a:p>
            <a:pPr>
              <a:buNone/>
            </a:pPr>
            <a:endParaRPr lang="en-GB" dirty="0" smtClean="0"/>
          </a:p>
          <a:p>
            <a:r>
              <a:rPr lang="en-GB" b="1" dirty="0" smtClean="0"/>
              <a:t>Unwritten rules </a:t>
            </a:r>
            <a:r>
              <a:rPr lang="en-GB" dirty="0" smtClean="0"/>
              <a:t>govern everyday situations</a:t>
            </a:r>
          </a:p>
          <a:p>
            <a:r>
              <a:rPr lang="en-GB" dirty="0" smtClean="0"/>
              <a:t>Deny there is a real thing called society with a structure, instead we </a:t>
            </a:r>
            <a:r>
              <a:rPr lang="en-GB" b="1" dirty="0" smtClean="0"/>
              <a:t>actively construct </a:t>
            </a:r>
            <a:r>
              <a:rPr lang="en-GB" dirty="0" smtClean="0"/>
              <a:t>our social world every time we interact with others</a:t>
            </a:r>
          </a:p>
          <a:p>
            <a:pPr marL="0" indent="0">
              <a:buNone/>
            </a:pPr>
            <a:endParaRPr lang="en-GB" dirty="0" smtClean="0"/>
          </a:p>
          <a:p>
            <a:pPr marL="0" indent="0">
              <a:buNone/>
            </a:pPr>
            <a:r>
              <a:rPr lang="en-GB" dirty="0" smtClean="0"/>
              <a:t>Conversation analysis (Saks), naturalistic (disruptive) experiments (</a:t>
            </a:r>
            <a:r>
              <a:rPr lang="en-GB" dirty="0" err="1" smtClean="0"/>
              <a:t>Garfinkel</a:t>
            </a:r>
            <a:r>
              <a:rPr lang="en-GB" dirty="0" smtClean="0"/>
              <a:t>)</a:t>
            </a:r>
            <a:endParaRPr lang="en-GB" dirty="0"/>
          </a:p>
        </p:txBody>
      </p:sp>
    </p:spTree>
    <p:extLst>
      <p:ext uri="{BB962C8B-B14F-4D97-AF65-F5344CB8AC3E}">
        <p14:creationId xmlns:p14="http://schemas.microsoft.com/office/powerpoint/2010/main" val="851740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barn(inVertical)">
                                      <p:cBhvr>
                                        <p:cTn id="7" dur="500"/>
                                        <p:tgtEl>
                                          <p:spTgt spid="225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2531">
                                            <p:txEl>
                                              <p:pRg st="2" end="2"/>
                                            </p:txEl>
                                          </p:spTgt>
                                        </p:tgtEl>
                                        <p:attrNameLst>
                                          <p:attrName>style.visibility</p:attrName>
                                        </p:attrNameLst>
                                      </p:cBhvr>
                                      <p:to>
                                        <p:strVal val="visible"/>
                                      </p:to>
                                    </p:set>
                                    <p:animEffect transition="in" filter="barn(inVertical)">
                                      <p:cBhvr>
                                        <p:cTn id="12" dur="500"/>
                                        <p:tgtEl>
                                          <p:spTgt spid="2253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2531">
                                            <p:txEl>
                                              <p:pRg st="3" end="3"/>
                                            </p:txEl>
                                          </p:spTgt>
                                        </p:tgtEl>
                                        <p:attrNameLst>
                                          <p:attrName>style.visibility</p:attrName>
                                        </p:attrNameLst>
                                      </p:cBhvr>
                                      <p:to>
                                        <p:strVal val="visible"/>
                                      </p:to>
                                    </p:set>
                                    <p:animEffect transition="in" filter="barn(inVertical)">
                                      <p:cBhvr>
                                        <p:cTn id="17" dur="500"/>
                                        <p:tgtEl>
                                          <p:spTgt spid="2253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2531">
                                            <p:txEl>
                                              <p:pRg st="5" end="5"/>
                                            </p:txEl>
                                          </p:spTgt>
                                        </p:tgtEl>
                                        <p:attrNameLst>
                                          <p:attrName>style.visibility</p:attrName>
                                        </p:attrNameLst>
                                      </p:cBhvr>
                                      <p:to>
                                        <p:strVal val="visible"/>
                                      </p:to>
                                    </p:set>
                                    <p:animEffect transition="in" filter="barn(inVertical)">
                                      <p:cBhvr>
                                        <p:cTn id="22" dur="500"/>
                                        <p:tgtEl>
                                          <p:spTgt spid="225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6000" b="1" dirty="0" smtClean="0">
                <a:solidFill>
                  <a:srgbClr val="FF53A9"/>
                </a:solidFill>
              </a:rPr>
              <a:t>Links to issues</a:t>
            </a:r>
            <a:endParaRPr lang="en-GB" sz="6000" b="1" dirty="0">
              <a:solidFill>
                <a:srgbClr val="FF53A9"/>
              </a:solidFill>
            </a:endParaRPr>
          </a:p>
        </p:txBody>
      </p:sp>
      <p:sp>
        <p:nvSpPr>
          <p:cNvPr id="3" name="Content Placeholder 2"/>
          <p:cNvSpPr>
            <a:spLocks noGrp="1"/>
          </p:cNvSpPr>
          <p:nvPr>
            <p:ph idx="1"/>
          </p:nvPr>
        </p:nvSpPr>
        <p:spPr/>
        <p:txBody>
          <a:bodyPr/>
          <a:lstStyle/>
          <a:p>
            <a:r>
              <a:rPr lang="en-GB" dirty="0" smtClean="0"/>
              <a:t>Suicide – Douglas and coroners interpretations</a:t>
            </a:r>
          </a:p>
          <a:p>
            <a:r>
              <a:rPr lang="en-GB" dirty="0" smtClean="0"/>
              <a:t>Labelling – education, crime, media</a:t>
            </a:r>
          </a:p>
          <a:p>
            <a:r>
              <a:rPr lang="en-GB" dirty="0" smtClean="0"/>
              <a:t>Choice of research methods</a:t>
            </a:r>
          </a:p>
          <a:p>
            <a:r>
              <a:rPr lang="en-GB" dirty="0" smtClean="0"/>
              <a:t>The issue of value-free sociology</a:t>
            </a:r>
          </a:p>
          <a:p>
            <a:r>
              <a:rPr lang="en-GB" dirty="0" smtClean="0"/>
              <a:t>The social construction of crime statistics</a:t>
            </a:r>
          </a:p>
          <a:p>
            <a:r>
              <a:rPr lang="en-GB" dirty="0" smtClean="0"/>
              <a:t>Weber – Protestant Ethic and Spirit of Capitalism</a:t>
            </a:r>
            <a:endParaRPr lang="en-GB" dirty="0"/>
          </a:p>
        </p:txBody>
      </p:sp>
    </p:spTree>
    <p:extLst>
      <p:ext uri="{BB962C8B-B14F-4D97-AF65-F5344CB8AC3E}">
        <p14:creationId xmlns:p14="http://schemas.microsoft.com/office/powerpoint/2010/main" val="20170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5400" b="1" dirty="0" smtClean="0">
                <a:solidFill>
                  <a:srgbClr val="FF53A9"/>
                </a:solidFill>
              </a:rPr>
              <a:t>Evaluation</a:t>
            </a:r>
            <a:endParaRPr lang="en-GB" sz="5400" b="1" dirty="0">
              <a:solidFill>
                <a:srgbClr val="FF53A9"/>
              </a:solidFill>
            </a:endParaRPr>
          </a:p>
        </p:txBody>
      </p:sp>
      <p:sp>
        <p:nvSpPr>
          <p:cNvPr id="3" name="Content Placeholder 2"/>
          <p:cNvSpPr>
            <a:spLocks noGrp="1"/>
          </p:cNvSpPr>
          <p:nvPr>
            <p:ph idx="1"/>
          </p:nvPr>
        </p:nvSpPr>
        <p:spPr/>
        <p:txBody>
          <a:bodyPr>
            <a:normAutofit fontScale="92500"/>
          </a:bodyPr>
          <a:lstStyle/>
          <a:p>
            <a:r>
              <a:rPr lang="en-GB" dirty="0" smtClean="0"/>
              <a:t>Where do meanings and labels come from? The similarity of meanings and labels suggest they come from a social structure.</a:t>
            </a:r>
          </a:p>
          <a:p>
            <a:r>
              <a:rPr lang="en-GB" dirty="0" smtClean="0"/>
              <a:t>If individuals have such influence, why do people act in such similar ways? Social structure again?</a:t>
            </a:r>
          </a:p>
          <a:p>
            <a:r>
              <a:rPr lang="en-GB" dirty="0" smtClean="0"/>
              <a:t>Social behaviour is not randomly created, it is influenced by the social and historical context</a:t>
            </a:r>
          </a:p>
          <a:p>
            <a:r>
              <a:rPr lang="en-GB" dirty="0" smtClean="0"/>
              <a:t>Research methods used do not meet scientific criteria</a:t>
            </a:r>
            <a:endParaRPr lang="en-GB" dirty="0"/>
          </a:p>
        </p:txBody>
      </p:sp>
    </p:spTree>
    <p:extLst>
      <p:ext uri="{BB962C8B-B14F-4D97-AF65-F5344CB8AC3E}">
        <p14:creationId xmlns:p14="http://schemas.microsoft.com/office/powerpoint/2010/main" val="1349723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6600" b="1" dirty="0" smtClean="0">
                <a:solidFill>
                  <a:srgbClr val="00B050"/>
                </a:solidFill>
              </a:rPr>
              <a:t>Tip: </a:t>
            </a:r>
            <a:r>
              <a:rPr lang="en-GB" sz="5400" b="1" dirty="0" smtClean="0">
                <a:solidFill>
                  <a:schemeClr val="accent6">
                    <a:lumMod val="60000"/>
                    <a:lumOff val="40000"/>
                  </a:schemeClr>
                </a:solidFill>
              </a:rPr>
              <a:t>Structure and Agency</a:t>
            </a:r>
            <a:endParaRPr lang="en-GB" sz="5400" b="1" dirty="0">
              <a:solidFill>
                <a:schemeClr val="accent6">
                  <a:lumMod val="60000"/>
                  <a:lumOff val="40000"/>
                </a:schemeClr>
              </a:solidFill>
            </a:endParaRPr>
          </a:p>
        </p:txBody>
      </p:sp>
      <p:sp>
        <p:nvSpPr>
          <p:cNvPr id="3" name="Content Placeholder 2"/>
          <p:cNvSpPr>
            <a:spLocks noGrp="1"/>
          </p:cNvSpPr>
          <p:nvPr>
            <p:ph idx="1"/>
          </p:nvPr>
        </p:nvSpPr>
        <p:spPr>
          <a:xfrm>
            <a:off x="457200" y="1600200"/>
            <a:ext cx="8229600" cy="4997152"/>
          </a:xfrm>
        </p:spPr>
        <p:txBody>
          <a:bodyPr>
            <a:normAutofit fontScale="92500"/>
          </a:bodyPr>
          <a:lstStyle/>
          <a:p>
            <a:r>
              <a:rPr lang="en-GB" dirty="0" smtClean="0"/>
              <a:t>This is a commonly referred to debate in sociology.</a:t>
            </a:r>
          </a:p>
          <a:p>
            <a:r>
              <a:rPr lang="en-GB" dirty="0" smtClean="0"/>
              <a:t>It means structural theories VS social action theories.</a:t>
            </a:r>
          </a:p>
          <a:p>
            <a:r>
              <a:rPr lang="en-GB" dirty="0" smtClean="0"/>
              <a:t>Obviously they look at society in different ways (octopus picture)</a:t>
            </a:r>
          </a:p>
          <a:p>
            <a:pPr algn="ctr">
              <a:buNone/>
            </a:pPr>
            <a:r>
              <a:rPr lang="en-GB" sz="3600" dirty="0" smtClean="0">
                <a:solidFill>
                  <a:srgbClr val="FFC000"/>
                </a:solidFill>
              </a:rPr>
              <a:t>Are the actions of individuals the prime social phenomena or are social structures the most important aspect of social activity?</a:t>
            </a:r>
          </a:p>
          <a:p>
            <a:pPr>
              <a:buNone/>
            </a:pPr>
            <a:endParaRPr lang="en-GB" dirty="0"/>
          </a:p>
        </p:txBody>
      </p:sp>
    </p:spTree>
    <p:extLst>
      <p:ext uri="{BB962C8B-B14F-4D97-AF65-F5344CB8AC3E}">
        <p14:creationId xmlns:p14="http://schemas.microsoft.com/office/powerpoint/2010/main" val="472486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en-GB" b="1" dirty="0" smtClean="0">
                <a:solidFill>
                  <a:schemeClr val="accent4">
                    <a:lumMod val="60000"/>
                    <a:lumOff val="40000"/>
                  </a:schemeClr>
                </a:solidFill>
              </a:rPr>
              <a:t>Structure VS Agency</a:t>
            </a:r>
            <a:endParaRPr lang="en-GB" b="1" dirty="0">
              <a:solidFill>
                <a:schemeClr val="accent4">
                  <a:lumMod val="60000"/>
                  <a:lumOff val="40000"/>
                </a:schemeClr>
              </a:solidFill>
            </a:endParaRPr>
          </a:p>
        </p:txBody>
      </p:sp>
      <p:sp>
        <p:nvSpPr>
          <p:cNvPr id="3" name="Content Placeholder 2"/>
          <p:cNvSpPr>
            <a:spLocks noGrp="1"/>
          </p:cNvSpPr>
          <p:nvPr>
            <p:ph idx="1"/>
          </p:nvPr>
        </p:nvSpPr>
        <p:spPr>
          <a:xfrm>
            <a:off x="251520" y="980728"/>
            <a:ext cx="8640960" cy="5616624"/>
          </a:xfrm>
        </p:spPr>
        <p:txBody>
          <a:bodyPr>
            <a:normAutofit fontScale="85000" lnSpcReduction="20000"/>
          </a:bodyPr>
          <a:lstStyle/>
          <a:p>
            <a:r>
              <a:rPr lang="en-GB" dirty="0" smtClean="0"/>
              <a:t>Many people think the structure/agency debate is pointless, because most sociologists deal in both aspects.</a:t>
            </a:r>
          </a:p>
          <a:p>
            <a:endParaRPr lang="en-GB" dirty="0"/>
          </a:p>
          <a:p>
            <a:r>
              <a:rPr lang="en-GB" dirty="0" smtClean="0"/>
              <a:t>However, the major perspectives do fit into two the two main camps.</a:t>
            </a:r>
          </a:p>
          <a:p>
            <a:endParaRPr lang="en-GB" dirty="0"/>
          </a:p>
          <a:p>
            <a:r>
              <a:rPr lang="en-GB" dirty="0" smtClean="0"/>
              <a:t>The biggest attempt to dissolve the debate was developed by </a:t>
            </a:r>
            <a:r>
              <a:rPr lang="en-GB" dirty="0" err="1" smtClean="0"/>
              <a:t>Giddens</a:t>
            </a:r>
            <a:r>
              <a:rPr lang="en-GB" dirty="0" smtClean="0"/>
              <a:t> (late-modernist)  His theory is called </a:t>
            </a:r>
            <a:r>
              <a:rPr lang="en-GB" sz="3300" b="1" dirty="0" err="1" smtClean="0">
                <a:solidFill>
                  <a:srgbClr val="FF5050"/>
                </a:solidFill>
              </a:rPr>
              <a:t>structuration</a:t>
            </a:r>
            <a:r>
              <a:rPr lang="en-GB" sz="3300" b="1" dirty="0" smtClean="0">
                <a:solidFill>
                  <a:srgbClr val="FF5050"/>
                </a:solidFill>
              </a:rPr>
              <a:t>, </a:t>
            </a:r>
            <a:r>
              <a:rPr lang="en-GB" dirty="0" smtClean="0"/>
              <a:t>and it stresses that the inter-dependence of structure and agency.</a:t>
            </a:r>
          </a:p>
          <a:p>
            <a:endParaRPr lang="en-GB" dirty="0"/>
          </a:p>
          <a:p>
            <a:r>
              <a:rPr lang="en-GB" dirty="0" smtClean="0"/>
              <a:t>By this, he means that structures (class, family, law, religion) are created by the patterned activities of individuals, who call upon structures to perform those actions.</a:t>
            </a:r>
            <a:endParaRPr lang="en-GB" dirty="0"/>
          </a:p>
        </p:txBody>
      </p:sp>
    </p:spTree>
    <p:extLst>
      <p:ext uri="{BB962C8B-B14F-4D97-AF65-F5344CB8AC3E}">
        <p14:creationId xmlns:p14="http://schemas.microsoft.com/office/powerpoint/2010/main" val="2736447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barn(inVertical)">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Weber 	</a:t>
            </a:r>
            <a:r>
              <a:rPr lang="en-GB" dirty="0" err="1" smtClean="0"/>
              <a:t>Soc</a:t>
            </a:r>
            <a:r>
              <a:rPr lang="en-GB" dirty="0" smtClean="0"/>
              <a:t> Action (The ‘founder’)</a:t>
            </a:r>
          </a:p>
          <a:p>
            <a:pPr marL="0" indent="0">
              <a:buNone/>
            </a:pPr>
            <a:r>
              <a:rPr lang="en-GB" dirty="0" smtClean="0"/>
              <a:t>Mead  	Symbolic Interactionism</a:t>
            </a:r>
          </a:p>
          <a:p>
            <a:pPr marL="0" indent="0">
              <a:buNone/>
            </a:pPr>
            <a:r>
              <a:rPr lang="en-GB" dirty="0" smtClean="0"/>
              <a:t>Becker  	Symbolic Interactionism (labelling)</a:t>
            </a:r>
          </a:p>
          <a:p>
            <a:pPr marL="0" indent="0">
              <a:buNone/>
            </a:pPr>
            <a:r>
              <a:rPr lang="en-GB" dirty="0" err="1" smtClean="0"/>
              <a:t>Goffman</a:t>
            </a:r>
            <a:r>
              <a:rPr lang="en-GB" dirty="0" smtClean="0"/>
              <a:t>  	Symbolic </a:t>
            </a:r>
            <a:r>
              <a:rPr lang="en-GB" dirty="0"/>
              <a:t>Interactionism </a:t>
            </a:r>
            <a:r>
              <a:rPr lang="en-GB" dirty="0" smtClean="0"/>
              <a:t>(dramaturgy)</a:t>
            </a:r>
          </a:p>
          <a:p>
            <a:pPr marL="0" indent="0">
              <a:buNone/>
            </a:pPr>
            <a:r>
              <a:rPr lang="en-GB" dirty="0" smtClean="0"/>
              <a:t>Husserl  	Phenomenology</a:t>
            </a:r>
          </a:p>
          <a:p>
            <a:pPr marL="0" indent="0">
              <a:buNone/>
            </a:pPr>
            <a:r>
              <a:rPr lang="en-GB" dirty="0" err="1" smtClean="0"/>
              <a:t>Schutz</a:t>
            </a:r>
            <a:r>
              <a:rPr lang="en-GB" dirty="0" smtClean="0"/>
              <a:t>  	Phenomenology</a:t>
            </a:r>
          </a:p>
          <a:p>
            <a:pPr marL="0" indent="0">
              <a:buNone/>
            </a:pPr>
            <a:r>
              <a:rPr lang="en-GB" dirty="0" err="1" smtClean="0"/>
              <a:t>Garfinkel</a:t>
            </a:r>
            <a:r>
              <a:rPr lang="en-GB" dirty="0" smtClean="0"/>
              <a:t>  	Ethnomethodology</a:t>
            </a:r>
          </a:p>
          <a:p>
            <a:pPr marL="0" indent="0">
              <a:buNone/>
            </a:pPr>
            <a:r>
              <a:rPr lang="en-GB" dirty="0" err="1" smtClean="0"/>
              <a:t>Giddens</a:t>
            </a:r>
            <a:r>
              <a:rPr lang="en-GB" smtClean="0"/>
              <a:t> </a:t>
            </a:r>
            <a:r>
              <a:rPr lang="en-GB" dirty="0" smtClean="0"/>
              <a:t>	Structuration (attempt to resolve the 		debate)</a:t>
            </a:r>
          </a:p>
          <a:p>
            <a:pPr marL="0" indent="0">
              <a:buNone/>
            </a:pPr>
            <a:endParaRPr lang="en-GB" dirty="0" smtClean="0"/>
          </a:p>
          <a:p>
            <a:pPr marL="0" indent="0">
              <a:buNone/>
            </a:pPr>
            <a:endParaRPr lang="en-GB" dirty="0"/>
          </a:p>
        </p:txBody>
      </p:sp>
    </p:spTree>
    <p:extLst>
      <p:ext uri="{BB962C8B-B14F-4D97-AF65-F5344CB8AC3E}">
        <p14:creationId xmlns:p14="http://schemas.microsoft.com/office/powerpoint/2010/main" val="165559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31409"/>
            <a:ext cx="8784976" cy="6813376"/>
          </a:xfrm>
        </p:spPr>
        <p:txBody>
          <a:bodyPr>
            <a:normAutofit fontScale="92500" lnSpcReduction="10000"/>
          </a:bodyPr>
          <a:lstStyle/>
          <a:p>
            <a:r>
              <a:rPr lang="en-GB" b="1" dirty="0" smtClean="0">
                <a:solidFill>
                  <a:srgbClr val="FFFF00"/>
                </a:solidFill>
              </a:rPr>
              <a:t>Symbolic Interactionism</a:t>
            </a:r>
          </a:p>
          <a:p>
            <a:pPr marL="0" indent="0">
              <a:buNone/>
            </a:pPr>
            <a:r>
              <a:rPr lang="en-GB" i="1" dirty="0"/>
              <a:t>How </a:t>
            </a:r>
            <a:r>
              <a:rPr lang="en-GB" b="1" i="1" dirty="0">
                <a:solidFill>
                  <a:srgbClr val="FF53A9"/>
                </a:solidFill>
              </a:rPr>
              <a:t>meanings</a:t>
            </a:r>
            <a:r>
              <a:rPr lang="en-GB" i="1" dirty="0"/>
              <a:t> are </a:t>
            </a:r>
            <a:r>
              <a:rPr lang="en-GB" b="1" i="1" dirty="0">
                <a:solidFill>
                  <a:srgbClr val="FF53A9"/>
                </a:solidFill>
              </a:rPr>
              <a:t>constructed</a:t>
            </a:r>
            <a:r>
              <a:rPr lang="en-GB" i="1" dirty="0"/>
              <a:t> through social </a:t>
            </a:r>
            <a:r>
              <a:rPr lang="en-GB" i="1" dirty="0" smtClean="0"/>
              <a:t>interaction.  How we shape the world through interaction.  People </a:t>
            </a:r>
            <a:r>
              <a:rPr lang="en-GB" i="1" dirty="0"/>
              <a:t>have a degree of </a:t>
            </a:r>
            <a:r>
              <a:rPr lang="en-GB" b="1" i="1" dirty="0">
                <a:solidFill>
                  <a:srgbClr val="FF5050"/>
                </a:solidFill>
              </a:rPr>
              <a:t>control and influence</a:t>
            </a:r>
            <a:r>
              <a:rPr lang="en-GB" b="1" i="1" dirty="0"/>
              <a:t> </a:t>
            </a:r>
            <a:r>
              <a:rPr lang="en-GB" i="1" dirty="0"/>
              <a:t>over social behaviour</a:t>
            </a:r>
          </a:p>
          <a:p>
            <a:pPr marL="0" indent="0">
              <a:buNone/>
            </a:pPr>
            <a:endParaRPr lang="en-GB" dirty="0"/>
          </a:p>
          <a:p>
            <a:r>
              <a:rPr lang="en-GB" b="1" dirty="0" smtClean="0">
                <a:solidFill>
                  <a:srgbClr val="FFFF00"/>
                </a:solidFill>
              </a:rPr>
              <a:t>Phenomenology</a:t>
            </a:r>
          </a:p>
          <a:p>
            <a:pPr marL="0" indent="0">
              <a:buNone/>
            </a:pPr>
            <a:r>
              <a:rPr lang="en-GB" i="1" dirty="0"/>
              <a:t>Phenomenology – internal workings of the human mind and the way humans </a:t>
            </a:r>
            <a:r>
              <a:rPr lang="en-GB" b="1" i="1" dirty="0"/>
              <a:t>make sense </a:t>
            </a:r>
            <a:r>
              <a:rPr lang="en-GB" i="1" dirty="0"/>
              <a:t>of and </a:t>
            </a:r>
            <a:r>
              <a:rPr lang="en-GB" b="1" i="1" dirty="0"/>
              <a:t>classify</a:t>
            </a:r>
            <a:r>
              <a:rPr lang="en-GB" i="1" dirty="0"/>
              <a:t> the world around them. </a:t>
            </a:r>
          </a:p>
          <a:p>
            <a:pPr marL="0" indent="0">
              <a:buNone/>
            </a:pPr>
            <a:endParaRPr lang="en-GB" dirty="0"/>
          </a:p>
          <a:p>
            <a:r>
              <a:rPr lang="en-GB" b="1" dirty="0" smtClean="0">
                <a:solidFill>
                  <a:srgbClr val="FFFF00"/>
                </a:solidFill>
              </a:rPr>
              <a:t>Ethnomethodology</a:t>
            </a:r>
          </a:p>
          <a:p>
            <a:pPr marL="0" indent="0">
              <a:buNone/>
            </a:pPr>
            <a:r>
              <a:rPr lang="en-GB" i="1" dirty="0"/>
              <a:t>The study of the </a:t>
            </a:r>
            <a:r>
              <a:rPr lang="en-GB" b="1" i="1" dirty="0"/>
              <a:t>methods</a:t>
            </a:r>
            <a:r>
              <a:rPr lang="en-GB" i="1" dirty="0"/>
              <a:t> used by people to </a:t>
            </a:r>
            <a:r>
              <a:rPr lang="en-GB" b="1" i="1" dirty="0"/>
              <a:t>construct, </a:t>
            </a:r>
            <a:r>
              <a:rPr lang="en-GB" i="1" dirty="0"/>
              <a:t>account for and </a:t>
            </a:r>
            <a:r>
              <a:rPr lang="en-GB" b="1" i="1" dirty="0"/>
              <a:t>give meaning </a:t>
            </a:r>
            <a:r>
              <a:rPr lang="en-GB" i="1" dirty="0"/>
              <a:t>to their social world</a:t>
            </a:r>
          </a:p>
        </p:txBody>
      </p:sp>
    </p:spTree>
    <p:extLst>
      <p:ext uri="{BB962C8B-B14F-4D97-AF65-F5344CB8AC3E}">
        <p14:creationId xmlns:p14="http://schemas.microsoft.com/office/powerpoint/2010/main" val="33247456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404664"/>
            <a:ext cx="8568952" cy="6192688"/>
          </a:xfrm>
        </p:spPr>
        <p:txBody>
          <a:bodyPr>
            <a:normAutofit fontScale="92500" lnSpcReduction="20000"/>
          </a:bodyPr>
          <a:lstStyle/>
          <a:p>
            <a:pPr marL="0" indent="0">
              <a:buNone/>
            </a:pPr>
            <a:r>
              <a:rPr lang="en-GB" sz="3600" b="1" dirty="0" smtClean="0">
                <a:solidFill>
                  <a:srgbClr val="FFFF00"/>
                </a:solidFill>
              </a:rPr>
              <a:t>Who would you give flowers to?</a:t>
            </a:r>
          </a:p>
          <a:p>
            <a:pPr marL="0" indent="0">
              <a:buNone/>
            </a:pPr>
            <a:r>
              <a:rPr lang="en-GB" sz="3600" b="1" dirty="0" smtClean="0">
                <a:solidFill>
                  <a:srgbClr val="FF99CC"/>
                </a:solidFill>
              </a:rPr>
              <a:t>Who would you give red roses to?</a:t>
            </a:r>
          </a:p>
          <a:p>
            <a:pPr marL="0" indent="0">
              <a:buNone/>
            </a:pPr>
            <a:r>
              <a:rPr lang="en-GB" sz="3600" b="1" dirty="0" smtClean="0">
                <a:solidFill>
                  <a:srgbClr val="CCFF33"/>
                </a:solidFill>
              </a:rPr>
              <a:t>If your gave your Grandma red roses would it mean the same as if you gave your girlfriend red roses?</a:t>
            </a:r>
          </a:p>
          <a:p>
            <a:pPr marL="0" indent="0">
              <a:buNone/>
            </a:pPr>
            <a:r>
              <a:rPr lang="en-GB" sz="3600" b="1" dirty="0" smtClean="0">
                <a:solidFill>
                  <a:schemeClr val="accent5">
                    <a:lumMod val="60000"/>
                    <a:lumOff val="40000"/>
                  </a:schemeClr>
                </a:solidFill>
              </a:rPr>
              <a:t>Would your Grandma/Girlfriend thank you in the same way?</a:t>
            </a:r>
          </a:p>
          <a:p>
            <a:pPr marL="0" indent="0">
              <a:buNone/>
            </a:pPr>
            <a:endParaRPr lang="en-GB" sz="3600" b="1" dirty="0">
              <a:solidFill>
                <a:schemeClr val="accent5">
                  <a:lumMod val="60000"/>
                  <a:lumOff val="40000"/>
                </a:schemeClr>
              </a:solidFill>
            </a:endParaRPr>
          </a:p>
          <a:p>
            <a:r>
              <a:rPr lang="en-GB" sz="3600" i="1" dirty="0" smtClean="0"/>
              <a:t>Meanings are a product of social interaction</a:t>
            </a:r>
          </a:p>
          <a:p>
            <a:pPr marL="0" indent="0">
              <a:buNone/>
            </a:pPr>
            <a:endParaRPr lang="en-GB" sz="3600" i="1" dirty="0" smtClean="0"/>
          </a:p>
          <a:p>
            <a:r>
              <a:rPr lang="en-GB" sz="3600" i="1" dirty="0" smtClean="0"/>
              <a:t>Meanings are handled through a process where people try to make sense of situations.</a:t>
            </a:r>
          </a:p>
        </p:txBody>
      </p:sp>
    </p:spTree>
    <p:extLst>
      <p:ext uri="{BB962C8B-B14F-4D97-AF65-F5344CB8AC3E}">
        <p14:creationId xmlns:p14="http://schemas.microsoft.com/office/powerpoint/2010/main" val="2879547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1598350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404664"/>
            <a:ext cx="8568952" cy="6192688"/>
          </a:xfrm>
        </p:spPr>
        <p:txBody>
          <a:bodyPr>
            <a:normAutofit fontScale="92500" lnSpcReduction="20000"/>
          </a:bodyPr>
          <a:lstStyle/>
          <a:p>
            <a:pPr marL="0" indent="0">
              <a:buNone/>
            </a:pPr>
            <a:r>
              <a:rPr lang="en-GB" sz="3600" b="1" dirty="0" smtClean="0">
                <a:solidFill>
                  <a:srgbClr val="FFFF00"/>
                </a:solidFill>
              </a:rPr>
              <a:t>Who would you give flowers to?</a:t>
            </a:r>
          </a:p>
          <a:p>
            <a:pPr marL="0" indent="0">
              <a:buNone/>
            </a:pPr>
            <a:r>
              <a:rPr lang="en-GB" sz="3600" b="1" dirty="0" smtClean="0">
                <a:solidFill>
                  <a:srgbClr val="FF99CC"/>
                </a:solidFill>
              </a:rPr>
              <a:t>Who would you give red roses to?</a:t>
            </a:r>
          </a:p>
          <a:p>
            <a:pPr marL="0" indent="0">
              <a:buNone/>
            </a:pPr>
            <a:r>
              <a:rPr lang="en-GB" sz="3600" b="1" dirty="0" smtClean="0">
                <a:solidFill>
                  <a:srgbClr val="CCFF33"/>
                </a:solidFill>
              </a:rPr>
              <a:t>If your gave your Grandma red roses would it mean the same as if you gave your girlfriend red roses?</a:t>
            </a:r>
          </a:p>
          <a:p>
            <a:pPr marL="0" indent="0">
              <a:buNone/>
            </a:pPr>
            <a:r>
              <a:rPr lang="en-GB" sz="3600" b="1" dirty="0" smtClean="0">
                <a:solidFill>
                  <a:schemeClr val="accent5">
                    <a:lumMod val="60000"/>
                    <a:lumOff val="40000"/>
                  </a:schemeClr>
                </a:solidFill>
              </a:rPr>
              <a:t>Would your Grandma/Girlfriends thank you in the same way?</a:t>
            </a:r>
          </a:p>
          <a:p>
            <a:pPr marL="0" indent="0">
              <a:buNone/>
            </a:pPr>
            <a:endParaRPr lang="en-GB" sz="3600" b="1" dirty="0">
              <a:solidFill>
                <a:schemeClr val="accent5">
                  <a:lumMod val="60000"/>
                  <a:lumOff val="40000"/>
                </a:schemeClr>
              </a:solidFill>
            </a:endParaRPr>
          </a:p>
          <a:p>
            <a:r>
              <a:rPr lang="en-GB" sz="3600" i="1" dirty="0" smtClean="0"/>
              <a:t>Meanings are a product of social interaction</a:t>
            </a:r>
          </a:p>
          <a:p>
            <a:pPr marL="0" indent="0">
              <a:buNone/>
            </a:pPr>
            <a:endParaRPr lang="en-GB" sz="3600" i="1" dirty="0" smtClean="0"/>
          </a:p>
          <a:p>
            <a:r>
              <a:rPr lang="en-GB" sz="3600" i="1" dirty="0" smtClean="0"/>
              <a:t>Meanings are handled through a process where people try to make sense of situations.</a:t>
            </a:r>
          </a:p>
        </p:txBody>
      </p:sp>
    </p:spTree>
    <p:extLst>
      <p:ext uri="{BB962C8B-B14F-4D97-AF65-F5344CB8AC3E}">
        <p14:creationId xmlns:p14="http://schemas.microsoft.com/office/powerpoint/2010/main" val="2248202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4800" b="1" dirty="0" smtClean="0">
                <a:solidFill>
                  <a:srgbClr val="CCFF33"/>
                </a:solidFill>
              </a:rPr>
              <a:t>Who’s ever been in a play?</a:t>
            </a:r>
            <a:endParaRPr lang="en-GB" sz="4800" b="1" dirty="0">
              <a:solidFill>
                <a:srgbClr val="CCFF33"/>
              </a:solidFill>
            </a:endParaRPr>
          </a:p>
        </p:txBody>
      </p:sp>
      <p:sp>
        <p:nvSpPr>
          <p:cNvPr id="3" name="Content Placeholder 2"/>
          <p:cNvSpPr>
            <a:spLocks noGrp="1"/>
          </p:cNvSpPr>
          <p:nvPr>
            <p:ph idx="1"/>
          </p:nvPr>
        </p:nvSpPr>
        <p:spPr/>
        <p:txBody>
          <a:bodyPr>
            <a:normAutofit/>
          </a:bodyPr>
          <a:lstStyle/>
          <a:p>
            <a:r>
              <a:rPr lang="en-GB" sz="4400" dirty="0" smtClean="0"/>
              <a:t>What are you required to do?</a:t>
            </a:r>
          </a:p>
          <a:p>
            <a:r>
              <a:rPr lang="en-GB" sz="4400" dirty="0" smtClean="0"/>
              <a:t>What roles do you play?</a:t>
            </a:r>
          </a:p>
          <a:p>
            <a:r>
              <a:rPr lang="en-GB" sz="4400" dirty="0" smtClean="0"/>
              <a:t>How do you modify your performance?</a:t>
            </a:r>
          </a:p>
        </p:txBody>
      </p:sp>
    </p:spTree>
    <p:extLst>
      <p:ext uri="{BB962C8B-B14F-4D97-AF65-F5344CB8AC3E}">
        <p14:creationId xmlns:p14="http://schemas.microsoft.com/office/powerpoint/2010/main" val="15389609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99392"/>
            <a:ext cx="8229600" cy="1143000"/>
          </a:xfrm>
        </p:spPr>
        <p:txBody>
          <a:bodyPr>
            <a:normAutofit/>
          </a:bodyPr>
          <a:lstStyle/>
          <a:p>
            <a:pPr algn="l"/>
            <a:r>
              <a:rPr lang="en-GB" sz="4800" b="1" dirty="0" smtClean="0">
                <a:solidFill>
                  <a:srgbClr val="FF9966"/>
                </a:solidFill>
              </a:rPr>
              <a:t>Social Action Theory</a:t>
            </a:r>
            <a:endParaRPr lang="en-GB" sz="4800" b="1" dirty="0">
              <a:solidFill>
                <a:srgbClr val="FF9966"/>
              </a:solidFill>
            </a:endParaRPr>
          </a:p>
        </p:txBody>
      </p:sp>
      <p:sp>
        <p:nvSpPr>
          <p:cNvPr id="3" name="Content Placeholder 2"/>
          <p:cNvSpPr>
            <a:spLocks noGrp="1"/>
          </p:cNvSpPr>
          <p:nvPr>
            <p:ph idx="1"/>
          </p:nvPr>
        </p:nvSpPr>
        <p:spPr>
          <a:xfrm>
            <a:off x="251520" y="908720"/>
            <a:ext cx="8712968" cy="5760640"/>
          </a:xfrm>
        </p:spPr>
        <p:txBody>
          <a:bodyPr>
            <a:normAutofit fontScale="92500"/>
          </a:bodyPr>
          <a:lstStyle/>
          <a:p>
            <a:r>
              <a:rPr lang="en-GB" dirty="0" smtClean="0"/>
              <a:t>Says we </a:t>
            </a:r>
            <a:r>
              <a:rPr lang="en-GB" b="1" dirty="0" smtClean="0">
                <a:solidFill>
                  <a:srgbClr val="FFFF00"/>
                </a:solidFill>
              </a:rPr>
              <a:t>‘act’, </a:t>
            </a:r>
            <a:r>
              <a:rPr lang="en-GB" dirty="0" smtClean="0"/>
              <a:t>we do not </a:t>
            </a:r>
            <a:r>
              <a:rPr lang="en-GB" b="1" dirty="0" smtClean="0">
                <a:solidFill>
                  <a:schemeClr val="accent6">
                    <a:lumMod val="60000"/>
                    <a:lumOff val="40000"/>
                  </a:schemeClr>
                </a:solidFill>
              </a:rPr>
              <a:t>‘react’</a:t>
            </a:r>
          </a:p>
          <a:p>
            <a:r>
              <a:rPr lang="en-GB" dirty="0" smtClean="0"/>
              <a:t>We make our own choices and take our own action.  </a:t>
            </a:r>
          </a:p>
          <a:p>
            <a:r>
              <a:rPr lang="en-GB" dirty="0" smtClean="0"/>
              <a:t>We </a:t>
            </a:r>
            <a:r>
              <a:rPr lang="en-GB" b="1" dirty="0" smtClean="0">
                <a:solidFill>
                  <a:srgbClr val="92D050"/>
                </a:solidFill>
              </a:rPr>
              <a:t>are not </a:t>
            </a:r>
            <a:r>
              <a:rPr lang="en-GB" dirty="0" smtClean="0"/>
              <a:t>controlled by a social structure (unlike structural theories)</a:t>
            </a:r>
          </a:p>
          <a:p>
            <a:r>
              <a:rPr lang="en-GB" dirty="0" smtClean="0"/>
              <a:t>Social action theorists see peoples actions as key to studying society</a:t>
            </a:r>
          </a:p>
          <a:p>
            <a:r>
              <a:rPr lang="en-GB" dirty="0" smtClean="0"/>
              <a:t>Microsociology – small scale</a:t>
            </a:r>
          </a:p>
          <a:p>
            <a:endParaRPr lang="en-GB" dirty="0" smtClean="0"/>
          </a:p>
          <a:p>
            <a:pPr marL="0" indent="0" algn="ctr">
              <a:buNone/>
            </a:pPr>
            <a:r>
              <a:rPr lang="en-GB" sz="3600" b="1" dirty="0" smtClean="0">
                <a:solidFill>
                  <a:srgbClr val="FF99CC"/>
                </a:solidFill>
              </a:rPr>
              <a:t>Society is constructed from peoples meanings, interpretations, behaviours and negotiations.</a:t>
            </a:r>
            <a:endParaRPr lang="en-GB" sz="3600" b="1" dirty="0">
              <a:solidFill>
                <a:srgbClr val="FF99CC"/>
              </a:solidFill>
            </a:endParaRPr>
          </a:p>
        </p:txBody>
      </p:sp>
    </p:spTree>
    <p:extLst>
      <p:ext uri="{BB962C8B-B14F-4D97-AF65-F5344CB8AC3E}">
        <p14:creationId xmlns:p14="http://schemas.microsoft.com/office/powerpoint/2010/main" val="2147780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0"/>
            <a:ext cx="9036496" cy="1143000"/>
          </a:xfrm>
        </p:spPr>
        <p:txBody>
          <a:bodyPr>
            <a:normAutofit fontScale="90000"/>
          </a:bodyPr>
          <a:lstStyle/>
          <a:p>
            <a:pPr algn="l"/>
            <a:r>
              <a:rPr lang="en-GB" b="1" dirty="0" smtClean="0">
                <a:solidFill>
                  <a:srgbClr val="FF99CC"/>
                </a:solidFill>
              </a:rPr>
              <a:t>SOCIAL ORDER </a:t>
            </a:r>
            <a:r>
              <a:rPr lang="en-GB" dirty="0" smtClean="0"/>
              <a:t>is </a:t>
            </a:r>
            <a:r>
              <a:rPr lang="en-GB" b="1" i="1" dirty="0" smtClean="0">
                <a:solidFill>
                  <a:srgbClr val="FFFF99"/>
                </a:solidFill>
              </a:rPr>
              <a:t>SOCIALLY CONSTRUCTED</a:t>
            </a:r>
            <a:endParaRPr lang="en-GB" b="1" i="1" dirty="0">
              <a:solidFill>
                <a:srgbClr val="FFFF99"/>
              </a:solidFill>
            </a:endParaRPr>
          </a:p>
        </p:txBody>
      </p:sp>
      <p:sp>
        <p:nvSpPr>
          <p:cNvPr id="3" name="Content Placeholder 2"/>
          <p:cNvSpPr>
            <a:spLocks noGrp="1"/>
          </p:cNvSpPr>
          <p:nvPr>
            <p:ph idx="1"/>
          </p:nvPr>
        </p:nvSpPr>
        <p:spPr>
          <a:xfrm>
            <a:off x="251520" y="1124744"/>
            <a:ext cx="8712968" cy="5616624"/>
          </a:xfrm>
        </p:spPr>
        <p:txBody>
          <a:bodyPr>
            <a:normAutofit fontScale="92500" lnSpcReduction="10000"/>
          </a:bodyPr>
          <a:lstStyle/>
          <a:p>
            <a:r>
              <a:rPr lang="en-GB" dirty="0" smtClean="0"/>
              <a:t>People want to believe there is order in society so they behave towards others in a way that convinces them that there is order.</a:t>
            </a:r>
          </a:p>
          <a:p>
            <a:endParaRPr lang="en-GB" dirty="0"/>
          </a:p>
          <a:p>
            <a:r>
              <a:rPr lang="en-GB" dirty="0" smtClean="0"/>
              <a:t>E.g., following social norms such as being polite and not stealing from one another.</a:t>
            </a:r>
          </a:p>
          <a:p>
            <a:endParaRPr lang="en-GB" dirty="0"/>
          </a:p>
          <a:p>
            <a:r>
              <a:rPr lang="en-GB" dirty="0" smtClean="0"/>
              <a:t>Even if we break a law, the law has been socially constructed by people and their interpretations.</a:t>
            </a:r>
          </a:p>
          <a:p>
            <a:pPr marL="0" indent="0">
              <a:buNone/>
            </a:pPr>
            <a:endParaRPr lang="en-GB" dirty="0" smtClean="0"/>
          </a:p>
          <a:p>
            <a:r>
              <a:rPr lang="en-GB" dirty="0" smtClean="0"/>
              <a:t>The same act can get one person arrested and imprisoned, but just a fine for someone else.</a:t>
            </a:r>
          </a:p>
          <a:p>
            <a:endParaRPr lang="en-GB" dirty="0"/>
          </a:p>
        </p:txBody>
      </p:sp>
    </p:spTree>
    <p:extLst>
      <p:ext uri="{BB962C8B-B14F-4D97-AF65-F5344CB8AC3E}">
        <p14:creationId xmlns:p14="http://schemas.microsoft.com/office/powerpoint/2010/main" val="1476657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r>
              <a:rPr lang="en-GB" dirty="0" smtClean="0"/>
              <a:t>Social action theorists are INTERPRETVISTS because they say sociology cannot be objective – it is always biased</a:t>
            </a:r>
          </a:p>
          <a:p>
            <a:endParaRPr lang="en-GB" dirty="0"/>
          </a:p>
          <a:p>
            <a:r>
              <a:rPr lang="en-GB" dirty="0" smtClean="0"/>
              <a:t>People will always interpret things differently</a:t>
            </a:r>
          </a:p>
          <a:p>
            <a:endParaRPr lang="en-GB" dirty="0"/>
          </a:p>
          <a:p>
            <a:r>
              <a:rPr lang="en-GB" dirty="0" smtClean="0"/>
              <a:t>It is subjective – human behaviour cannot be predicted.</a:t>
            </a:r>
            <a:endParaRPr lang="en-GB" dirty="0"/>
          </a:p>
        </p:txBody>
      </p:sp>
    </p:spTree>
    <p:extLst>
      <p:ext uri="{BB962C8B-B14F-4D97-AF65-F5344CB8AC3E}">
        <p14:creationId xmlns:p14="http://schemas.microsoft.com/office/powerpoint/2010/main" val="2959741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0"/>
          <p:cNvGrpSpPr>
            <a:grpSpLocks/>
          </p:cNvGrpSpPr>
          <p:nvPr/>
        </p:nvGrpSpPr>
        <p:grpSpPr bwMode="auto">
          <a:xfrm>
            <a:off x="214313" y="1571625"/>
            <a:ext cx="8715375" cy="5045075"/>
            <a:chOff x="2614" y="10161"/>
            <a:chExt cx="9052" cy="6033"/>
          </a:xfrm>
        </p:grpSpPr>
        <p:sp>
          <p:nvSpPr>
            <p:cNvPr id="13316" name="Line 57"/>
            <p:cNvSpPr>
              <a:spLocks noChangeShapeType="1"/>
            </p:cNvSpPr>
            <p:nvPr/>
          </p:nvSpPr>
          <p:spPr bwMode="auto">
            <a:xfrm>
              <a:off x="6921" y="10854"/>
              <a:ext cx="0" cy="4500"/>
            </a:xfrm>
            <a:prstGeom prst="line">
              <a:avLst/>
            </a:prstGeom>
            <a:noFill/>
            <a:ln w="571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GB" dirty="0"/>
            </a:p>
          </p:txBody>
        </p:sp>
        <p:sp>
          <p:nvSpPr>
            <p:cNvPr id="13317" name="Line 56"/>
            <p:cNvSpPr>
              <a:spLocks noChangeShapeType="1"/>
            </p:cNvSpPr>
            <p:nvPr/>
          </p:nvSpPr>
          <p:spPr bwMode="auto">
            <a:xfrm flipH="1">
              <a:off x="4860" y="13014"/>
              <a:ext cx="4221" cy="0"/>
            </a:xfrm>
            <a:prstGeom prst="line">
              <a:avLst/>
            </a:prstGeom>
            <a:noFill/>
            <a:ln w="571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GB" dirty="0"/>
            </a:p>
          </p:txBody>
        </p:sp>
        <p:sp>
          <p:nvSpPr>
            <p:cNvPr id="13318" name="Text Box 55"/>
            <p:cNvSpPr txBox="1">
              <a:spLocks noChangeArrowheads="1"/>
            </p:cNvSpPr>
            <p:nvPr/>
          </p:nvSpPr>
          <p:spPr bwMode="auto">
            <a:xfrm>
              <a:off x="5711" y="10161"/>
              <a:ext cx="2710" cy="690"/>
            </a:xfrm>
            <a:prstGeom prst="rect">
              <a:avLst/>
            </a:prstGeom>
            <a:solidFill>
              <a:srgbClr val="FFFF00"/>
            </a:solidFill>
            <a:ln w="9525">
              <a:solidFill>
                <a:srgbClr val="000000"/>
              </a:solidFill>
              <a:miter lim="800000"/>
              <a:headEnd/>
              <a:tailEnd/>
            </a:ln>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2800" dirty="0">
                  <a:solidFill>
                    <a:schemeClr val="bg1"/>
                  </a:solidFill>
                  <a:cs typeface="Times New Roman" pitchFamily="18" charset="0"/>
                </a:rPr>
                <a:t>+ Integration</a:t>
              </a:r>
              <a:endParaRPr lang="en-US" sz="4000" dirty="0">
                <a:solidFill>
                  <a:schemeClr val="bg1"/>
                </a:solidFill>
              </a:endParaRPr>
            </a:p>
          </p:txBody>
        </p:sp>
        <p:sp>
          <p:nvSpPr>
            <p:cNvPr id="13319" name="Text Box 54"/>
            <p:cNvSpPr txBox="1">
              <a:spLocks noChangeArrowheads="1"/>
            </p:cNvSpPr>
            <p:nvPr/>
          </p:nvSpPr>
          <p:spPr bwMode="auto">
            <a:xfrm>
              <a:off x="5631" y="15544"/>
              <a:ext cx="2466" cy="650"/>
            </a:xfrm>
            <a:prstGeom prst="rect">
              <a:avLst/>
            </a:prstGeom>
            <a:solidFill>
              <a:srgbClr val="FFFF00"/>
            </a:solidFill>
            <a:ln w="9525">
              <a:solidFill>
                <a:srgbClr val="000000"/>
              </a:solidFill>
              <a:miter lim="800000"/>
              <a:headEnd/>
              <a:tailEnd/>
            </a:ln>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2800" dirty="0">
                  <a:solidFill>
                    <a:schemeClr val="bg1"/>
                  </a:solidFill>
                  <a:cs typeface="Times New Roman" pitchFamily="18" charset="0"/>
                </a:rPr>
                <a:t>- Integration</a:t>
              </a:r>
              <a:endParaRPr lang="en-US" sz="4000" dirty="0">
                <a:solidFill>
                  <a:schemeClr val="bg1"/>
                </a:solidFill>
              </a:endParaRPr>
            </a:p>
          </p:txBody>
        </p:sp>
        <p:sp>
          <p:nvSpPr>
            <p:cNvPr id="13320" name="Text Box 53"/>
            <p:cNvSpPr txBox="1">
              <a:spLocks noChangeArrowheads="1"/>
            </p:cNvSpPr>
            <p:nvPr/>
          </p:nvSpPr>
          <p:spPr bwMode="auto">
            <a:xfrm>
              <a:off x="2614" y="12834"/>
              <a:ext cx="2223" cy="745"/>
            </a:xfrm>
            <a:prstGeom prst="rect">
              <a:avLst/>
            </a:prstGeom>
            <a:solidFill>
              <a:srgbClr val="FF9900"/>
            </a:solidFill>
            <a:ln w="9525">
              <a:solidFill>
                <a:srgbClr val="000000"/>
              </a:solidFill>
              <a:miter lim="800000"/>
              <a:headEnd/>
              <a:tailEnd/>
            </a:ln>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2800" dirty="0">
                  <a:solidFill>
                    <a:schemeClr val="bg1"/>
                  </a:solidFill>
                  <a:cs typeface="Times New Roman" pitchFamily="18" charset="0"/>
                </a:rPr>
                <a:t>- Regulation</a:t>
              </a:r>
              <a:endParaRPr lang="en-US" sz="4000" dirty="0">
                <a:solidFill>
                  <a:schemeClr val="bg1"/>
                </a:solidFill>
              </a:endParaRPr>
            </a:p>
          </p:txBody>
        </p:sp>
        <p:sp>
          <p:nvSpPr>
            <p:cNvPr id="13321" name="Text Box 52"/>
            <p:cNvSpPr txBox="1">
              <a:spLocks noChangeArrowheads="1"/>
            </p:cNvSpPr>
            <p:nvPr/>
          </p:nvSpPr>
          <p:spPr bwMode="auto">
            <a:xfrm>
              <a:off x="9196" y="12816"/>
              <a:ext cx="2470" cy="763"/>
            </a:xfrm>
            <a:prstGeom prst="rect">
              <a:avLst/>
            </a:prstGeom>
            <a:solidFill>
              <a:srgbClr val="FF9900"/>
            </a:solidFill>
            <a:ln w="9525">
              <a:solidFill>
                <a:srgbClr val="000000"/>
              </a:solidFill>
              <a:miter lim="800000"/>
              <a:headEnd/>
              <a:tailEnd/>
            </a:ln>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2800" dirty="0">
                  <a:solidFill>
                    <a:schemeClr val="bg1"/>
                  </a:solidFill>
                  <a:cs typeface="Times New Roman" pitchFamily="18" charset="0"/>
                </a:rPr>
                <a:t>+Regulation</a:t>
              </a:r>
              <a:endParaRPr lang="en-US" sz="3200" dirty="0">
                <a:solidFill>
                  <a:schemeClr val="bg1"/>
                </a:solidFill>
              </a:endParaRPr>
            </a:p>
          </p:txBody>
        </p:sp>
      </p:grpSp>
      <p:sp>
        <p:nvSpPr>
          <p:cNvPr id="3" name="Title 2"/>
          <p:cNvSpPr>
            <a:spLocks noGrp="1"/>
          </p:cNvSpPr>
          <p:nvPr>
            <p:ph type="ctrTitle"/>
          </p:nvPr>
        </p:nvSpPr>
        <p:spPr/>
        <p:txBody>
          <a:bodyPr/>
          <a:lstStyle/>
          <a:p>
            <a:endParaRPr lang="en-GB" dirty="0"/>
          </a:p>
        </p:txBody>
      </p:sp>
      <p:sp>
        <p:nvSpPr>
          <p:cNvPr id="12" name="Title 1"/>
          <p:cNvSpPr txBox="1">
            <a:spLocks/>
          </p:cNvSpPr>
          <p:nvPr/>
        </p:nvSpPr>
        <p:spPr>
          <a:xfrm>
            <a:off x="457200" y="274638"/>
            <a:ext cx="8229600"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b="1" dirty="0" smtClean="0">
                <a:solidFill>
                  <a:srgbClr val="FF99CC"/>
                </a:solidFill>
              </a:rPr>
              <a:t>So, Durkheim's suicide typology would be rejected…</a:t>
            </a:r>
            <a:endParaRPr lang="en-GB" b="1" dirty="0">
              <a:solidFill>
                <a:srgbClr val="FF99CC"/>
              </a:solidFill>
            </a:endParaRPr>
          </a:p>
        </p:txBody>
      </p:sp>
      <p:sp>
        <p:nvSpPr>
          <p:cNvPr id="4" name="7-Point Star 3"/>
          <p:cNvSpPr/>
          <p:nvPr/>
        </p:nvSpPr>
        <p:spPr>
          <a:xfrm>
            <a:off x="1619672" y="864397"/>
            <a:ext cx="5904656" cy="4948396"/>
          </a:xfrm>
          <a:prstGeom prst="star7">
            <a:avLst/>
          </a:prstGeom>
          <a:ln w="1016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smtClean="0"/>
              <a:t>According to SA theorists, </a:t>
            </a:r>
            <a:r>
              <a:rPr lang="en-GB" sz="4000" b="1" u="sng" dirty="0" smtClean="0"/>
              <a:t>social facts </a:t>
            </a:r>
            <a:r>
              <a:rPr lang="en-GB" sz="4000" b="1" dirty="0" smtClean="0"/>
              <a:t>cannot exist</a:t>
            </a:r>
            <a:endParaRPr lang="en-GB" sz="4000" b="1" dirty="0"/>
          </a:p>
        </p:txBody>
      </p:sp>
    </p:spTree>
    <p:extLst>
      <p:ext uri="{BB962C8B-B14F-4D97-AF65-F5344CB8AC3E}">
        <p14:creationId xmlns:p14="http://schemas.microsoft.com/office/powerpoint/2010/main" val="31825415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fmla="#ppt_w*sin(2.5*pi*$)">
                                          <p:val>
                                            <p:fltVal val="0"/>
                                          </p:val>
                                        </p:tav>
                                        <p:tav tm="100000">
                                          <p:val>
                                            <p:fltVal val="1"/>
                                          </p:val>
                                        </p:tav>
                                      </p:tavLst>
                                    </p:anim>
                                    <p:anim calcmode="lin" valueType="num">
                                      <p:cBhvr>
                                        <p:cTn id="8" dur="5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4800" b="1" dirty="0" smtClean="0">
                <a:solidFill>
                  <a:srgbClr val="FF99CC"/>
                </a:solidFill>
              </a:rPr>
              <a:t>Criticisms</a:t>
            </a:r>
            <a:endParaRPr lang="en-GB" sz="4800" b="1" dirty="0">
              <a:solidFill>
                <a:srgbClr val="FF99CC"/>
              </a:solidFill>
            </a:endParaRPr>
          </a:p>
        </p:txBody>
      </p:sp>
      <p:sp>
        <p:nvSpPr>
          <p:cNvPr id="3" name="Content Placeholder 2"/>
          <p:cNvSpPr>
            <a:spLocks noGrp="1"/>
          </p:cNvSpPr>
          <p:nvPr>
            <p:ph idx="1"/>
          </p:nvPr>
        </p:nvSpPr>
        <p:spPr/>
        <p:txBody>
          <a:bodyPr/>
          <a:lstStyle/>
          <a:p>
            <a:r>
              <a:rPr lang="en-GB" dirty="0" smtClean="0"/>
              <a:t>It is too </a:t>
            </a:r>
            <a:r>
              <a:rPr lang="en-GB" b="1" dirty="0" smtClean="0">
                <a:solidFill>
                  <a:srgbClr val="FFFF00"/>
                </a:solidFill>
              </a:rPr>
              <a:t>subjective</a:t>
            </a:r>
            <a:r>
              <a:rPr lang="en-GB" dirty="0" smtClean="0"/>
              <a:t> – everything is a matter of interpretation</a:t>
            </a:r>
          </a:p>
          <a:p>
            <a:r>
              <a:rPr lang="en-GB" dirty="0" smtClean="0"/>
              <a:t>It is </a:t>
            </a:r>
            <a:r>
              <a:rPr lang="en-GB" b="1" dirty="0" smtClean="0">
                <a:solidFill>
                  <a:srgbClr val="FFFF00"/>
                </a:solidFill>
              </a:rPr>
              <a:t>relativist </a:t>
            </a:r>
            <a:r>
              <a:rPr lang="en-GB" b="1" dirty="0" smtClean="0"/>
              <a:t>– </a:t>
            </a:r>
            <a:r>
              <a:rPr lang="en-GB" dirty="0" smtClean="0"/>
              <a:t>all points of view are stripped of value</a:t>
            </a:r>
          </a:p>
          <a:p>
            <a:r>
              <a:rPr lang="en-GB" dirty="0" smtClean="0"/>
              <a:t>It ignores the wider social context (structures) that individuals act (or react) in (e.g., poverty)</a:t>
            </a:r>
          </a:p>
          <a:p>
            <a:r>
              <a:rPr lang="en-GB" dirty="0" smtClean="0"/>
              <a:t>It doesn’t explain social norms.  It argues that we just have them because we desire order.</a:t>
            </a:r>
            <a:endParaRPr lang="en-GB" dirty="0"/>
          </a:p>
        </p:txBody>
      </p:sp>
    </p:spTree>
    <p:extLst>
      <p:ext uri="{BB962C8B-B14F-4D97-AF65-F5344CB8AC3E}">
        <p14:creationId xmlns:p14="http://schemas.microsoft.com/office/powerpoint/2010/main" val="18197660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99392"/>
            <a:ext cx="8229600" cy="1143000"/>
          </a:xfrm>
        </p:spPr>
        <p:txBody>
          <a:bodyPr>
            <a:normAutofit/>
          </a:bodyPr>
          <a:lstStyle/>
          <a:p>
            <a:pPr algn="l"/>
            <a:r>
              <a:rPr lang="en-GB" sz="5400" b="1" dirty="0" smtClean="0">
                <a:solidFill>
                  <a:srgbClr val="FF9966"/>
                </a:solidFill>
              </a:rPr>
              <a:t>Structuration</a:t>
            </a:r>
            <a:endParaRPr lang="en-GB" sz="5400" b="1" dirty="0">
              <a:solidFill>
                <a:srgbClr val="FF9966"/>
              </a:solidFill>
            </a:endParaRPr>
          </a:p>
        </p:txBody>
      </p:sp>
      <p:sp>
        <p:nvSpPr>
          <p:cNvPr id="3" name="Content Placeholder 2"/>
          <p:cNvSpPr>
            <a:spLocks noGrp="1"/>
          </p:cNvSpPr>
          <p:nvPr>
            <p:ph idx="1"/>
          </p:nvPr>
        </p:nvSpPr>
        <p:spPr>
          <a:xfrm>
            <a:off x="251520" y="836712"/>
            <a:ext cx="8640960" cy="5832648"/>
          </a:xfrm>
        </p:spPr>
        <p:txBody>
          <a:bodyPr>
            <a:normAutofit fontScale="92500" lnSpcReduction="20000"/>
          </a:bodyPr>
          <a:lstStyle/>
          <a:p>
            <a:pPr marL="0" indent="0">
              <a:buNone/>
            </a:pPr>
            <a:r>
              <a:rPr lang="en-GB" dirty="0" smtClean="0"/>
              <a:t>Where </a:t>
            </a:r>
            <a:r>
              <a:rPr lang="en-GB" b="1" dirty="0" smtClean="0">
                <a:solidFill>
                  <a:srgbClr val="92D050"/>
                </a:solidFill>
              </a:rPr>
              <a:t>Structuralism</a:t>
            </a:r>
            <a:r>
              <a:rPr lang="en-GB" dirty="0" smtClean="0"/>
              <a:t> and </a:t>
            </a:r>
            <a:r>
              <a:rPr lang="en-GB" b="1" dirty="0" smtClean="0">
                <a:solidFill>
                  <a:srgbClr val="FF99CC"/>
                </a:solidFill>
              </a:rPr>
              <a:t>Social </a:t>
            </a:r>
            <a:r>
              <a:rPr lang="en-GB" b="1" dirty="0">
                <a:solidFill>
                  <a:srgbClr val="FF99CC"/>
                </a:solidFill>
              </a:rPr>
              <a:t>A</a:t>
            </a:r>
            <a:r>
              <a:rPr lang="en-GB" b="1" dirty="0" smtClean="0">
                <a:solidFill>
                  <a:srgbClr val="FF99CC"/>
                </a:solidFill>
              </a:rPr>
              <a:t>ction theory </a:t>
            </a:r>
            <a:r>
              <a:rPr lang="en-GB" dirty="0" smtClean="0"/>
              <a:t>meet!</a:t>
            </a:r>
          </a:p>
          <a:p>
            <a:pPr marL="0" indent="0">
              <a:buNone/>
            </a:pPr>
            <a:endParaRPr lang="en-GB" b="1" dirty="0" smtClean="0">
              <a:solidFill>
                <a:srgbClr val="FF99CC"/>
              </a:solidFill>
            </a:endParaRPr>
          </a:p>
          <a:p>
            <a:r>
              <a:rPr lang="en-GB" b="1" dirty="0" smtClean="0">
                <a:solidFill>
                  <a:srgbClr val="FF99CC"/>
                </a:solidFill>
              </a:rPr>
              <a:t>Giddens </a:t>
            </a:r>
            <a:r>
              <a:rPr lang="en-GB" dirty="0" smtClean="0"/>
              <a:t>is a structuration theorist</a:t>
            </a:r>
          </a:p>
          <a:p>
            <a:r>
              <a:rPr lang="en-GB" dirty="0" smtClean="0"/>
              <a:t>People are subject to restrictions and pressures generated by social structures and systems (e.g. laws)</a:t>
            </a:r>
          </a:p>
          <a:p>
            <a:r>
              <a:rPr lang="en-GB" dirty="0" smtClean="0"/>
              <a:t>But, individuals respond to these in different ways (the SA bit)</a:t>
            </a:r>
          </a:p>
          <a:p>
            <a:r>
              <a:rPr lang="en-GB" dirty="0" smtClean="0"/>
              <a:t>Individuals have an awareness of the social rules and structures and have some level of choice about how to react to them.</a:t>
            </a:r>
          </a:p>
          <a:p>
            <a:r>
              <a:rPr lang="en-GB" dirty="0" smtClean="0"/>
              <a:t>Social structures and systems can be changed by the actions of individuals say structuration theorists</a:t>
            </a:r>
          </a:p>
        </p:txBody>
      </p:sp>
    </p:spTree>
    <p:extLst>
      <p:ext uri="{BB962C8B-B14F-4D97-AF65-F5344CB8AC3E}">
        <p14:creationId xmlns:p14="http://schemas.microsoft.com/office/powerpoint/2010/main" val="386233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4638"/>
            <a:ext cx="8784976" cy="1143000"/>
          </a:xfrm>
        </p:spPr>
        <p:txBody>
          <a:bodyPr>
            <a:noAutofit/>
          </a:bodyPr>
          <a:lstStyle/>
          <a:p>
            <a:pPr algn="l"/>
            <a:r>
              <a:rPr lang="en-GB" sz="3600" b="1" dirty="0" smtClean="0">
                <a:solidFill>
                  <a:srgbClr val="FF9966"/>
                </a:solidFill>
              </a:rPr>
              <a:t>Mindmap task: </a:t>
            </a:r>
            <a:r>
              <a:rPr lang="en-GB" sz="3600" b="1" dirty="0" smtClean="0">
                <a:solidFill>
                  <a:schemeClr val="accent5">
                    <a:lumMod val="60000"/>
                    <a:lumOff val="40000"/>
                  </a:schemeClr>
                </a:solidFill>
              </a:rPr>
              <a:t>Match up the theorist to the key term and elaborate on what is means</a:t>
            </a:r>
            <a:endParaRPr lang="en-GB" sz="3600" b="1" dirty="0">
              <a:solidFill>
                <a:schemeClr val="accent5">
                  <a:lumMod val="60000"/>
                  <a:lumOff val="40000"/>
                </a:schemeClr>
              </a:solidFill>
            </a:endParaRPr>
          </a:p>
        </p:txBody>
      </p:sp>
      <p:sp>
        <p:nvSpPr>
          <p:cNvPr id="3" name="Content Placeholder 2"/>
          <p:cNvSpPr>
            <a:spLocks noGrp="1"/>
          </p:cNvSpPr>
          <p:nvPr>
            <p:ph idx="1"/>
          </p:nvPr>
        </p:nvSpPr>
        <p:spPr>
          <a:xfrm>
            <a:off x="395536" y="2132856"/>
            <a:ext cx="8229600" cy="4525963"/>
          </a:xfrm>
        </p:spPr>
        <p:txBody>
          <a:bodyPr/>
          <a:lstStyle/>
          <a:p>
            <a:pPr marL="0" indent="0">
              <a:buNone/>
            </a:pPr>
            <a:r>
              <a:rPr lang="en-GB" sz="2800" b="1" dirty="0" smtClean="0"/>
              <a:t>STRUCTURATION				MEAD</a:t>
            </a:r>
          </a:p>
          <a:p>
            <a:pPr marL="0" indent="0">
              <a:buNone/>
            </a:pPr>
            <a:r>
              <a:rPr lang="en-GB" sz="2800" b="1" dirty="0" smtClean="0"/>
              <a:t>DRAMATURGICAL MODEL		GARFINKEL</a:t>
            </a:r>
          </a:p>
          <a:p>
            <a:pPr marL="0" indent="0">
              <a:buNone/>
            </a:pPr>
            <a:r>
              <a:rPr lang="en-GB" sz="2800" b="1" dirty="0" smtClean="0"/>
              <a:t>SYMBOLLIC INTERACTIONISM		GIDDENS</a:t>
            </a:r>
          </a:p>
          <a:p>
            <a:pPr marL="0" indent="0">
              <a:buNone/>
            </a:pPr>
            <a:r>
              <a:rPr lang="en-GB" sz="2800" b="1" dirty="0" smtClean="0"/>
              <a:t>ETHNOMETHODOLOGY			GOFFMAN</a:t>
            </a:r>
          </a:p>
          <a:p>
            <a:pPr marL="0" indent="0">
              <a:buNone/>
            </a:pPr>
            <a:r>
              <a:rPr lang="en-GB" sz="2800" b="1" dirty="0" smtClean="0"/>
              <a:t>THE SELF (‘I’, ‘ME’)				BLUMER</a:t>
            </a:r>
          </a:p>
          <a:p>
            <a:pPr marL="0" indent="0">
              <a:buNone/>
            </a:pPr>
            <a:endParaRPr lang="en-GB" dirty="0" smtClean="0"/>
          </a:p>
        </p:txBody>
      </p:sp>
    </p:spTree>
    <p:extLst>
      <p:ext uri="{BB962C8B-B14F-4D97-AF65-F5344CB8AC3E}">
        <p14:creationId xmlns:p14="http://schemas.microsoft.com/office/powerpoint/2010/main" val="21553810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4800" b="1" dirty="0" smtClean="0">
                <a:solidFill>
                  <a:srgbClr val="CCFF33"/>
                </a:solidFill>
              </a:rPr>
              <a:t>Who’s ever been in a play?</a:t>
            </a:r>
            <a:endParaRPr lang="en-GB" sz="4800" b="1" dirty="0">
              <a:solidFill>
                <a:srgbClr val="CCFF33"/>
              </a:solidFill>
            </a:endParaRPr>
          </a:p>
        </p:txBody>
      </p:sp>
      <p:sp>
        <p:nvSpPr>
          <p:cNvPr id="3" name="Content Placeholder 2"/>
          <p:cNvSpPr>
            <a:spLocks noGrp="1"/>
          </p:cNvSpPr>
          <p:nvPr>
            <p:ph idx="1"/>
          </p:nvPr>
        </p:nvSpPr>
        <p:spPr/>
        <p:txBody>
          <a:bodyPr>
            <a:normAutofit/>
          </a:bodyPr>
          <a:lstStyle/>
          <a:p>
            <a:r>
              <a:rPr lang="en-GB" sz="4400" dirty="0" smtClean="0"/>
              <a:t>What are you required to do?</a:t>
            </a:r>
          </a:p>
          <a:p>
            <a:r>
              <a:rPr lang="en-GB" sz="4400" dirty="0" smtClean="0"/>
              <a:t>What roles do you play?</a:t>
            </a:r>
          </a:p>
          <a:p>
            <a:r>
              <a:rPr lang="en-GB" sz="4400" dirty="0" smtClean="0"/>
              <a:t>How do you modify your performance?</a:t>
            </a:r>
          </a:p>
        </p:txBody>
      </p:sp>
    </p:spTree>
    <p:extLst>
      <p:ext uri="{BB962C8B-B14F-4D97-AF65-F5344CB8AC3E}">
        <p14:creationId xmlns:p14="http://schemas.microsoft.com/office/powerpoint/2010/main" val="355912616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51520" y="116632"/>
            <a:ext cx="8229600" cy="1143000"/>
          </a:xfrm>
        </p:spPr>
        <p:txBody>
          <a:bodyPr>
            <a:noAutofit/>
          </a:bodyPr>
          <a:lstStyle/>
          <a:p>
            <a:pPr algn="l" eaLnBrk="1" hangingPunct="1"/>
            <a:r>
              <a:rPr lang="en-GB" sz="8000" b="1" dirty="0" smtClean="0">
                <a:solidFill>
                  <a:srgbClr val="FFFF00"/>
                </a:solidFill>
              </a:rPr>
              <a:t>Starter</a:t>
            </a:r>
            <a:endParaRPr lang="en-US" sz="8000" b="1" dirty="0" smtClean="0">
              <a:solidFill>
                <a:srgbClr val="FFFF00"/>
              </a:solidFill>
            </a:endParaRPr>
          </a:p>
        </p:txBody>
      </p:sp>
      <p:sp>
        <p:nvSpPr>
          <p:cNvPr id="15363" name="Rectangle 3"/>
          <p:cNvSpPr>
            <a:spLocks noGrp="1" noChangeArrowheads="1"/>
          </p:cNvSpPr>
          <p:nvPr>
            <p:ph type="body" idx="1"/>
          </p:nvPr>
        </p:nvSpPr>
        <p:spPr>
          <a:xfrm>
            <a:off x="251520" y="1600200"/>
            <a:ext cx="4824536" cy="4525963"/>
          </a:xfrm>
        </p:spPr>
        <p:txBody>
          <a:bodyPr>
            <a:normAutofit/>
          </a:bodyPr>
          <a:lstStyle/>
          <a:p>
            <a:pPr marL="0" indent="0" eaLnBrk="1" hangingPunct="1">
              <a:buNone/>
            </a:pPr>
            <a:r>
              <a:rPr lang="en-GB" sz="4400" dirty="0" smtClean="0"/>
              <a:t>Discuss what factors may influence why you send your child to a particular school.  </a:t>
            </a:r>
            <a:endParaRPr lang="en-US" sz="4400" dirty="0" smtClean="0"/>
          </a:p>
        </p:txBody>
      </p:sp>
      <p:pic>
        <p:nvPicPr>
          <p:cNvPr id="15365" name="Picture 5" descr="eton00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0072" y="1844824"/>
            <a:ext cx="4030663" cy="302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893612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2"/>
          <p:cNvSpPr>
            <a:spLocks noGrp="1"/>
          </p:cNvSpPr>
          <p:nvPr>
            <p:ph idx="1"/>
          </p:nvPr>
        </p:nvSpPr>
        <p:spPr>
          <a:xfrm>
            <a:off x="323528" y="224631"/>
            <a:ext cx="8229600" cy="6143625"/>
          </a:xfrm>
        </p:spPr>
        <p:txBody>
          <a:bodyPr>
            <a:noAutofit/>
          </a:bodyPr>
          <a:lstStyle/>
          <a:p>
            <a:pPr eaLnBrk="1" hangingPunct="1">
              <a:lnSpc>
                <a:spcPct val="80000"/>
              </a:lnSpc>
            </a:pPr>
            <a:r>
              <a:rPr lang="en-GB" sz="2800" dirty="0" smtClean="0"/>
              <a:t>Catchment area</a:t>
            </a:r>
          </a:p>
          <a:p>
            <a:pPr eaLnBrk="1" hangingPunct="1">
              <a:lnSpc>
                <a:spcPct val="80000"/>
              </a:lnSpc>
            </a:pPr>
            <a:endParaRPr lang="en-GB" sz="2800" dirty="0" smtClean="0"/>
          </a:p>
          <a:p>
            <a:pPr eaLnBrk="1" hangingPunct="1">
              <a:lnSpc>
                <a:spcPct val="80000"/>
              </a:lnSpc>
            </a:pPr>
            <a:r>
              <a:rPr lang="en-GB" sz="2800" dirty="0" smtClean="0"/>
              <a:t>Siblings attended</a:t>
            </a:r>
          </a:p>
          <a:p>
            <a:pPr eaLnBrk="1" hangingPunct="1">
              <a:lnSpc>
                <a:spcPct val="80000"/>
              </a:lnSpc>
            </a:pPr>
            <a:endParaRPr lang="en-GB" sz="2800" dirty="0" smtClean="0"/>
          </a:p>
          <a:p>
            <a:pPr eaLnBrk="1" hangingPunct="1">
              <a:lnSpc>
                <a:spcPct val="80000"/>
              </a:lnSpc>
            </a:pPr>
            <a:r>
              <a:rPr lang="en-GB" sz="2800" dirty="0" smtClean="0"/>
              <a:t>Good exam results</a:t>
            </a:r>
          </a:p>
          <a:p>
            <a:pPr eaLnBrk="1" hangingPunct="1">
              <a:lnSpc>
                <a:spcPct val="80000"/>
              </a:lnSpc>
            </a:pPr>
            <a:endParaRPr lang="en-GB" sz="2800" dirty="0" smtClean="0"/>
          </a:p>
          <a:p>
            <a:pPr eaLnBrk="1" hangingPunct="1">
              <a:lnSpc>
                <a:spcPct val="80000"/>
              </a:lnSpc>
            </a:pPr>
            <a:r>
              <a:rPr lang="en-GB" sz="2800" dirty="0" smtClean="0"/>
              <a:t>Most local, could walk</a:t>
            </a:r>
          </a:p>
          <a:p>
            <a:pPr eaLnBrk="1" hangingPunct="1">
              <a:lnSpc>
                <a:spcPct val="80000"/>
              </a:lnSpc>
            </a:pPr>
            <a:endParaRPr lang="en-GB" sz="2800" dirty="0" smtClean="0"/>
          </a:p>
          <a:p>
            <a:pPr eaLnBrk="1" hangingPunct="1">
              <a:lnSpc>
                <a:spcPct val="80000"/>
              </a:lnSpc>
            </a:pPr>
            <a:r>
              <a:rPr lang="en-GB" sz="2800" dirty="0" smtClean="0"/>
              <a:t>Good reputation</a:t>
            </a:r>
          </a:p>
          <a:p>
            <a:pPr eaLnBrk="1" hangingPunct="1">
              <a:lnSpc>
                <a:spcPct val="80000"/>
              </a:lnSpc>
            </a:pPr>
            <a:endParaRPr lang="en-GB" sz="2800" dirty="0" smtClean="0"/>
          </a:p>
          <a:p>
            <a:pPr eaLnBrk="1" hangingPunct="1">
              <a:lnSpc>
                <a:spcPct val="80000"/>
              </a:lnSpc>
            </a:pPr>
            <a:r>
              <a:rPr lang="en-GB" sz="2800" dirty="0" smtClean="0"/>
              <a:t>Subject specialism</a:t>
            </a:r>
          </a:p>
          <a:p>
            <a:pPr eaLnBrk="1" hangingPunct="1">
              <a:lnSpc>
                <a:spcPct val="80000"/>
              </a:lnSpc>
            </a:pPr>
            <a:endParaRPr lang="en-GB" sz="2800" dirty="0" smtClean="0"/>
          </a:p>
          <a:p>
            <a:pPr eaLnBrk="1" hangingPunct="1">
              <a:lnSpc>
                <a:spcPct val="80000"/>
              </a:lnSpc>
            </a:pPr>
            <a:r>
              <a:rPr lang="en-GB" sz="2800" dirty="0" smtClean="0"/>
              <a:t>Single sexed school</a:t>
            </a:r>
          </a:p>
          <a:p>
            <a:pPr eaLnBrk="1" hangingPunct="1">
              <a:lnSpc>
                <a:spcPct val="80000"/>
              </a:lnSpc>
            </a:pPr>
            <a:endParaRPr lang="en-GB" sz="2800" dirty="0" smtClean="0"/>
          </a:p>
          <a:p>
            <a:pPr eaLnBrk="1" hangingPunct="1">
              <a:lnSpc>
                <a:spcPct val="80000"/>
              </a:lnSpc>
            </a:pPr>
            <a:r>
              <a:rPr lang="en-GB" sz="2800" dirty="0" smtClean="0"/>
              <a:t>Passed grammar exam</a:t>
            </a:r>
            <a:endParaRPr lang="en-US" sz="2800" dirty="0" smtClean="0"/>
          </a:p>
        </p:txBody>
      </p:sp>
      <p:pic>
        <p:nvPicPr>
          <p:cNvPr id="17411" name="Picture 5" descr="eton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89741" y="1785938"/>
            <a:ext cx="4030662" cy="302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273686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a:bodyPr>
          <a:lstStyle/>
          <a:p>
            <a:pPr algn="l" eaLnBrk="1" hangingPunct="1"/>
            <a:r>
              <a:rPr lang="en-GB" sz="6600" b="1" dirty="0" smtClean="0">
                <a:solidFill>
                  <a:srgbClr val="FFFF00"/>
                </a:solidFill>
              </a:rPr>
              <a:t>In pairs</a:t>
            </a:r>
            <a:endParaRPr lang="en-US" sz="6600" b="1" dirty="0" smtClean="0">
              <a:solidFill>
                <a:srgbClr val="FFFF00"/>
              </a:solidFill>
            </a:endParaRPr>
          </a:p>
        </p:txBody>
      </p:sp>
      <p:sp>
        <p:nvSpPr>
          <p:cNvPr id="18435" name="Content Placeholder 2"/>
          <p:cNvSpPr>
            <a:spLocks noGrp="1"/>
          </p:cNvSpPr>
          <p:nvPr>
            <p:ph idx="1"/>
          </p:nvPr>
        </p:nvSpPr>
        <p:spPr/>
        <p:txBody>
          <a:bodyPr>
            <a:normAutofit/>
          </a:bodyPr>
          <a:lstStyle/>
          <a:p>
            <a:pPr eaLnBrk="1" hangingPunct="1"/>
            <a:r>
              <a:rPr lang="en-GB" sz="4000" dirty="0" smtClean="0"/>
              <a:t>Take the list we have just discussed, and explain which ones would be linked to </a:t>
            </a:r>
            <a:r>
              <a:rPr lang="en-GB" sz="4000" b="1" dirty="0" smtClean="0">
                <a:solidFill>
                  <a:srgbClr val="92D050"/>
                </a:solidFill>
              </a:rPr>
              <a:t>structural factors </a:t>
            </a:r>
            <a:r>
              <a:rPr lang="en-GB" sz="4000" dirty="0" smtClean="0"/>
              <a:t>and which ones are to do with </a:t>
            </a:r>
            <a:r>
              <a:rPr lang="en-GB" sz="4000" b="1" dirty="0" smtClean="0">
                <a:solidFill>
                  <a:schemeClr val="accent4">
                    <a:lumMod val="40000"/>
                    <a:lumOff val="60000"/>
                  </a:schemeClr>
                </a:solidFill>
              </a:rPr>
              <a:t>individual choice</a:t>
            </a:r>
            <a:r>
              <a:rPr lang="en-GB" sz="4000" dirty="0" smtClean="0">
                <a:solidFill>
                  <a:schemeClr val="accent4">
                    <a:lumMod val="40000"/>
                    <a:lumOff val="60000"/>
                  </a:schemeClr>
                </a:solidFill>
              </a:rPr>
              <a:t>. </a:t>
            </a:r>
            <a:endParaRPr lang="en-US" sz="4000" dirty="0" smtClean="0">
              <a:solidFill>
                <a:schemeClr val="accent4">
                  <a:lumMod val="40000"/>
                  <a:lumOff val="60000"/>
                </a:schemeClr>
              </a:solidFill>
            </a:endParaRPr>
          </a:p>
        </p:txBody>
      </p:sp>
    </p:spTree>
    <p:extLst>
      <p:ext uri="{BB962C8B-B14F-4D97-AF65-F5344CB8AC3E}">
        <p14:creationId xmlns:p14="http://schemas.microsoft.com/office/powerpoint/2010/main" val="4937980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251520" y="0"/>
            <a:ext cx="8229600" cy="1143000"/>
          </a:xfrm>
        </p:spPr>
        <p:txBody>
          <a:bodyPr>
            <a:normAutofit/>
          </a:bodyPr>
          <a:lstStyle/>
          <a:p>
            <a:pPr algn="l" eaLnBrk="1" hangingPunct="1"/>
            <a:r>
              <a:rPr lang="en-GB" sz="5400" b="1" dirty="0" smtClean="0">
                <a:solidFill>
                  <a:srgbClr val="EB85B3"/>
                </a:solidFill>
              </a:rPr>
              <a:t>Structure and agency</a:t>
            </a:r>
            <a:endParaRPr lang="en-US" sz="5400" b="1" dirty="0" smtClean="0">
              <a:solidFill>
                <a:srgbClr val="EB85B3"/>
              </a:solidFill>
            </a:endParaRPr>
          </a:p>
        </p:txBody>
      </p:sp>
      <p:sp>
        <p:nvSpPr>
          <p:cNvPr id="19459" name="Rectangle 3"/>
          <p:cNvSpPr>
            <a:spLocks noGrp="1" noChangeArrowheads="1"/>
          </p:cNvSpPr>
          <p:nvPr>
            <p:ph type="body" idx="1"/>
          </p:nvPr>
        </p:nvSpPr>
        <p:spPr>
          <a:xfrm>
            <a:off x="323528" y="1052736"/>
            <a:ext cx="8363272" cy="5519514"/>
          </a:xfrm>
        </p:spPr>
        <p:txBody>
          <a:bodyPr>
            <a:normAutofit/>
          </a:bodyPr>
          <a:lstStyle/>
          <a:p>
            <a:pPr marL="0" indent="0" eaLnBrk="1" hangingPunct="1">
              <a:lnSpc>
                <a:spcPct val="90000"/>
              </a:lnSpc>
              <a:buNone/>
            </a:pPr>
            <a:r>
              <a:rPr lang="en-GB" sz="4000" b="1" i="1" dirty="0" smtClean="0">
                <a:solidFill>
                  <a:schemeClr val="accent5">
                    <a:lumMod val="60000"/>
                    <a:lumOff val="40000"/>
                  </a:schemeClr>
                </a:solidFill>
              </a:rPr>
              <a:t>To summarise:</a:t>
            </a:r>
          </a:p>
          <a:p>
            <a:pPr eaLnBrk="1" hangingPunct="1">
              <a:lnSpc>
                <a:spcPct val="90000"/>
              </a:lnSpc>
            </a:pPr>
            <a:r>
              <a:rPr lang="en-GB" sz="3600" dirty="0" smtClean="0"/>
              <a:t>Structural approaches emphasise how people are influenced by major </a:t>
            </a:r>
            <a:r>
              <a:rPr lang="en-GB" sz="3600" b="1" dirty="0" smtClean="0">
                <a:solidFill>
                  <a:srgbClr val="FF33CC"/>
                </a:solidFill>
              </a:rPr>
              <a:t>structural</a:t>
            </a:r>
            <a:r>
              <a:rPr lang="en-GB" sz="3600" dirty="0" smtClean="0"/>
              <a:t> forces.</a:t>
            </a:r>
          </a:p>
          <a:p>
            <a:pPr eaLnBrk="1" hangingPunct="1">
              <a:lnSpc>
                <a:spcPct val="90000"/>
              </a:lnSpc>
            </a:pPr>
            <a:endParaRPr lang="en-GB" sz="3600" dirty="0" smtClean="0"/>
          </a:p>
          <a:p>
            <a:pPr eaLnBrk="1" hangingPunct="1">
              <a:lnSpc>
                <a:spcPct val="90000"/>
              </a:lnSpc>
            </a:pPr>
            <a:r>
              <a:rPr lang="en-GB" sz="3600" dirty="0" smtClean="0"/>
              <a:t>Social action studies may describe how individuals operate in society as relatively free </a:t>
            </a:r>
            <a:r>
              <a:rPr lang="en-GB" sz="3600" b="1" dirty="0" smtClean="0">
                <a:solidFill>
                  <a:srgbClr val="FF33CC"/>
                </a:solidFill>
              </a:rPr>
              <a:t>agents</a:t>
            </a:r>
            <a:r>
              <a:rPr lang="en-GB" sz="3600" b="1" dirty="0" smtClean="0"/>
              <a:t>, </a:t>
            </a:r>
            <a:r>
              <a:rPr lang="en-GB" sz="3600" dirty="0" smtClean="0"/>
              <a:t>creating identities for themselves. </a:t>
            </a:r>
            <a:endParaRPr lang="en-US" sz="3600" dirty="0" smtClean="0"/>
          </a:p>
        </p:txBody>
      </p:sp>
    </p:spTree>
    <p:extLst>
      <p:ext uri="{BB962C8B-B14F-4D97-AF65-F5344CB8AC3E}">
        <p14:creationId xmlns:p14="http://schemas.microsoft.com/office/powerpoint/2010/main" val="405397634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79512" y="0"/>
            <a:ext cx="8229600" cy="1143000"/>
          </a:xfrm>
        </p:spPr>
        <p:txBody>
          <a:bodyPr>
            <a:normAutofit/>
          </a:bodyPr>
          <a:lstStyle/>
          <a:p>
            <a:pPr algn="l" eaLnBrk="1" hangingPunct="1"/>
            <a:r>
              <a:rPr lang="en-GB" sz="6600" b="1" dirty="0" smtClean="0">
                <a:solidFill>
                  <a:srgbClr val="71BFFF"/>
                </a:solidFill>
              </a:rPr>
              <a:t>Social action theory</a:t>
            </a:r>
            <a:endParaRPr lang="en-US" sz="6600" b="1" dirty="0" smtClean="0">
              <a:solidFill>
                <a:srgbClr val="71BFFF"/>
              </a:solidFill>
            </a:endParaRPr>
          </a:p>
        </p:txBody>
      </p:sp>
      <p:sp>
        <p:nvSpPr>
          <p:cNvPr id="23555" name="Rectangle 3"/>
          <p:cNvSpPr>
            <a:spLocks noGrp="1" noChangeArrowheads="1"/>
          </p:cNvSpPr>
          <p:nvPr>
            <p:ph type="body" idx="1"/>
          </p:nvPr>
        </p:nvSpPr>
        <p:spPr>
          <a:xfrm>
            <a:off x="323528" y="1124744"/>
            <a:ext cx="8496944" cy="4824536"/>
          </a:xfrm>
        </p:spPr>
        <p:txBody>
          <a:bodyPr/>
          <a:lstStyle/>
          <a:p>
            <a:pPr eaLnBrk="1" hangingPunct="1"/>
            <a:r>
              <a:rPr lang="en-GB" sz="4000" dirty="0" smtClean="0"/>
              <a:t>Social action theorists believe that the best approach to the understanding of society is by studying small groups.</a:t>
            </a:r>
          </a:p>
          <a:p>
            <a:pPr eaLnBrk="1" hangingPunct="1"/>
            <a:endParaRPr lang="en-GB" dirty="0" smtClean="0"/>
          </a:p>
          <a:p>
            <a:pPr eaLnBrk="1" hangingPunct="1">
              <a:buFontTx/>
              <a:buNone/>
            </a:pPr>
            <a:endParaRPr lang="en-US" dirty="0" smtClean="0"/>
          </a:p>
        </p:txBody>
      </p:sp>
      <p:pic>
        <p:nvPicPr>
          <p:cNvPr id="23556" name="Picture 5" descr="we_m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968" y="3356992"/>
            <a:ext cx="4391968" cy="3246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ounded Rectangle 4"/>
          <p:cNvSpPr/>
          <p:nvPr/>
        </p:nvSpPr>
        <p:spPr>
          <a:xfrm>
            <a:off x="683568" y="3501008"/>
            <a:ext cx="3096344" cy="2143125"/>
          </a:xfrm>
          <a:prstGeom prst="roundRect">
            <a:avLst/>
          </a:prstGeom>
          <a:solidFill>
            <a:srgbClr val="FF6699"/>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5400" b="1" dirty="0">
                <a:solidFill>
                  <a:schemeClr val="tx1">
                    <a:lumMod val="95000"/>
                  </a:schemeClr>
                </a:solidFill>
              </a:rPr>
              <a:t>Weber</a:t>
            </a:r>
          </a:p>
        </p:txBody>
      </p:sp>
    </p:spTree>
    <p:extLst>
      <p:ext uri="{BB962C8B-B14F-4D97-AF65-F5344CB8AC3E}">
        <p14:creationId xmlns:p14="http://schemas.microsoft.com/office/powerpoint/2010/main" val="186320620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07504" y="30290"/>
            <a:ext cx="8229600" cy="1143000"/>
          </a:xfrm>
        </p:spPr>
        <p:txBody>
          <a:bodyPr>
            <a:normAutofit/>
          </a:bodyPr>
          <a:lstStyle/>
          <a:p>
            <a:pPr algn="l"/>
            <a:r>
              <a:rPr lang="en-US" sz="5400" b="1" dirty="0" smtClean="0">
                <a:solidFill>
                  <a:schemeClr val="accent6">
                    <a:lumMod val="60000"/>
                    <a:lumOff val="40000"/>
                  </a:schemeClr>
                </a:solidFill>
              </a:rPr>
              <a:t>AO2 to Structuralism</a:t>
            </a:r>
          </a:p>
        </p:txBody>
      </p:sp>
      <p:sp>
        <p:nvSpPr>
          <p:cNvPr id="25603" name="Content Placeholder 2"/>
          <p:cNvSpPr>
            <a:spLocks noGrp="1"/>
          </p:cNvSpPr>
          <p:nvPr>
            <p:ph idx="1"/>
          </p:nvPr>
        </p:nvSpPr>
        <p:spPr>
          <a:xfrm>
            <a:off x="251520" y="1196752"/>
            <a:ext cx="8640960" cy="5328592"/>
          </a:xfrm>
        </p:spPr>
        <p:txBody>
          <a:bodyPr>
            <a:normAutofit/>
          </a:bodyPr>
          <a:lstStyle/>
          <a:p>
            <a:r>
              <a:rPr lang="en-GB" dirty="0" smtClean="0"/>
              <a:t>One of the criticisms made of some </a:t>
            </a:r>
            <a:r>
              <a:rPr lang="en-GB" dirty="0" err="1" smtClean="0"/>
              <a:t>structuralist</a:t>
            </a:r>
            <a:r>
              <a:rPr lang="en-GB" dirty="0" smtClean="0"/>
              <a:t> research, such as work by Functionalists and Marxists, has been that all-embracing theories may be thought of first and then evidence selected to back them up.</a:t>
            </a:r>
          </a:p>
          <a:p>
            <a:pPr marL="0" indent="0">
              <a:buNone/>
            </a:pPr>
            <a:endParaRPr lang="en-GB" dirty="0" smtClean="0"/>
          </a:p>
          <a:p>
            <a:r>
              <a:rPr lang="en-GB" dirty="0" smtClean="0"/>
              <a:t>Instead SA theorists recommended doing close and detailed observation of some aspect of social life first and then deriving a </a:t>
            </a:r>
            <a:r>
              <a:rPr lang="en-GB" b="1" dirty="0" smtClean="0">
                <a:solidFill>
                  <a:schemeClr val="accent6">
                    <a:lumMod val="60000"/>
                    <a:lumOff val="40000"/>
                  </a:schemeClr>
                </a:solidFill>
              </a:rPr>
              <a:t>grounded</a:t>
            </a:r>
            <a:r>
              <a:rPr lang="en-GB" dirty="0" smtClean="0">
                <a:solidFill>
                  <a:schemeClr val="accent6">
                    <a:lumMod val="60000"/>
                    <a:lumOff val="40000"/>
                  </a:schemeClr>
                </a:solidFill>
              </a:rPr>
              <a:t> </a:t>
            </a:r>
            <a:r>
              <a:rPr lang="en-GB" b="1" dirty="0" smtClean="0">
                <a:solidFill>
                  <a:schemeClr val="accent6">
                    <a:lumMod val="60000"/>
                    <a:lumOff val="40000"/>
                  </a:schemeClr>
                </a:solidFill>
              </a:rPr>
              <a:t>theory</a:t>
            </a:r>
            <a:r>
              <a:rPr lang="en-GB" dirty="0" smtClean="0"/>
              <a:t> from their findings. </a:t>
            </a:r>
            <a:endParaRPr lang="en-US" dirty="0" smtClean="0"/>
          </a:p>
        </p:txBody>
      </p:sp>
    </p:spTree>
    <p:extLst>
      <p:ext uri="{BB962C8B-B14F-4D97-AF65-F5344CB8AC3E}">
        <p14:creationId xmlns:p14="http://schemas.microsoft.com/office/powerpoint/2010/main" val="13595266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179512" y="116632"/>
            <a:ext cx="8229600" cy="1143000"/>
          </a:xfrm>
        </p:spPr>
        <p:txBody>
          <a:bodyPr>
            <a:normAutofit/>
          </a:bodyPr>
          <a:lstStyle/>
          <a:p>
            <a:pPr algn="l"/>
            <a:r>
              <a:rPr lang="en-US" sz="6600" b="1" dirty="0" smtClean="0">
                <a:solidFill>
                  <a:srgbClr val="66FFFF"/>
                </a:solidFill>
              </a:rPr>
              <a:t>Bottom Up</a:t>
            </a:r>
          </a:p>
        </p:txBody>
      </p:sp>
      <p:sp>
        <p:nvSpPr>
          <p:cNvPr id="26627" name="Content Placeholder 2"/>
          <p:cNvSpPr>
            <a:spLocks noGrp="1"/>
          </p:cNvSpPr>
          <p:nvPr>
            <p:ph idx="1"/>
          </p:nvPr>
        </p:nvSpPr>
        <p:spPr>
          <a:xfrm>
            <a:off x="251520" y="1196752"/>
            <a:ext cx="8784976" cy="5472608"/>
          </a:xfrm>
        </p:spPr>
        <p:txBody>
          <a:bodyPr>
            <a:normAutofit/>
          </a:bodyPr>
          <a:lstStyle/>
          <a:p>
            <a:r>
              <a:rPr lang="en-GB" dirty="0" smtClean="0"/>
              <a:t>A good example of grounded theory is the work of David </a:t>
            </a:r>
            <a:r>
              <a:rPr lang="en-GB" dirty="0" err="1" smtClean="0"/>
              <a:t>Gillborn</a:t>
            </a:r>
            <a:r>
              <a:rPr lang="en-GB" dirty="0" smtClean="0"/>
              <a:t>. He carried out observations over 2 years in a comprehensive school.</a:t>
            </a:r>
          </a:p>
          <a:p>
            <a:pPr marL="0" indent="0">
              <a:buNone/>
            </a:pPr>
            <a:endParaRPr lang="en-GB" dirty="0" smtClean="0"/>
          </a:p>
          <a:p>
            <a:r>
              <a:rPr lang="en-GB" dirty="0" smtClean="0"/>
              <a:t>This approach can be described as </a:t>
            </a:r>
            <a:r>
              <a:rPr lang="en-GB" b="1" dirty="0" smtClean="0">
                <a:solidFill>
                  <a:schemeClr val="accent6">
                    <a:lumMod val="60000"/>
                    <a:lumOff val="40000"/>
                  </a:schemeClr>
                </a:solidFill>
              </a:rPr>
              <a:t>bottom-up</a:t>
            </a:r>
            <a:r>
              <a:rPr lang="en-GB" dirty="0" smtClean="0">
                <a:solidFill>
                  <a:schemeClr val="accent6">
                    <a:lumMod val="60000"/>
                    <a:lumOff val="40000"/>
                  </a:schemeClr>
                </a:solidFill>
              </a:rPr>
              <a:t>,</a:t>
            </a:r>
            <a:r>
              <a:rPr lang="en-GB" dirty="0" smtClean="0"/>
              <a:t> because the sociologist studies a specific set of behaviours, experiences or attitudes but then identifies their wider relevance by relating them to some aspect of the social structure. </a:t>
            </a:r>
            <a:endParaRPr lang="en-US" dirty="0" smtClean="0"/>
          </a:p>
        </p:txBody>
      </p:sp>
    </p:spTree>
    <p:extLst>
      <p:ext uri="{BB962C8B-B14F-4D97-AF65-F5344CB8AC3E}">
        <p14:creationId xmlns:p14="http://schemas.microsoft.com/office/powerpoint/2010/main" val="7443442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107504" y="0"/>
            <a:ext cx="8229600" cy="1143000"/>
          </a:xfrm>
        </p:spPr>
        <p:txBody>
          <a:bodyPr>
            <a:noAutofit/>
          </a:bodyPr>
          <a:lstStyle/>
          <a:p>
            <a:pPr algn="l"/>
            <a:r>
              <a:rPr lang="en-GB" sz="6000" b="1" dirty="0" smtClean="0">
                <a:solidFill>
                  <a:srgbClr val="CCFF66"/>
                </a:solidFill>
              </a:rPr>
              <a:t>Weber and Social Action</a:t>
            </a:r>
          </a:p>
        </p:txBody>
      </p:sp>
      <p:sp>
        <p:nvSpPr>
          <p:cNvPr id="28675" name="Content Placeholder 2"/>
          <p:cNvSpPr>
            <a:spLocks noGrp="1"/>
          </p:cNvSpPr>
          <p:nvPr>
            <p:ph idx="1"/>
          </p:nvPr>
        </p:nvSpPr>
        <p:spPr>
          <a:xfrm>
            <a:off x="251520" y="1052736"/>
            <a:ext cx="8643937" cy="5592093"/>
          </a:xfrm>
        </p:spPr>
        <p:txBody>
          <a:bodyPr>
            <a:normAutofit lnSpcReduction="10000"/>
          </a:bodyPr>
          <a:lstStyle/>
          <a:p>
            <a:r>
              <a:rPr lang="en-GB" sz="2800" dirty="0" smtClean="0"/>
              <a:t>Weber argues that we should avoid generalising theories because people are not determined by general laws. </a:t>
            </a:r>
          </a:p>
          <a:p>
            <a:r>
              <a:rPr lang="en-GB" sz="2800" dirty="0" smtClean="0"/>
              <a:t>Social science should proceed by understanding human action.</a:t>
            </a:r>
          </a:p>
          <a:p>
            <a:r>
              <a:rPr lang="en-GB" sz="2800" dirty="0" smtClean="0"/>
              <a:t>Weber’s work has been influential in the development of the sociology of everyday life. </a:t>
            </a:r>
          </a:p>
          <a:p>
            <a:r>
              <a:rPr lang="en-GB" sz="2800" dirty="0" smtClean="0"/>
              <a:t>Weber’s approach lead to a view called methodological individualism which focuses on how people actively engage in social interaction. Structures do not determine our behaviour. </a:t>
            </a:r>
          </a:p>
          <a:p>
            <a:r>
              <a:rPr lang="en-GB" sz="2800" b="1" i="1" dirty="0" smtClean="0">
                <a:solidFill>
                  <a:schemeClr val="accent6">
                    <a:lumMod val="60000"/>
                    <a:lumOff val="40000"/>
                  </a:schemeClr>
                </a:solidFill>
              </a:rPr>
              <a:t>Weber is critical of Marx, and believes that it is individuals that shape the development of society. </a:t>
            </a:r>
          </a:p>
          <a:p>
            <a:endParaRPr lang="en-GB" dirty="0" smtClean="0"/>
          </a:p>
        </p:txBody>
      </p:sp>
    </p:spTree>
    <p:extLst>
      <p:ext uri="{BB962C8B-B14F-4D97-AF65-F5344CB8AC3E}">
        <p14:creationId xmlns:p14="http://schemas.microsoft.com/office/powerpoint/2010/main" val="161517929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5747" y="-171400"/>
            <a:ext cx="8579296" cy="939800"/>
          </a:xfrm>
        </p:spPr>
        <p:txBody>
          <a:bodyPr>
            <a:noAutofit/>
          </a:bodyPr>
          <a:lstStyle/>
          <a:p>
            <a:pPr algn="l"/>
            <a:r>
              <a:rPr lang="en-GB" sz="4000" b="1" dirty="0" smtClean="0">
                <a:solidFill>
                  <a:srgbClr val="F6A8D6"/>
                </a:solidFill>
              </a:rPr>
              <a:t>Weber: </a:t>
            </a:r>
            <a:r>
              <a:rPr lang="en-GB" sz="4000" b="1" dirty="0" smtClean="0">
                <a:solidFill>
                  <a:srgbClr val="FF9966"/>
                </a:solidFill>
              </a:rPr>
              <a:t>Different types of social action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52225935"/>
              </p:ext>
            </p:extLst>
          </p:nvPr>
        </p:nvGraphicFramePr>
        <p:xfrm>
          <a:off x="179512" y="620688"/>
          <a:ext cx="8786812" cy="7479844"/>
        </p:xfrm>
        <a:graphic>
          <a:graphicData uri="http://schemas.openxmlformats.org/drawingml/2006/table">
            <a:tbl>
              <a:tblPr/>
              <a:tblGrid>
                <a:gridCol w="1584176"/>
                <a:gridCol w="7202636"/>
              </a:tblGrid>
              <a:tr h="51871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800" b="1" i="0" u="none" strike="noStrike" cap="none" normalizeH="0" baseline="0" dirty="0" smtClean="0">
                          <a:ln>
                            <a:noFill/>
                          </a:ln>
                          <a:solidFill>
                            <a:schemeClr val="bg1"/>
                          </a:solidFill>
                          <a:effectLst/>
                          <a:latin typeface="+mn-lt"/>
                          <a:ea typeface="ＭＳ Ｐゴシック" charset="-128"/>
                        </a:rPr>
                        <a:t>Type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800" b="1" i="0" u="none" strike="noStrike" cap="none" normalizeH="0" baseline="0" dirty="0" smtClean="0">
                          <a:ln>
                            <a:noFill/>
                          </a:ln>
                          <a:solidFill>
                            <a:schemeClr val="bg1"/>
                          </a:solidFill>
                          <a:effectLst/>
                          <a:latin typeface="+mn-lt"/>
                          <a:ea typeface="ＭＳ Ｐゴシック" charset="-128"/>
                        </a:rPr>
                        <a:t>Explanation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113721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bg1"/>
                          </a:solidFill>
                          <a:effectLst/>
                          <a:latin typeface="+mn-lt"/>
                          <a:ea typeface="ＭＳ Ｐゴシック" charset="-128"/>
                        </a:rPr>
                        <a:t>Traditional Action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A8D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mn-lt"/>
                          <a:ea typeface="ＭＳ Ｐゴシック" charset="-128"/>
                        </a:rPr>
                        <a:t>Action is carried out because of custom or habit, such as buying gifts at Christmas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721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bg1"/>
                          </a:solidFill>
                          <a:effectLst/>
                          <a:latin typeface="+mn-lt"/>
                          <a:ea typeface="ＭＳ Ｐゴシック" charset="-128"/>
                        </a:rPr>
                        <a:t>Affective Action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A8D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mn-lt"/>
                          <a:ea typeface="ＭＳ Ｐゴシック" charset="-128"/>
                        </a:rPr>
                        <a:t>Action that is influenced by an emotional state, such as crying at a funeral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8182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bg1"/>
                          </a:solidFill>
                          <a:effectLst/>
                          <a:latin typeface="+mn-lt"/>
                          <a:ea typeface="ＭＳ Ｐゴシック" charset="-128"/>
                        </a:rPr>
                        <a:t>Rational value-orientated action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A8D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mn-lt"/>
                          <a:ea typeface="ＭＳ Ｐゴシック" charset="-128"/>
                        </a:rPr>
                        <a:t>Action that is led by an overriding ideal or value. If a person is committed to a particular religious belief, it is rational within that belief system to prey.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0487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bg1"/>
                          </a:solidFill>
                          <a:effectLst/>
                          <a:latin typeface="+mn-lt"/>
                          <a:ea typeface="ＭＳ Ｐゴシック" charset="-128"/>
                        </a:rPr>
                        <a:t>Rational goal-orientated action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A8D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mn-lt"/>
                          <a:ea typeface="ＭＳ Ｐゴシック" charset="-128"/>
                        </a:rPr>
                        <a:t>This is a highly rational form of action where people calculate the likely results of behaviour in relation to a goal. A student may consider various costs and benefits of different courses of action before selecting a particular behaviour. They may put more effort into an essay for one teacher because they write the student reports.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72800153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251520" y="188640"/>
            <a:ext cx="8229600" cy="1143000"/>
          </a:xfrm>
        </p:spPr>
        <p:txBody>
          <a:bodyPr/>
          <a:lstStyle/>
          <a:p>
            <a:pPr algn="l"/>
            <a:r>
              <a:rPr lang="en-GB" b="1" dirty="0" smtClean="0">
                <a:solidFill>
                  <a:srgbClr val="EB85B3"/>
                </a:solidFill>
              </a:rPr>
              <a:t>Criticisms of Weber:</a:t>
            </a:r>
            <a:endParaRPr lang="en-US" dirty="0" smtClean="0">
              <a:solidFill>
                <a:srgbClr val="EB85B3"/>
              </a:solidFill>
            </a:endParaRPr>
          </a:p>
        </p:txBody>
      </p:sp>
      <p:sp>
        <p:nvSpPr>
          <p:cNvPr id="30723" name="Content Placeholder 2"/>
          <p:cNvSpPr>
            <a:spLocks noGrp="1"/>
          </p:cNvSpPr>
          <p:nvPr>
            <p:ph idx="1"/>
          </p:nvPr>
        </p:nvSpPr>
        <p:spPr>
          <a:xfrm>
            <a:off x="323528" y="1196752"/>
            <a:ext cx="8496944" cy="5400600"/>
          </a:xfrm>
        </p:spPr>
        <p:txBody>
          <a:bodyPr>
            <a:normAutofit fontScale="92500" lnSpcReduction="10000"/>
          </a:bodyPr>
          <a:lstStyle/>
          <a:p>
            <a:r>
              <a:rPr lang="en-GB" b="1" i="1" dirty="0" err="1" smtClean="0">
                <a:solidFill>
                  <a:srgbClr val="FFFF00"/>
                </a:solidFill>
              </a:rPr>
              <a:t>Schutz</a:t>
            </a:r>
            <a:r>
              <a:rPr lang="en-GB" b="1" i="1" dirty="0" smtClean="0">
                <a:solidFill>
                  <a:srgbClr val="FFFF00"/>
                </a:solidFill>
              </a:rPr>
              <a:t> (1972)</a:t>
            </a:r>
            <a:r>
              <a:rPr lang="en-GB" dirty="0" smtClean="0">
                <a:solidFill>
                  <a:srgbClr val="FFFF00"/>
                </a:solidFill>
              </a:rPr>
              <a:t> </a:t>
            </a:r>
            <a:r>
              <a:rPr lang="en-GB" dirty="0" smtClean="0"/>
              <a:t>argues that the action theory is too individualistic and cannot explain the </a:t>
            </a:r>
            <a:r>
              <a:rPr lang="en-GB" i="1" dirty="0" smtClean="0"/>
              <a:t>shared</a:t>
            </a:r>
            <a:r>
              <a:rPr lang="en-GB" dirty="0" smtClean="0"/>
              <a:t> nature of meanings.</a:t>
            </a:r>
          </a:p>
          <a:p>
            <a:r>
              <a:rPr lang="en-GB" dirty="0" smtClean="0"/>
              <a:t>Weber’s typology of action is difficult to apply and some actions belong to more than one type of action identified by Weber.</a:t>
            </a:r>
          </a:p>
          <a:p>
            <a:r>
              <a:rPr lang="en-GB" dirty="0" smtClean="0"/>
              <a:t>We can never truly understand an individual’s actions so Weber’s idea of </a:t>
            </a:r>
            <a:r>
              <a:rPr lang="en-GB" i="1" dirty="0" err="1" smtClean="0"/>
              <a:t>verstehen</a:t>
            </a:r>
            <a:r>
              <a:rPr lang="en-GB" dirty="0" smtClean="0"/>
              <a:t> cannot be applied. </a:t>
            </a:r>
          </a:p>
          <a:p>
            <a:r>
              <a:rPr lang="en-GB" b="1" i="1" dirty="0" smtClean="0">
                <a:solidFill>
                  <a:srgbClr val="FFFF00"/>
                </a:solidFill>
              </a:rPr>
              <a:t>Lee and Newby (1983)</a:t>
            </a:r>
            <a:r>
              <a:rPr lang="en-GB" dirty="0" smtClean="0">
                <a:solidFill>
                  <a:srgbClr val="FFFF00"/>
                </a:solidFill>
              </a:rPr>
              <a:t> describe Weber as a </a:t>
            </a:r>
            <a:r>
              <a:rPr lang="en-GB" b="1" dirty="0" smtClean="0">
                <a:solidFill>
                  <a:srgbClr val="FFFF00"/>
                </a:solidFill>
              </a:rPr>
              <a:t>methodological individualist</a:t>
            </a:r>
            <a:r>
              <a:rPr lang="en-GB" dirty="0" smtClean="0">
                <a:solidFill>
                  <a:srgbClr val="FFFF00"/>
                </a:solidFill>
              </a:rPr>
              <a:t> who ignores the structure of society.</a:t>
            </a:r>
          </a:p>
          <a:p>
            <a:endParaRPr lang="en-US" dirty="0" smtClean="0"/>
          </a:p>
        </p:txBody>
      </p:sp>
    </p:spTree>
    <p:extLst>
      <p:ext uri="{BB962C8B-B14F-4D97-AF65-F5344CB8AC3E}">
        <p14:creationId xmlns:p14="http://schemas.microsoft.com/office/powerpoint/2010/main" val="346759385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6" descr="Mead">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9" y="-755200"/>
            <a:ext cx="6699256" cy="8249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Text Box 4"/>
          <p:cNvSpPr txBox="1">
            <a:spLocks noChangeArrowheads="1"/>
          </p:cNvSpPr>
          <p:nvPr/>
        </p:nvSpPr>
        <p:spPr bwMode="auto">
          <a:xfrm>
            <a:off x="179512" y="188640"/>
            <a:ext cx="7704137" cy="1754326"/>
          </a:xfrm>
          <a:prstGeom prst="rect">
            <a:avLst/>
          </a:prstGeom>
          <a:no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GB" sz="5400" b="1" dirty="0">
                <a:solidFill>
                  <a:srgbClr val="FFFF00"/>
                </a:solidFill>
                <a:effectLst>
                  <a:outerShdw blurRad="38100" dist="38100" dir="2700000" algn="tl">
                    <a:srgbClr val="1F497D"/>
                  </a:outerShdw>
                </a:effectLst>
                <a:latin typeface="+mn-lt"/>
              </a:rPr>
              <a:t>Symbolic Interactionism – </a:t>
            </a:r>
            <a:r>
              <a:rPr lang="en-GB" sz="5400" b="1" dirty="0">
                <a:solidFill>
                  <a:srgbClr val="FF9966"/>
                </a:solidFill>
                <a:effectLst>
                  <a:outerShdw blurRad="38100" dist="38100" dir="2700000" algn="tl">
                    <a:srgbClr val="1F497D"/>
                  </a:outerShdw>
                </a:effectLst>
                <a:latin typeface="+mn-lt"/>
              </a:rPr>
              <a:t>Meads Theory</a:t>
            </a:r>
            <a:endParaRPr lang="en-US" sz="5400" b="1" dirty="0">
              <a:solidFill>
                <a:srgbClr val="FF9966"/>
              </a:solidFill>
              <a:effectLst>
                <a:outerShdw blurRad="38100" dist="38100" dir="2700000" algn="tl">
                  <a:srgbClr val="1F497D"/>
                </a:outerShdw>
              </a:effectLst>
              <a:latin typeface="+mn-lt"/>
            </a:endParaRPr>
          </a:p>
        </p:txBody>
      </p:sp>
      <p:sp>
        <p:nvSpPr>
          <p:cNvPr id="31748" name="Text Box 8"/>
          <p:cNvSpPr txBox="1">
            <a:spLocks noChangeArrowheads="1"/>
          </p:cNvSpPr>
          <p:nvPr/>
        </p:nvSpPr>
        <p:spPr bwMode="auto">
          <a:xfrm>
            <a:off x="611188" y="2708275"/>
            <a:ext cx="3528764" cy="2477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20000"/>
              </a:spcBef>
            </a:pPr>
            <a:r>
              <a:rPr lang="en-GB" sz="3200" b="1" dirty="0">
                <a:solidFill>
                  <a:srgbClr val="F6A8D6"/>
                </a:solidFill>
                <a:latin typeface="+mn-lt"/>
              </a:rPr>
              <a:t>Mead is usually seen as the founder of symbolic interactionism. </a:t>
            </a:r>
          </a:p>
          <a:p>
            <a:pPr eaLnBrk="1" hangingPunct="1">
              <a:spcBef>
                <a:spcPct val="50000"/>
              </a:spcBef>
            </a:pPr>
            <a:endParaRPr lang="en-GB" sz="1800" b="1" dirty="0"/>
          </a:p>
        </p:txBody>
      </p:sp>
    </p:spTree>
    <p:extLst>
      <p:ext uri="{BB962C8B-B14F-4D97-AF65-F5344CB8AC3E}">
        <p14:creationId xmlns:p14="http://schemas.microsoft.com/office/powerpoint/2010/main" val="259262099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a:bodyPr>
          <a:lstStyle/>
          <a:p>
            <a:pPr algn="l" eaLnBrk="1" hangingPunct="1">
              <a:defRPr/>
            </a:pPr>
            <a:r>
              <a:rPr lang="en-GB" sz="6000" b="1" dirty="0" smtClean="0">
                <a:solidFill>
                  <a:srgbClr val="F6A8D6"/>
                </a:solidFill>
                <a:latin typeface="+mn-lt"/>
                <a:ea typeface="+mj-ea"/>
                <a:cs typeface="+mj-cs"/>
              </a:rPr>
              <a:t>Symbolic Interactionism</a:t>
            </a:r>
          </a:p>
        </p:txBody>
      </p:sp>
      <p:sp>
        <p:nvSpPr>
          <p:cNvPr id="32771" name="Rectangle 3"/>
          <p:cNvSpPr>
            <a:spLocks noGrp="1" noChangeArrowheads="1"/>
          </p:cNvSpPr>
          <p:nvPr>
            <p:ph type="body" idx="1"/>
          </p:nvPr>
        </p:nvSpPr>
        <p:spPr/>
        <p:txBody>
          <a:bodyPr/>
          <a:lstStyle/>
          <a:p>
            <a:pPr eaLnBrk="1" hangingPunct="1"/>
            <a:r>
              <a:rPr lang="en-GB" dirty="0" smtClean="0"/>
              <a:t>Symbolic </a:t>
            </a:r>
            <a:r>
              <a:rPr lang="en-GB" dirty="0" err="1" smtClean="0"/>
              <a:t>interactionists</a:t>
            </a:r>
            <a:r>
              <a:rPr lang="en-GB" dirty="0" smtClean="0"/>
              <a:t> emphasise the ways in which society is </a:t>
            </a:r>
            <a:r>
              <a:rPr lang="en-GB" b="1" dirty="0" smtClean="0">
                <a:solidFill>
                  <a:srgbClr val="CCFFCC"/>
                </a:solidFill>
              </a:rPr>
              <a:t>actively shaped</a:t>
            </a:r>
            <a:r>
              <a:rPr lang="en-GB" dirty="0" smtClean="0"/>
              <a:t> by </a:t>
            </a:r>
            <a:r>
              <a:rPr lang="en-GB" b="1" dirty="0" smtClean="0">
                <a:solidFill>
                  <a:srgbClr val="CCFFCC"/>
                </a:solidFill>
              </a:rPr>
              <a:t>individuals</a:t>
            </a:r>
            <a:r>
              <a:rPr lang="en-GB" dirty="0" smtClean="0"/>
              <a:t> and the </a:t>
            </a:r>
            <a:r>
              <a:rPr lang="en-GB" dirty="0" smtClean="0">
                <a:solidFill>
                  <a:srgbClr val="CCFFCC"/>
                </a:solidFill>
              </a:rPr>
              <a:t>meanings </a:t>
            </a:r>
            <a:r>
              <a:rPr lang="en-GB" dirty="0" smtClean="0"/>
              <a:t>they attach to ‘everyday things’. </a:t>
            </a:r>
          </a:p>
          <a:p>
            <a:pPr eaLnBrk="1" hangingPunct="1"/>
            <a:endParaRPr lang="en-GB" dirty="0"/>
          </a:p>
          <a:p>
            <a:pPr eaLnBrk="1" hangingPunct="1"/>
            <a:r>
              <a:rPr lang="en-GB" dirty="0" smtClean="0"/>
              <a:t>Symbolic interactionism is usually regarded as a social action theory.</a:t>
            </a:r>
          </a:p>
        </p:txBody>
      </p:sp>
    </p:spTree>
    <p:extLst>
      <p:ext uri="{BB962C8B-B14F-4D97-AF65-F5344CB8AC3E}">
        <p14:creationId xmlns:p14="http://schemas.microsoft.com/office/powerpoint/2010/main" val="375939826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a:bodyPr>
          <a:lstStyle/>
          <a:p>
            <a:pPr algn="l"/>
            <a:r>
              <a:rPr lang="en-GB" sz="6600" b="1" dirty="0" smtClean="0">
                <a:solidFill>
                  <a:srgbClr val="FF9966"/>
                </a:solidFill>
              </a:rPr>
              <a:t>The ‘I’ and the ‘me’</a:t>
            </a:r>
            <a:endParaRPr lang="en-US" sz="6600" b="1" dirty="0" smtClean="0">
              <a:solidFill>
                <a:srgbClr val="FF9966"/>
              </a:solidFill>
            </a:endParaRPr>
          </a:p>
        </p:txBody>
      </p:sp>
      <p:sp>
        <p:nvSpPr>
          <p:cNvPr id="34819" name="Rectangle 3"/>
          <p:cNvSpPr>
            <a:spLocks noGrp="1" noChangeArrowheads="1"/>
          </p:cNvSpPr>
          <p:nvPr>
            <p:ph type="body" idx="1"/>
          </p:nvPr>
        </p:nvSpPr>
        <p:spPr>
          <a:xfrm>
            <a:off x="457200" y="1600200"/>
            <a:ext cx="8435280" cy="5141168"/>
          </a:xfrm>
        </p:spPr>
        <p:txBody>
          <a:bodyPr>
            <a:normAutofit/>
          </a:bodyPr>
          <a:lstStyle/>
          <a:p>
            <a:pPr>
              <a:lnSpc>
                <a:spcPct val="90000"/>
              </a:lnSpc>
            </a:pPr>
            <a:r>
              <a:rPr lang="en-GB" dirty="0" smtClean="0"/>
              <a:t>G. H. Mead in 1934 described our awareness of how others see us. </a:t>
            </a:r>
          </a:p>
          <a:p>
            <a:pPr>
              <a:lnSpc>
                <a:spcPct val="90000"/>
              </a:lnSpc>
            </a:pPr>
            <a:endParaRPr lang="en-GB" dirty="0"/>
          </a:p>
          <a:p>
            <a:pPr>
              <a:lnSpc>
                <a:spcPct val="90000"/>
              </a:lnSpc>
            </a:pPr>
            <a:r>
              <a:rPr lang="en-GB" dirty="0" smtClean="0"/>
              <a:t>The </a:t>
            </a:r>
            <a:r>
              <a:rPr lang="en-GB" dirty="0" smtClean="0">
                <a:solidFill>
                  <a:srgbClr val="FF33CC"/>
                </a:solidFill>
              </a:rPr>
              <a:t>‘I’</a:t>
            </a:r>
            <a:r>
              <a:rPr lang="en-GB" dirty="0" smtClean="0"/>
              <a:t> is the spontaneous side of our personality which would like to act freely, but we are aware of the way ‘generalised others’ of our society view us and expect us to behave.</a:t>
            </a:r>
          </a:p>
          <a:p>
            <a:pPr>
              <a:lnSpc>
                <a:spcPct val="90000"/>
              </a:lnSpc>
            </a:pPr>
            <a:endParaRPr lang="en-GB" dirty="0"/>
          </a:p>
          <a:p>
            <a:pPr>
              <a:lnSpc>
                <a:spcPct val="90000"/>
              </a:lnSpc>
            </a:pPr>
            <a:r>
              <a:rPr lang="en-GB" dirty="0"/>
              <a:t>T</a:t>
            </a:r>
            <a:r>
              <a:rPr lang="en-GB" dirty="0" smtClean="0"/>
              <a:t>his more inhibiting self concept seen through the eyes of others is termed the </a:t>
            </a:r>
            <a:r>
              <a:rPr lang="en-GB" dirty="0" smtClean="0">
                <a:solidFill>
                  <a:srgbClr val="FF33CC"/>
                </a:solidFill>
              </a:rPr>
              <a:t>‘me’.</a:t>
            </a:r>
            <a:endParaRPr lang="en-US" dirty="0" smtClean="0">
              <a:solidFill>
                <a:srgbClr val="FF33CC"/>
              </a:solidFill>
            </a:endParaRPr>
          </a:p>
          <a:p>
            <a:pPr>
              <a:lnSpc>
                <a:spcPct val="90000"/>
              </a:lnSpc>
            </a:pPr>
            <a:endParaRPr lang="en-US" dirty="0" smtClean="0"/>
          </a:p>
        </p:txBody>
      </p:sp>
    </p:spTree>
    <p:extLst>
      <p:ext uri="{BB962C8B-B14F-4D97-AF65-F5344CB8AC3E}">
        <p14:creationId xmlns:p14="http://schemas.microsoft.com/office/powerpoint/2010/main" val="174059200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32048"/>
            <a:ext cx="8229600" cy="1143000"/>
          </a:xfrm>
        </p:spPr>
        <p:txBody>
          <a:bodyPr>
            <a:normAutofit/>
          </a:bodyPr>
          <a:lstStyle/>
          <a:p>
            <a:pPr algn="l"/>
            <a:r>
              <a:rPr lang="en-GB" sz="5400" b="1" dirty="0" smtClean="0">
                <a:solidFill>
                  <a:srgbClr val="FF9966"/>
                </a:solidFill>
              </a:rPr>
              <a:t>‘The looking glass self’</a:t>
            </a:r>
            <a:endParaRPr lang="en-US" sz="5400" b="1" dirty="0" smtClean="0">
              <a:solidFill>
                <a:srgbClr val="FF9966"/>
              </a:solidFill>
            </a:endParaRPr>
          </a:p>
        </p:txBody>
      </p:sp>
      <p:sp>
        <p:nvSpPr>
          <p:cNvPr id="36867" name="Rectangle 3"/>
          <p:cNvSpPr>
            <a:spLocks noGrp="1" noChangeArrowheads="1"/>
          </p:cNvSpPr>
          <p:nvPr>
            <p:ph type="body" idx="1"/>
          </p:nvPr>
        </p:nvSpPr>
        <p:spPr>
          <a:xfrm>
            <a:off x="179512" y="980728"/>
            <a:ext cx="8964488" cy="4525963"/>
          </a:xfrm>
        </p:spPr>
        <p:txBody>
          <a:bodyPr/>
          <a:lstStyle/>
          <a:p>
            <a:r>
              <a:rPr lang="en-GB" dirty="0" smtClean="0"/>
              <a:t>Cooley (1922) aptly called the </a:t>
            </a:r>
            <a:r>
              <a:rPr lang="en-GB" sz="4400" b="1" dirty="0" smtClean="0">
                <a:solidFill>
                  <a:srgbClr val="FFFF00"/>
                </a:solidFill>
              </a:rPr>
              <a:t>me</a:t>
            </a:r>
            <a:r>
              <a:rPr lang="en-GB" dirty="0" smtClean="0"/>
              <a:t> side of our self the </a:t>
            </a:r>
            <a:r>
              <a:rPr lang="en-GB" b="1" dirty="0" smtClean="0">
                <a:solidFill>
                  <a:srgbClr val="FF33CC"/>
                </a:solidFill>
              </a:rPr>
              <a:t>‘looking glass self’,</a:t>
            </a:r>
            <a:r>
              <a:rPr lang="en-GB" dirty="0" smtClean="0"/>
              <a:t> referring to how, after a while, we begin to view ourselves as if others’ eyes are a mirror. </a:t>
            </a:r>
          </a:p>
          <a:p>
            <a:endParaRPr lang="en-US" dirty="0" smtClean="0"/>
          </a:p>
        </p:txBody>
      </p:sp>
      <p:pic>
        <p:nvPicPr>
          <p:cNvPr id="36868" name="Picture 5" descr="woman-looking-in-mirror-wondering-about-her-alcohol-ab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835696" y="3637039"/>
            <a:ext cx="5184576" cy="3220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loud Callout 1"/>
          <p:cNvSpPr/>
          <p:nvPr/>
        </p:nvSpPr>
        <p:spPr>
          <a:xfrm>
            <a:off x="-180528" y="3429000"/>
            <a:ext cx="3024336" cy="1584176"/>
          </a:xfrm>
          <a:prstGeom prst="cloudCallout">
            <a:avLst>
              <a:gd name="adj1" fmla="val 60913"/>
              <a:gd name="adj2" fmla="val 3898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i="1" dirty="0" smtClean="0"/>
              <a:t>I’m hot!</a:t>
            </a:r>
            <a:endParaRPr lang="en-GB" sz="4000" b="1" i="1" dirty="0"/>
          </a:p>
        </p:txBody>
      </p:sp>
      <p:sp>
        <p:nvSpPr>
          <p:cNvPr id="6" name="Cloud Callout 5"/>
          <p:cNvSpPr/>
          <p:nvPr/>
        </p:nvSpPr>
        <p:spPr>
          <a:xfrm>
            <a:off x="6012160" y="2636912"/>
            <a:ext cx="3312367" cy="1584176"/>
          </a:xfrm>
          <a:prstGeom prst="cloudCallout">
            <a:avLst>
              <a:gd name="adj1" fmla="val -50354"/>
              <a:gd name="adj2" fmla="val 575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i="1" dirty="0" smtClean="0"/>
              <a:t>You sure are babe</a:t>
            </a:r>
            <a:endParaRPr lang="en-GB" sz="3200" b="1" i="1" dirty="0"/>
          </a:p>
        </p:txBody>
      </p:sp>
    </p:spTree>
    <p:extLst>
      <p:ext uri="{BB962C8B-B14F-4D97-AF65-F5344CB8AC3E}">
        <p14:creationId xmlns:p14="http://schemas.microsoft.com/office/powerpoint/2010/main" val="35154680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5"/>
          <p:cNvSpPr txBox="1">
            <a:spLocks noChangeArrowheads="1"/>
          </p:cNvSpPr>
          <p:nvPr/>
        </p:nvSpPr>
        <p:spPr bwMode="auto">
          <a:xfrm>
            <a:off x="304800" y="228600"/>
            <a:ext cx="8389938" cy="646331"/>
          </a:xfrm>
          <a:prstGeom prst="rect">
            <a:avLst/>
          </a:prstGeom>
          <a:noFill/>
          <a:ln w="9525">
            <a:noFill/>
            <a:miter lim="800000"/>
            <a:headEnd/>
            <a:tailEnd/>
          </a:ln>
          <a:effectLst/>
        </p:spPr>
        <p:txBody>
          <a:bodyPr wrap="squar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GB" sz="3600" b="1" dirty="0">
                <a:solidFill>
                  <a:srgbClr val="FF9966"/>
                </a:solidFill>
                <a:latin typeface="+mn-lt"/>
              </a:rPr>
              <a:t>How does it link to symbolic interactionism</a:t>
            </a:r>
            <a:endParaRPr lang="en-US" sz="3600" b="1" dirty="0">
              <a:solidFill>
                <a:srgbClr val="FF9966"/>
              </a:solidFill>
              <a:latin typeface="+mn-lt"/>
            </a:endParaRPr>
          </a:p>
        </p:txBody>
      </p:sp>
      <p:sp>
        <p:nvSpPr>
          <p:cNvPr id="35843" name="Text Box 7"/>
          <p:cNvSpPr txBox="1">
            <a:spLocks noChangeArrowheads="1"/>
          </p:cNvSpPr>
          <p:nvPr/>
        </p:nvSpPr>
        <p:spPr bwMode="auto">
          <a:xfrm>
            <a:off x="304800" y="990600"/>
            <a:ext cx="8569325" cy="1785104"/>
          </a:xfrm>
          <a:prstGeom prst="rect">
            <a:avLst/>
          </a:prstGeom>
          <a:gradFill rotWithShape="1">
            <a:gsLst>
              <a:gs pos="0">
                <a:srgbClr val="F5FFE6"/>
              </a:gs>
              <a:gs pos="64999">
                <a:srgbClr val="E4FDC2"/>
              </a:gs>
              <a:gs pos="100000">
                <a:srgbClr val="DAFDA7"/>
              </a:gs>
            </a:gsLst>
            <a:lin ang="5400000" scaled="1"/>
          </a:gradFill>
          <a:ln w="9525">
            <a:solidFill>
              <a:srgbClr val="98B954"/>
            </a:solidFill>
            <a:miter lim="800000"/>
            <a:headEnd/>
            <a:tailEnd/>
          </a:ln>
          <a:effectLst>
            <a:outerShdw blurRad="40000" dist="20000" dir="5400000" rotWithShape="0">
              <a:srgbClr val="808080">
                <a:alpha val="37999"/>
              </a:srgbClr>
            </a:outerShdw>
          </a:effectLst>
        </p:spPr>
        <p:txBody>
          <a:bodyPr>
            <a:spAutoFit/>
          </a:bodyPr>
          <a:lstStyle/>
          <a:p>
            <a:pPr>
              <a:spcBef>
                <a:spcPct val="50000"/>
              </a:spcBef>
              <a:defRPr/>
            </a:pPr>
            <a:r>
              <a:rPr lang="en-GB" sz="2200" b="1" dirty="0">
                <a:solidFill>
                  <a:schemeClr val="dk1"/>
                </a:solidFill>
                <a:ea typeface="+mn-ea"/>
              </a:rPr>
              <a:t>Symbolic </a:t>
            </a:r>
            <a:r>
              <a:rPr lang="en-GB" sz="2200" b="1" dirty="0" err="1">
                <a:solidFill>
                  <a:schemeClr val="dk1"/>
                </a:solidFill>
                <a:ea typeface="+mn-ea"/>
              </a:rPr>
              <a:t>interactionism</a:t>
            </a:r>
            <a:r>
              <a:rPr lang="en-GB" sz="2200" b="1" dirty="0">
                <a:solidFill>
                  <a:schemeClr val="dk1"/>
                </a:solidFill>
                <a:ea typeface="+mn-ea"/>
              </a:rPr>
              <a:t>:</a:t>
            </a:r>
            <a:r>
              <a:rPr lang="en-GB" sz="2200" dirty="0">
                <a:solidFill>
                  <a:schemeClr val="dk1"/>
                </a:solidFill>
                <a:ea typeface="+mn-ea"/>
              </a:rPr>
              <a:t> A sociological perspective on self and society based on the ideas of George Mead (1934). The central theme of symbolic </a:t>
            </a:r>
            <a:r>
              <a:rPr lang="en-GB" sz="2200" dirty="0" err="1">
                <a:solidFill>
                  <a:schemeClr val="dk1"/>
                </a:solidFill>
                <a:ea typeface="+mn-ea"/>
              </a:rPr>
              <a:t>interactionism</a:t>
            </a:r>
            <a:r>
              <a:rPr lang="en-GB" sz="2200" dirty="0">
                <a:solidFill>
                  <a:schemeClr val="dk1"/>
                </a:solidFill>
                <a:ea typeface="+mn-ea"/>
              </a:rPr>
              <a:t> is that human life is based on the use of symbols. </a:t>
            </a:r>
            <a:r>
              <a:rPr lang="en-US" sz="2200" dirty="0">
                <a:solidFill>
                  <a:schemeClr val="dk1"/>
                </a:solidFill>
                <a:ea typeface="+mn-ea"/>
              </a:rPr>
              <a:t>Through language and communication, symbols provide the means by which reality is constructed.</a:t>
            </a:r>
          </a:p>
        </p:txBody>
      </p:sp>
      <p:sp>
        <p:nvSpPr>
          <p:cNvPr id="38916" name="Text Box 11"/>
          <p:cNvSpPr txBox="1">
            <a:spLocks noChangeArrowheads="1"/>
          </p:cNvSpPr>
          <p:nvPr/>
        </p:nvSpPr>
        <p:spPr bwMode="auto">
          <a:xfrm>
            <a:off x="395288" y="3573463"/>
            <a:ext cx="85693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endParaRPr lang="en-GB" sz="1800">
              <a:latin typeface="Century Gothic" charset="0"/>
            </a:endParaRPr>
          </a:p>
        </p:txBody>
      </p:sp>
      <p:sp>
        <p:nvSpPr>
          <p:cNvPr id="35848" name="Text Box 12"/>
          <p:cNvSpPr txBox="1">
            <a:spLocks noChangeArrowheads="1"/>
          </p:cNvSpPr>
          <p:nvPr/>
        </p:nvSpPr>
        <p:spPr bwMode="auto">
          <a:xfrm>
            <a:off x="304800" y="3276600"/>
            <a:ext cx="8569325" cy="3139321"/>
          </a:xfrm>
          <a:prstGeom prst="rect">
            <a:avLst/>
          </a:prstGeom>
          <a:gradFill rotWithShape="1">
            <a:gsLst>
              <a:gs pos="0">
                <a:srgbClr val="E5EEFF"/>
              </a:gs>
              <a:gs pos="64999">
                <a:srgbClr val="BFD5FF"/>
              </a:gs>
              <a:gs pos="100000">
                <a:srgbClr val="A3C4FF"/>
              </a:gs>
            </a:gsLst>
            <a:lin ang="5400000" scaled="1"/>
          </a:gradFill>
          <a:ln w="9525">
            <a:solidFill>
              <a:srgbClr val="4A7EBB"/>
            </a:solidFill>
            <a:miter lim="800000"/>
            <a:headEnd/>
            <a:tailEnd/>
          </a:ln>
          <a:effectLst>
            <a:outerShdw blurRad="40000" dist="20000" dir="5400000" rotWithShape="0">
              <a:srgbClr val="808080">
                <a:alpha val="37999"/>
              </a:srgbClr>
            </a:outerShdw>
          </a:effec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GB" sz="2200" b="1" dirty="0">
                <a:solidFill>
                  <a:srgbClr val="000000"/>
                </a:solidFill>
                <a:latin typeface="+mn-lt"/>
              </a:rPr>
              <a:t>Mead’s work: </a:t>
            </a:r>
            <a:r>
              <a:rPr lang="en-GB" sz="2200" dirty="0">
                <a:solidFill>
                  <a:srgbClr val="000000"/>
                </a:solidFill>
                <a:latin typeface="+mn-lt"/>
              </a:rPr>
              <a:t>Human behaviour is social because people interact in terms of symbols. Symbols stand for other objects and imply certain behaviour. For example; The ‘ no entry’ symbol  implies to the majority of people that they cannot enter. Therefore Mead’s work is credible that we follow symbols, however as the majority follow this rule, does this show there must be some sort of collective norms and values? Can we really say that reality being so complex comes down to simply the use of symbols? However, Mead’s work is accurate that we do associates symbols with meanings.</a:t>
            </a:r>
          </a:p>
        </p:txBody>
      </p:sp>
    </p:spTree>
    <p:extLst>
      <p:ext uri="{BB962C8B-B14F-4D97-AF65-F5344CB8AC3E}">
        <p14:creationId xmlns:p14="http://schemas.microsoft.com/office/powerpoint/2010/main" val="213058470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07504" y="-13253"/>
            <a:ext cx="8229600" cy="1143000"/>
          </a:xfrm>
        </p:spPr>
        <p:txBody>
          <a:bodyPr>
            <a:normAutofit/>
          </a:bodyPr>
          <a:lstStyle/>
          <a:p>
            <a:pPr algn="l" eaLnBrk="1" hangingPunct="1"/>
            <a:r>
              <a:rPr lang="en-GB" sz="5400" b="1" dirty="0" smtClean="0">
                <a:solidFill>
                  <a:srgbClr val="FF9966"/>
                </a:solidFill>
                <a:latin typeface="+mn-lt"/>
              </a:rPr>
              <a:t>Herbert </a:t>
            </a:r>
            <a:r>
              <a:rPr lang="en-GB" sz="5400" b="1" dirty="0" err="1" smtClean="0">
                <a:solidFill>
                  <a:srgbClr val="FF9966"/>
                </a:solidFill>
                <a:latin typeface="+mn-lt"/>
              </a:rPr>
              <a:t>Blumer</a:t>
            </a:r>
            <a:endParaRPr lang="en-GB" sz="5400" b="1" dirty="0" smtClean="0">
              <a:solidFill>
                <a:srgbClr val="FF9966"/>
              </a:solidFill>
              <a:latin typeface="+mn-lt"/>
            </a:endParaRPr>
          </a:p>
        </p:txBody>
      </p:sp>
      <p:sp>
        <p:nvSpPr>
          <p:cNvPr id="39939" name="Rectangle 3"/>
          <p:cNvSpPr>
            <a:spLocks noGrp="1" noChangeArrowheads="1"/>
          </p:cNvSpPr>
          <p:nvPr>
            <p:ph type="body" idx="1"/>
          </p:nvPr>
        </p:nvSpPr>
        <p:spPr>
          <a:xfrm>
            <a:off x="107504" y="980728"/>
            <a:ext cx="8856984" cy="5877272"/>
          </a:xfrm>
        </p:spPr>
        <p:txBody>
          <a:bodyPr>
            <a:normAutofit fontScale="92500" lnSpcReduction="10000"/>
          </a:bodyPr>
          <a:lstStyle/>
          <a:p>
            <a:pPr eaLnBrk="1" hangingPunct="1">
              <a:lnSpc>
                <a:spcPct val="90000"/>
              </a:lnSpc>
            </a:pPr>
            <a:r>
              <a:rPr lang="en-GB" dirty="0" err="1" smtClean="0"/>
              <a:t>Blumer</a:t>
            </a:r>
            <a:r>
              <a:rPr lang="en-GB" dirty="0" smtClean="0"/>
              <a:t>, 1962 has developed Mead’s approach.</a:t>
            </a:r>
          </a:p>
          <a:p>
            <a:pPr eaLnBrk="1" hangingPunct="1">
              <a:lnSpc>
                <a:spcPct val="90000"/>
              </a:lnSpc>
            </a:pPr>
            <a:endParaRPr lang="en-GB" dirty="0"/>
          </a:p>
          <a:p>
            <a:pPr eaLnBrk="1" hangingPunct="1">
              <a:lnSpc>
                <a:spcPct val="90000"/>
              </a:lnSpc>
            </a:pPr>
            <a:r>
              <a:rPr lang="en-GB" dirty="0" err="1" smtClean="0"/>
              <a:t>Blumer</a:t>
            </a:r>
            <a:r>
              <a:rPr lang="en-GB" dirty="0" smtClean="0"/>
              <a:t> emphasizes that people do not react automatically to external stimuli but interpret their meaning before reacting (for example, interpreting the meaning of a red light before deciding how to react to it)</a:t>
            </a:r>
          </a:p>
          <a:p>
            <a:pPr marL="0" indent="0" eaLnBrk="1" hangingPunct="1">
              <a:lnSpc>
                <a:spcPct val="90000"/>
              </a:lnSpc>
              <a:buNone/>
            </a:pPr>
            <a:endParaRPr lang="en-GB" dirty="0" smtClean="0"/>
          </a:p>
          <a:p>
            <a:pPr eaLnBrk="1" hangingPunct="1">
              <a:lnSpc>
                <a:spcPct val="90000"/>
              </a:lnSpc>
            </a:pPr>
            <a:r>
              <a:rPr lang="en-GB" dirty="0" smtClean="0"/>
              <a:t>Meanings develop during interaction and are not fixed.</a:t>
            </a:r>
          </a:p>
          <a:p>
            <a:pPr marL="0" indent="0" eaLnBrk="1" hangingPunct="1">
              <a:lnSpc>
                <a:spcPct val="90000"/>
              </a:lnSpc>
              <a:buNone/>
            </a:pPr>
            <a:endParaRPr lang="en-GB" dirty="0" smtClean="0"/>
          </a:p>
          <a:p>
            <a:pPr eaLnBrk="1" hangingPunct="1">
              <a:lnSpc>
                <a:spcPct val="90000"/>
              </a:lnSpc>
            </a:pPr>
            <a:r>
              <a:rPr lang="en-GB" dirty="0" smtClean="0"/>
              <a:t>Rules and Structures restrict social action and shape the interpretation of meaning to some extent, but they are never absolutely fixed. </a:t>
            </a:r>
          </a:p>
          <a:p>
            <a:pPr eaLnBrk="1" hangingPunct="1">
              <a:lnSpc>
                <a:spcPct val="90000"/>
              </a:lnSpc>
            </a:pPr>
            <a:endParaRPr lang="en-GB" sz="2800" dirty="0" smtClean="0"/>
          </a:p>
        </p:txBody>
      </p:sp>
    </p:spTree>
    <p:extLst>
      <p:ext uri="{BB962C8B-B14F-4D97-AF65-F5344CB8AC3E}">
        <p14:creationId xmlns:p14="http://schemas.microsoft.com/office/powerpoint/2010/main" val="42484678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GB" dirty="0">
                <a:hlinkClick r:id="rId2"/>
              </a:rPr>
              <a:t>http://</a:t>
            </a:r>
            <a:r>
              <a:rPr lang="en-GB" dirty="0" smtClean="0">
                <a:hlinkClick r:id="rId2"/>
              </a:rPr>
              <a:t>www.youtube.com/watch?v=Ql0XPwtfFGY&amp;feature=related</a:t>
            </a:r>
            <a:endParaRPr lang="en-GB" dirty="0" smtClean="0"/>
          </a:p>
          <a:p>
            <a:pPr marL="0" indent="0">
              <a:buNone/>
            </a:pPr>
            <a:endParaRPr lang="en-GB" dirty="0"/>
          </a:p>
          <a:p>
            <a:pPr marL="0" indent="0">
              <a:buNone/>
            </a:pPr>
            <a:endParaRPr lang="en-GB" dirty="0"/>
          </a:p>
        </p:txBody>
      </p:sp>
    </p:spTree>
    <p:extLst>
      <p:ext uri="{BB962C8B-B14F-4D97-AF65-F5344CB8AC3E}">
        <p14:creationId xmlns:p14="http://schemas.microsoft.com/office/powerpoint/2010/main" val="18479822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07504" y="188640"/>
            <a:ext cx="9036496" cy="1143000"/>
          </a:xfrm>
        </p:spPr>
        <p:txBody>
          <a:bodyPr>
            <a:noAutofit/>
          </a:bodyPr>
          <a:lstStyle/>
          <a:p>
            <a:pPr algn="l" eaLnBrk="1" hangingPunct="1"/>
            <a:r>
              <a:rPr lang="en-GB" b="1" dirty="0" smtClean="0">
                <a:solidFill>
                  <a:srgbClr val="FFFF00"/>
                </a:solidFill>
                <a:latin typeface="+mn-lt"/>
              </a:rPr>
              <a:t>How useful is Mead’s theory to an understanding of society?</a:t>
            </a:r>
          </a:p>
        </p:txBody>
      </p:sp>
      <p:sp>
        <p:nvSpPr>
          <p:cNvPr id="40963" name="Rectangle 3"/>
          <p:cNvSpPr>
            <a:spLocks noGrp="1" noChangeArrowheads="1"/>
          </p:cNvSpPr>
          <p:nvPr>
            <p:ph type="body" idx="1"/>
          </p:nvPr>
        </p:nvSpPr>
        <p:spPr>
          <a:xfrm>
            <a:off x="323528" y="1556792"/>
            <a:ext cx="8363272" cy="5112568"/>
          </a:xfrm>
        </p:spPr>
        <p:txBody>
          <a:bodyPr/>
          <a:lstStyle/>
          <a:p>
            <a:pPr eaLnBrk="1" hangingPunct="1">
              <a:lnSpc>
                <a:spcPct val="80000"/>
              </a:lnSpc>
            </a:pPr>
            <a:r>
              <a:rPr lang="en-GB" dirty="0" smtClean="0"/>
              <a:t>Although Meads theory is over 70 years old, humans do relate the meanings of symbols to what they do, </a:t>
            </a:r>
            <a:r>
              <a:rPr lang="en-GB" dirty="0" err="1" smtClean="0"/>
              <a:t>i.e</a:t>
            </a:r>
            <a:r>
              <a:rPr lang="en-GB" dirty="0" smtClean="0"/>
              <a:t> at a red traffic light, the majority of people would stop. Therefore, Mead is correct to an extent.</a:t>
            </a:r>
          </a:p>
          <a:p>
            <a:pPr eaLnBrk="1" hangingPunct="1">
              <a:lnSpc>
                <a:spcPct val="80000"/>
              </a:lnSpc>
            </a:pPr>
            <a:r>
              <a:rPr lang="en-GB" dirty="0" smtClean="0"/>
              <a:t>However, Mead states that we as individuals shape society, but for the majority to abide by the symbols, rules and regulations there must be some sort of collective conscience, norms and values.</a:t>
            </a:r>
          </a:p>
          <a:p>
            <a:pPr eaLnBrk="1" hangingPunct="1">
              <a:lnSpc>
                <a:spcPct val="80000"/>
              </a:lnSpc>
            </a:pPr>
            <a:r>
              <a:rPr lang="en-GB" dirty="0" smtClean="0"/>
              <a:t>In order to have shared meanings, it must feed of some sort of structural factors .</a:t>
            </a:r>
          </a:p>
          <a:p>
            <a:pPr eaLnBrk="1" hangingPunct="1">
              <a:lnSpc>
                <a:spcPct val="80000"/>
              </a:lnSpc>
            </a:pPr>
            <a:endParaRPr lang="en-GB" sz="2400" dirty="0" smtClean="0"/>
          </a:p>
        </p:txBody>
      </p:sp>
    </p:spTree>
    <p:extLst>
      <p:ext uri="{BB962C8B-B14F-4D97-AF65-F5344CB8AC3E}">
        <p14:creationId xmlns:p14="http://schemas.microsoft.com/office/powerpoint/2010/main" val="248483438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467544" y="116632"/>
            <a:ext cx="8229600" cy="1143000"/>
          </a:xfrm>
        </p:spPr>
        <p:txBody>
          <a:bodyPr>
            <a:normAutofit/>
          </a:bodyPr>
          <a:lstStyle/>
          <a:p>
            <a:pPr algn="l"/>
            <a:r>
              <a:rPr lang="en-GB" sz="5400" b="1" dirty="0" smtClean="0">
                <a:solidFill>
                  <a:srgbClr val="66FFFF"/>
                </a:solidFill>
              </a:rPr>
              <a:t>Labelling Theory</a:t>
            </a:r>
            <a:endParaRPr lang="en-US" sz="5400" dirty="0" smtClean="0">
              <a:solidFill>
                <a:srgbClr val="66FFFF"/>
              </a:solidFill>
            </a:endParaRPr>
          </a:p>
        </p:txBody>
      </p:sp>
      <p:sp>
        <p:nvSpPr>
          <p:cNvPr id="41987" name="Content Placeholder 2"/>
          <p:cNvSpPr>
            <a:spLocks noGrp="1"/>
          </p:cNvSpPr>
          <p:nvPr>
            <p:ph idx="1"/>
          </p:nvPr>
        </p:nvSpPr>
        <p:spPr>
          <a:xfrm>
            <a:off x="323528" y="1124744"/>
            <a:ext cx="8568952" cy="5472608"/>
          </a:xfrm>
        </p:spPr>
        <p:txBody>
          <a:bodyPr/>
          <a:lstStyle/>
          <a:p>
            <a:r>
              <a:rPr lang="en-GB" sz="2800" dirty="0" smtClean="0"/>
              <a:t>Perhaps the most well known application of symbolic interactionism is labelling theory. Developed initially by H Becker it has been used widely in Education and Deviance.</a:t>
            </a:r>
          </a:p>
          <a:p>
            <a:r>
              <a:rPr lang="en-GB" sz="2800" dirty="0" smtClean="0"/>
              <a:t>We all label people and objects</a:t>
            </a:r>
          </a:p>
          <a:p>
            <a:r>
              <a:rPr lang="en-GB" sz="2800" dirty="0" smtClean="0"/>
              <a:t>Those with power are able to label someone, and make others accept that label</a:t>
            </a:r>
          </a:p>
          <a:p>
            <a:r>
              <a:rPr lang="en-GB" sz="2800" dirty="0" smtClean="0"/>
              <a:t>Labelling of humans can lead to a self-fulfilling prophecy</a:t>
            </a:r>
          </a:p>
          <a:p>
            <a:r>
              <a:rPr lang="en-GB" sz="2800" dirty="0" smtClean="0"/>
              <a:t>If the label is especially damaging, it can become a </a:t>
            </a:r>
            <a:r>
              <a:rPr lang="en-GB" sz="2800" b="1" dirty="0" smtClean="0"/>
              <a:t>master status</a:t>
            </a:r>
            <a:endParaRPr lang="en-GB" sz="2800" dirty="0" smtClean="0"/>
          </a:p>
          <a:p>
            <a:endParaRPr lang="en-US" dirty="0" smtClean="0"/>
          </a:p>
        </p:txBody>
      </p:sp>
    </p:spTree>
    <p:extLst>
      <p:ext uri="{BB962C8B-B14F-4D97-AF65-F5344CB8AC3E}">
        <p14:creationId xmlns:p14="http://schemas.microsoft.com/office/powerpoint/2010/main" val="314179046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229600" cy="1143000"/>
          </a:xfrm>
        </p:spPr>
        <p:txBody>
          <a:bodyPr>
            <a:noAutofit/>
          </a:bodyPr>
          <a:lstStyle/>
          <a:p>
            <a:pPr algn="l"/>
            <a:r>
              <a:rPr lang="en-GB" sz="8800" b="1" dirty="0" smtClean="0">
                <a:solidFill>
                  <a:srgbClr val="F6A8D6"/>
                </a:solidFill>
              </a:rPr>
              <a:t>Dramaturgy</a:t>
            </a:r>
            <a:endParaRPr lang="en-GB" sz="8800" b="1" dirty="0">
              <a:solidFill>
                <a:srgbClr val="F6A8D6"/>
              </a:solidFill>
            </a:endParaRPr>
          </a:p>
        </p:txBody>
      </p:sp>
      <p:sp>
        <p:nvSpPr>
          <p:cNvPr id="3" name="Content Placeholder 2"/>
          <p:cNvSpPr>
            <a:spLocks noGrp="1"/>
          </p:cNvSpPr>
          <p:nvPr>
            <p:ph idx="1"/>
          </p:nvPr>
        </p:nvSpPr>
        <p:spPr/>
        <p:txBody>
          <a:bodyPr/>
          <a:lstStyle/>
          <a:p>
            <a:r>
              <a:rPr lang="en-GB" dirty="0">
                <a:hlinkClick r:id="rId2"/>
              </a:rPr>
              <a:t>http://</a:t>
            </a:r>
            <a:r>
              <a:rPr lang="en-GB" dirty="0" smtClean="0">
                <a:hlinkClick r:id="rId2"/>
              </a:rPr>
              <a:t>www.youtube.com/watch?v=UdNQ4SuinEI&amp;feature=related</a:t>
            </a:r>
            <a:endParaRPr lang="en-GB" dirty="0" smtClean="0"/>
          </a:p>
          <a:p>
            <a:endParaRPr lang="en-GB" dirty="0"/>
          </a:p>
        </p:txBody>
      </p:sp>
    </p:spTree>
    <p:extLst>
      <p:ext uri="{BB962C8B-B14F-4D97-AF65-F5344CB8AC3E}">
        <p14:creationId xmlns:p14="http://schemas.microsoft.com/office/powerpoint/2010/main" val="226356526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323528" y="476672"/>
            <a:ext cx="8229600" cy="1143000"/>
          </a:xfrm>
        </p:spPr>
        <p:txBody>
          <a:bodyPr>
            <a:noAutofit/>
          </a:bodyPr>
          <a:lstStyle/>
          <a:p>
            <a:pPr algn="l" eaLnBrk="1" hangingPunct="1"/>
            <a:r>
              <a:rPr lang="en-GB" sz="4800" b="1" dirty="0" smtClean="0">
                <a:solidFill>
                  <a:schemeClr val="accent5">
                    <a:lumMod val="40000"/>
                    <a:lumOff val="60000"/>
                  </a:schemeClr>
                </a:solidFill>
                <a:latin typeface="+mn-lt"/>
              </a:rPr>
              <a:t>Evaluation of symbolic interactionism</a:t>
            </a:r>
            <a:r>
              <a:rPr lang="en-GB" sz="4800" i="1" dirty="0" smtClean="0">
                <a:solidFill>
                  <a:schemeClr val="accent5">
                    <a:lumMod val="40000"/>
                    <a:lumOff val="60000"/>
                  </a:schemeClr>
                </a:solidFill>
                <a:latin typeface="+mn-lt"/>
              </a:rPr>
              <a:t/>
            </a:r>
            <a:br>
              <a:rPr lang="en-GB" sz="4800" i="1" dirty="0" smtClean="0">
                <a:solidFill>
                  <a:schemeClr val="accent5">
                    <a:lumMod val="40000"/>
                    <a:lumOff val="60000"/>
                  </a:schemeClr>
                </a:solidFill>
                <a:latin typeface="+mn-lt"/>
              </a:rPr>
            </a:br>
            <a:endParaRPr lang="en-GB" sz="4800" i="1" dirty="0" smtClean="0">
              <a:solidFill>
                <a:schemeClr val="accent5">
                  <a:lumMod val="40000"/>
                  <a:lumOff val="60000"/>
                </a:schemeClr>
              </a:solidFill>
              <a:latin typeface="+mn-lt"/>
            </a:endParaRPr>
          </a:p>
        </p:txBody>
      </p:sp>
      <p:sp>
        <p:nvSpPr>
          <p:cNvPr id="44035" name="Rectangle 3"/>
          <p:cNvSpPr>
            <a:spLocks noGrp="1" noChangeArrowheads="1"/>
          </p:cNvSpPr>
          <p:nvPr>
            <p:ph type="body" idx="1"/>
          </p:nvPr>
        </p:nvSpPr>
        <p:spPr>
          <a:xfrm>
            <a:off x="179512" y="1600200"/>
            <a:ext cx="8712968" cy="4525963"/>
          </a:xfrm>
        </p:spPr>
        <p:txBody>
          <a:bodyPr>
            <a:noAutofit/>
          </a:bodyPr>
          <a:lstStyle/>
          <a:p>
            <a:r>
              <a:rPr lang="en-GB" sz="2800" dirty="0" smtClean="0"/>
              <a:t>It over-emphasises the significance of the individual. There tends to be little conception of social structures.</a:t>
            </a:r>
          </a:p>
          <a:p>
            <a:r>
              <a:rPr lang="en-GB" sz="2800" dirty="0" smtClean="0"/>
              <a:t>It cannot explain </a:t>
            </a:r>
            <a:r>
              <a:rPr lang="en-GB" sz="2800" b="1" dirty="0" smtClean="0"/>
              <a:t>power</a:t>
            </a:r>
            <a:r>
              <a:rPr lang="en-GB" sz="2800" dirty="0" smtClean="0"/>
              <a:t> relationships in society in the way that Marxists or feminists have. It does not explain why some individuals / social groups are more powerful than others. </a:t>
            </a:r>
          </a:p>
          <a:p>
            <a:r>
              <a:rPr lang="en-GB" sz="2800" dirty="0" smtClean="0"/>
              <a:t>It concentrates too much on small-scale, trivial aspects of social life, therefore ignoring the much bigger picture of life at a society-wide level of analysis.</a:t>
            </a:r>
          </a:p>
          <a:p>
            <a:r>
              <a:rPr lang="en-GB" sz="2800" dirty="0" smtClean="0"/>
              <a:t>The dramaturgical analogy is weak because at times we are actors and audience members.</a:t>
            </a:r>
          </a:p>
          <a:p>
            <a:endParaRPr lang="en-GB" sz="2800" dirty="0" smtClean="0"/>
          </a:p>
          <a:p>
            <a:pPr eaLnBrk="1" hangingPunct="1">
              <a:lnSpc>
                <a:spcPct val="90000"/>
              </a:lnSpc>
            </a:pPr>
            <a:endParaRPr lang="en-GB" sz="3600" dirty="0" smtClean="0">
              <a:latin typeface="Century Gothic" charset="0"/>
            </a:endParaRPr>
          </a:p>
          <a:p>
            <a:pPr eaLnBrk="1" hangingPunct="1">
              <a:lnSpc>
                <a:spcPct val="90000"/>
              </a:lnSpc>
            </a:pPr>
            <a:endParaRPr lang="en-GB" dirty="0" smtClean="0">
              <a:latin typeface="Century Gothic" charset="0"/>
            </a:endParaRPr>
          </a:p>
        </p:txBody>
      </p:sp>
    </p:spTree>
    <p:extLst>
      <p:ext uri="{BB962C8B-B14F-4D97-AF65-F5344CB8AC3E}">
        <p14:creationId xmlns:p14="http://schemas.microsoft.com/office/powerpoint/2010/main" val="1002176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fade">
                                      <p:cBhvr>
                                        <p:cTn id="7" dur="1000"/>
                                        <p:tgtEl>
                                          <p:spTgt spid="44035">
                                            <p:txEl>
                                              <p:pRg st="0" end="0"/>
                                            </p:txEl>
                                          </p:spTgt>
                                        </p:tgtEl>
                                      </p:cBhvr>
                                    </p:animEffect>
                                    <p:anim calcmode="lin" valueType="num">
                                      <p:cBhvr>
                                        <p:cTn id="8" dur="1000" fill="hold"/>
                                        <p:tgtEl>
                                          <p:spTgt spid="4403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403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4035">
                                            <p:txEl>
                                              <p:pRg st="1" end="1"/>
                                            </p:txEl>
                                          </p:spTgt>
                                        </p:tgtEl>
                                        <p:attrNameLst>
                                          <p:attrName>style.visibility</p:attrName>
                                        </p:attrNameLst>
                                      </p:cBhvr>
                                      <p:to>
                                        <p:strVal val="visible"/>
                                      </p:to>
                                    </p:set>
                                    <p:animEffect transition="in" filter="fade">
                                      <p:cBhvr>
                                        <p:cTn id="14" dur="1000"/>
                                        <p:tgtEl>
                                          <p:spTgt spid="44035">
                                            <p:txEl>
                                              <p:pRg st="1" end="1"/>
                                            </p:txEl>
                                          </p:spTgt>
                                        </p:tgtEl>
                                      </p:cBhvr>
                                    </p:animEffect>
                                    <p:anim calcmode="lin" valueType="num">
                                      <p:cBhvr>
                                        <p:cTn id="15" dur="1000" fill="hold"/>
                                        <p:tgtEl>
                                          <p:spTgt spid="4403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403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4035">
                                            <p:txEl>
                                              <p:pRg st="2" end="2"/>
                                            </p:txEl>
                                          </p:spTgt>
                                        </p:tgtEl>
                                        <p:attrNameLst>
                                          <p:attrName>style.visibility</p:attrName>
                                        </p:attrNameLst>
                                      </p:cBhvr>
                                      <p:to>
                                        <p:strVal val="visible"/>
                                      </p:to>
                                    </p:set>
                                    <p:animEffect transition="in" filter="fade">
                                      <p:cBhvr>
                                        <p:cTn id="21" dur="1000"/>
                                        <p:tgtEl>
                                          <p:spTgt spid="44035">
                                            <p:txEl>
                                              <p:pRg st="2" end="2"/>
                                            </p:txEl>
                                          </p:spTgt>
                                        </p:tgtEl>
                                      </p:cBhvr>
                                    </p:animEffect>
                                    <p:anim calcmode="lin" valueType="num">
                                      <p:cBhvr>
                                        <p:cTn id="22" dur="1000" fill="hold"/>
                                        <p:tgtEl>
                                          <p:spTgt spid="4403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403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4035">
                                            <p:txEl>
                                              <p:pRg st="3" end="3"/>
                                            </p:txEl>
                                          </p:spTgt>
                                        </p:tgtEl>
                                        <p:attrNameLst>
                                          <p:attrName>style.visibility</p:attrName>
                                        </p:attrNameLst>
                                      </p:cBhvr>
                                      <p:to>
                                        <p:strVal val="visible"/>
                                      </p:to>
                                    </p:set>
                                    <p:animEffect transition="in" filter="fade">
                                      <p:cBhvr>
                                        <p:cTn id="28" dur="1000"/>
                                        <p:tgtEl>
                                          <p:spTgt spid="44035">
                                            <p:txEl>
                                              <p:pRg st="3" end="3"/>
                                            </p:txEl>
                                          </p:spTgt>
                                        </p:tgtEl>
                                      </p:cBhvr>
                                    </p:animEffect>
                                    <p:anim calcmode="lin" valueType="num">
                                      <p:cBhvr>
                                        <p:cTn id="29" dur="1000" fill="hold"/>
                                        <p:tgtEl>
                                          <p:spTgt spid="4403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403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normAutofit/>
          </a:bodyPr>
          <a:lstStyle/>
          <a:p>
            <a:pPr algn="l"/>
            <a:r>
              <a:rPr lang="en-US" sz="6600" b="1" dirty="0" smtClean="0">
                <a:solidFill>
                  <a:srgbClr val="00B0F0"/>
                </a:solidFill>
              </a:rPr>
              <a:t>Evaluation</a:t>
            </a:r>
          </a:p>
        </p:txBody>
      </p:sp>
      <p:sp>
        <p:nvSpPr>
          <p:cNvPr id="46083" name="Content Placeholder 2"/>
          <p:cNvSpPr>
            <a:spLocks noGrp="1"/>
          </p:cNvSpPr>
          <p:nvPr>
            <p:ph idx="1"/>
          </p:nvPr>
        </p:nvSpPr>
        <p:spPr>
          <a:xfrm>
            <a:off x="457200" y="1371600"/>
            <a:ext cx="8229600" cy="4754563"/>
          </a:xfrm>
        </p:spPr>
        <p:txBody>
          <a:bodyPr/>
          <a:lstStyle/>
          <a:p>
            <a:r>
              <a:rPr lang="en-GB" sz="2800" dirty="0" smtClean="0"/>
              <a:t>It believes that nearly everything is socially constructed – so logically one could argue that sociology is itself a social construct, and therefore useless?</a:t>
            </a:r>
          </a:p>
          <a:p>
            <a:r>
              <a:rPr lang="en-GB" sz="2800" dirty="0" smtClean="0"/>
              <a:t>It fails to explain </a:t>
            </a:r>
            <a:r>
              <a:rPr lang="en-GB" sz="2800" b="1" dirty="0" smtClean="0"/>
              <a:t>social order</a:t>
            </a:r>
            <a:r>
              <a:rPr lang="en-GB" sz="2800" dirty="0" smtClean="0"/>
              <a:t> and </a:t>
            </a:r>
            <a:r>
              <a:rPr lang="en-GB" sz="2800" b="1" dirty="0" smtClean="0"/>
              <a:t>social change</a:t>
            </a:r>
            <a:r>
              <a:rPr lang="en-GB" sz="2800" dirty="0" smtClean="0"/>
              <a:t>. </a:t>
            </a:r>
          </a:p>
          <a:p>
            <a:r>
              <a:rPr lang="en-GB" sz="2800" dirty="0" err="1" smtClean="0"/>
              <a:t>Ethnomethodologists</a:t>
            </a:r>
            <a:r>
              <a:rPr lang="en-GB" sz="2800" dirty="0" smtClean="0"/>
              <a:t> believe it fails to explain how actors create meanings</a:t>
            </a:r>
            <a:endParaRPr lang="en-GB" sz="2800" dirty="0" smtClean="0">
              <a:latin typeface="Century Gothic" charset="0"/>
            </a:endParaRPr>
          </a:p>
          <a:p>
            <a:pPr eaLnBrk="1" hangingPunct="1">
              <a:lnSpc>
                <a:spcPct val="90000"/>
              </a:lnSpc>
            </a:pPr>
            <a:r>
              <a:rPr lang="en-GB" sz="2800" dirty="0" smtClean="0"/>
              <a:t>Reynolds (1975) found evidence that </a:t>
            </a:r>
            <a:r>
              <a:rPr lang="en-GB" sz="2800" dirty="0" err="1" smtClean="0"/>
              <a:t>interactionists</a:t>
            </a:r>
            <a:r>
              <a:rPr lang="en-GB" sz="2800" dirty="0" smtClean="0"/>
              <a:t> ignore power and class as being important concepts of interactionism. </a:t>
            </a:r>
          </a:p>
          <a:p>
            <a:endParaRPr lang="en-US" sz="2800" dirty="0" smtClean="0"/>
          </a:p>
        </p:txBody>
      </p:sp>
    </p:spTree>
    <p:extLst>
      <p:ext uri="{BB962C8B-B14F-4D97-AF65-F5344CB8AC3E}">
        <p14:creationId xmlns:p14="http://schemas.microsoft.com/office/powerpoint/2010/main" val="330163110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algn="l"/>
            <a:r>
              <a:rPr lang="en-GB" sz="6000" b="1" dirty="0" smtClean="0">
                <a:solidFill>
                  <a:schemeClr val="accent6">
                    <a:lumMod val="60000"/>
                    <a:lumOff val="40000"/>
                  </a:schemeClr>
                </a:solidFill>
              </a:rPr>
              <a:t>Ethnomethodology</a:t>
            </a:r>
            <a:endParaRPr lang="en-US" b="1" dirty="0" smtClean="0">
              <a:solidFill>
                <a:schemeClr val="accent6">
                  <a:lumMod val="60000"/>
                  <a:lumOff val="40000"/>
                </a:schemeClr>
              </a:solidFill>
            </a:endParaRPr>
          </a:p>
        </p:txBody>
      </p:sp>
      <p:sp>
        <p:nvSpPr>
          <p:cNvPr id="47107" name="Rectangle 3"/>
          <p:cNvSpPr>
            <a:spLocks noGrp="1" noChangeArrowheads="1"/>
          </p:cNvSpPr>
          <p:nvPr>
            <p:ph type="body" idx="1"/>
          </p:nvPr>
        </p:nvSpPr>
        <p:spPr>
          <a:xfrm>
            <a:off x="251520" y="1412776"/>
            <a:ext cx="8229600" cy="4525963"/>
          </a:xfrm>
        </p:spPr>
        <p:txBody>
          <a:bodyPr/>
          <a:lstStyle/>
          <a:p>
            <a:r>
              <a:rPr lang="en-GB" dirty="0" smtClean="0">
                <a:solidFill>
                  <a:srgbClr val="FF33CC"/>
                </a:solidFill>
              </a:rPr>
              <a:t>Ethnomethodology,</a:t>
            </a:r>
            <a:r>
              <a:rPr lang="en-GB" b="1" dirty="0" smtClean="0"/>
              <a:t> </a:t>
            </a:r>
            <a:r>
              <a:rPr lang="en-GB" dirty="0" smtClean="0"/>
              <a:t>another type of social action approach</a:t>
            </a:r>
            <a:r>
              <a:rPr lang="en-GB" b="1" dirty="0" smtClean="0"/>
              <a:t>, </a:t>
            </a:r>
            <a:r>
              <a:rPr lang="en-GB" dirty="0" smtClean="0"/>
              <a:t>can certainly be described as micro sociology as it examines how people speak to each other and interact in everyday conversations and in relationships within their own homes. </a:t>
            </a:r>
            <a:endParaRPr lang="en-US" dirty="0" smtClean="0"/>
          </a:p>
        </p:txBody>
      </p:sp>
      <p:pic>
        <p:nvPicPr>
          <p:cNvPr id="47108" name="Picture 5" descr="assurance_protected_life_family_grou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4149080"/>
            <a:ext cx="3036118" cy="2478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092164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a:bodyPr>
          <a:lstStyle/>
          <a:p>
            <a:pPr algn="l"/>
            <a:r>
              <a:rPr lang="en-GB" sz="6000" b="1" dirty="0" smtClean="0">
                <a:solidFill>
                  <a:srgbClr val="FFC000"/>
                </a:solidFill>
              </a:rPr>
              <a:t>Phenomenology</a:t>
            </a:r>
            <a:endParaRPr lang="en-US" sz="6000" b="1" dirty="0" smtClean="0">
              <a:solidFill>
                <a:srgbClr val="FFC000"/>
              </a:solidFill>
            </a:endParaRPr>
          </a:p>
        </p:txBody>
      </p:sp>
      <p:sp>
        <p:nvSpPr>
          <p:cNvPr id="49155" name="Rectangle 3"/>
          <p:cNvSpPr>
            <a:spLocks noGrp="1" noChangeArrowheads="1"/>
          </p:cNvSpPr>
          <p:nvPr>
            <p:ph type="body" idx="1"/>
          </p:nvPr>
        </p:nvSpPr>
        <p:spPr/>
        <p:txBody>
          <a:bodyPr/>
          <a:lstStyle/>
          <a:p>
            <a:r>
              <a:rPr lang="en-GB" dirty="0" smtClean="0">
                <a:solidFill>
                  <a:srgbClr val="FF33CC"/>
                </a:solidFill>
              </a:rPr>
              <a:t>Phenomenology</a:t>
            </a:r>
            <a:r>
              <a:rPr lang="en-GB" dirty="0" smtClean="0"/>
              <a:t> is another branch of social action theory with a slightly different emphasis. It examines the social construction of particular phenomena and the results of this </a:t>
            </a:r>
            <a:r>
              <a:rPr lang="en-GB" dirty="0" smtClean="0">
                <a:solidFill>
                  <a:srgbClr val="FF33CC"/>
                </a:solidFill>
              </a:rPr>
              <a:t>subjective</a:t>
            </a:r>
            <a:r>
              <a:rPr lang="en-GB" dirty="0" smtClean="0"/>
              <a:t> way of seeing and talking about them (a discourse) on people’s attitudes and behaviour. </a:t>
            </a:r>
            <a:endParaRPr lang="en-US" dirty="0" smtClean="0"/>
          </a:p>
        </p:txBody>
      </p:sp>
    </p:spTree>
    <p:extLst>
      <p:ext uri="{BB962C8B-B14F-4D97-AF65-F5344CB8AC3E}">
        <p14:creationId xmlns:p14="http://schemas.microsoft.com/office/powerpoint/2010/main" val="358663816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0" y="0"/>
            <a:ext cx="8229600" cy="1143000"/>
          </a:xfrm>
        </p:spPr>
        <p:txBody>
          <a:bodyPr>
            <a:noAutofit/>
          </a:bodyPr>
          <a:lstStyle/>
          <a:p>
            <a:pPr algn="l" eaLnBrk="1" hangingPunct="1"/>
            <a:r>
              <a:rPr lang="en-GB" b="1" dirty="0" smtClean="0">
                <a:solidFill>
                  <a:srgbClr val="F6A8D6"/>
                </a:solidFill>
              </a:rPr>
              <a:t>The difference between </a:t>
            </a:r>
            <a:r>
              <a:rPr lang="en-GB" b="1" dirty="0" smtClean="0">
                <a:solidFill>
                  <a:schemeClr val="accent5">
                    <a:lumMod val="40000"/>
                    <a:lumOff val="60000"/>
                  </a:schemeClr>
                </a:solidFill>
              </a:rPr>
              <a:t>structural theories</a:t>
            </a:r>
            <a:r>
              <a:rPr lang="en-GB" b="1" dirty="0" smtClean="0">
                <a:solidFill>
                  <a:srgbClr val="F6A8D6"/>
                </a:solidFill>
              </a:rPr>
              <a:t> </a:t>
            </a:r>
            <a:r>
              <a:rPr lang="en-GB" b="1" dirty="0" smtClean="0">
                <a:solidFill>
                  <a:srgbClr val="FFFF00"/>
                </a:solidFill>
              </a:rPr>
              <a:t>and</a:t>
            </a:r>
            <a:r>
              <a:rPr lang="en-GB" b="1" dirty="0" smtClean="0">
                <a:solidFill>
                  <a:srgbClr val="F6A8D6"/>
                </a:solidFill>
              </a:rPr>
              <a:t> </a:t>
            </a:r>
            <a:r>
              <a:rPr lang="en-GB" b="1" dirty="0" smtClean="0">
                <a:solidFill>
                  <a:srgbClr val="CCFF66"/>
                </a:solidFill>
              </a:rPr>
              <a:t>social action theory</a:t>
            </a:r>
            <a:endParaRPr lang="en-US" b="1" dirty="0" smtClean="0">
              <a:solidFill>
                <a:srgbClr val="CCFF66"/>
              </a:solidFill>
            </a:endParaRPr>
          </a:p>
        </p:txBody>
      </p:sp>
      <p:sp>
        <p:nvSpPr>
          <p:cNvPr id="4" name="Rectangle 3"/>
          <p:cNvSpPr/>
          <p:nvPr/>
        </p:nvSpPr>
        <p:spPr>
          <a:xfrm>
            <a:off x="251520" y="1484784"/>
            <a:ext cx="4215953" cy="501602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GB" sz="2400" b="1" u="sng" dirty="0">
                <a:solidFill>
                  <a:schemeClr val="bg1"/>
                </a:solidFill>
                <a:ea typeface="ＭＳ Ｐゴシック" charset="-128"/>
              </a:rPr>
              <a:t>Structural Theories</a:t>
            </a:r>
          </a:p>
          <a:p>
            <a:endParaRPr lang="en-GB" sz="2400" b="1" u="sng" dirty="0">
              <a:solidFill>
                <a:schemeClr val="bg1"/>
              </a:solidFill>
              <a:ea typeface="ＭＳ Ｐゴシック" charset="-128"/>
            </a:endParaRPr>
          </a:p>
          <a:p>
            <a:r>
              <a:rPr lang="en-GB" sz="2400" dirty="0">
                <a:solidFill>
                  <a:schemeClr val="bg1"/>
                </a:solidFill>
                <a:ea typeface="ＭＳ Ｐゴシック" charset="-128"/>
              </a:rPr>
              <a:t>Analysis starts at level of society</a:t>
            </a:r>
          </a:p>
          <a:p>
            <a:endParaRPr lang="en-GB" sz="2400" dirty="0">
              <a:solidFill>
                <a:schemeClr val="bg1"/>
              </a:solidFill>
              <a:ea typeface="ＭＳ Ｐゴシック" charset="-128"/>
            </a:endParaRPr>
          </a:p>
          <a:p>
            <a:pPr>
              <a:buFont typeface="Arial" charset="0"/>
              <a:buChar char="•"/>
            </a:pPr>
            <a:r>
              <a:rPr lang="en-GB" sz="2400" dirty="0">
                <a:solidFill>
                  <a:schemeClr val="bg1"/>
                </a:solidFill>
                <a:ea typeface="ＭＳ Ｐゴシック" charset="-128"/>
              </a:rPr>
              <a:t>Consists of various subcultures that operate to maintain society.</a:t>
            </a:r>
          </a:p>
          <a:p>
            <a:pPr>
              <a:buFont typeface="Arial" charset="0"/>
              <a:buChar char="•"/>
            </a:pPr>
            <a:endParaRPr lang="en-GB" sz="2400" dirty="0">
              <a:solidFill>
                <a:schemeClr val="bg1"/>
              </a:solidFill>
              <a:ea typeface="ＭＳ Ｐゴシック" charset="-128"/>
            </a:endParaRPr>
          </a:p>
          <a:p>
            <a:pPr>
              <a:buFont typeface="Arial" charset="0"/>
              <a:buChar char="•"/>
            </a:pPr>
            <a:r>
              <a:rPr lang="en-GB" sz="2400" dirty="0">
                <a:solidFill>
                  <a:schemeClr val="bg1"/>
                </a:solidFill>
                <a:ea typeface="ＭＳ Ｐゴシック" charset="-128"/>
              </a:rPr>
              <a:t>Culture consists of dominant values.</a:t>
            </a:r>
          </a:p>
          <a:p>
            <a:pPr>
              <a:buFont typeface="Arial" charset="0"/>
              <a:buChar char="•"/>
            </a:pPr>
            <a:endParaRPr lang="en-GB" sz="2400" dirty="0">
              <a:solidFill>
                <a:schemeClr val="bg1"/>
              </a:solidFill>
              <a:ea typeface="ＭＳ Ｐゴシック" charset="-128"/>
            </a:endParaRPr>
          </a:p>
          <a:p>
            <a:pPr>
              <a:buFont typeface="Arial" charset="0"/>
              <a:buChar char="•"/>
            </a:pPr>
            <a:r>
              <a:rPr lang="en-GB" sz="2400" dirty="0">
                <a:solidFill>
                  <a:schemeClr val="bg1"/>
                </a:solidFill>
                <a:ea typeface="ＭＳ Ｐゴシック" charset="-128"/>
              </a:rPr>
              <a:t>Individual behaviour is heavily influenced by dominant values.</a:t>
            </a:r>
            <a:endParaRPr lang="en-US" sz="2400" dirty="0">
              <a:solidFill>
                <a:schemeClr val="bg1"/>
              </a:solidFill>
              <a:ea typeface="ＭＳ Ｐゴシック" charset="-128"/>
            </a:endParaRPr>
          </a:p>
        </p:txBody>
      </p:sp>
      <p:sp>
        <p:nvSpPr>
          <p:cNvPr id="5" name="Rounded Rectangle 4"/>
          <p:cNvSpPr/>
          <p:nvPr/>
        </p:nvSpPr>
        <p:spPr>
          <a:xfrm>
            <a:off x="4644008" y="1268760"/>
            <a:ext cx="4320480" cy="54006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GB" sz="2400" b="1" u="sng" dirty="0">
                <a:solidFill>
                  <a:srgbClr val="FFFFFF"/>
                </a:solidFill>
                <a:ea typeface="ＭＳ Ｐゴシック" charset="-128"/>
              </a:rPr>
              <a:t>Social Action Theory</a:t>
            </a:r>
          </a:p>
          <a:p>
            <a:endParaRPr lang="en-GB" sz="2400" b="1" u="sng" dirty="0">
              <a:solidFill>
                <a:srgbClr val="FFFFFF"/>
              </a:solidFill>
              <a:ea typeface="ＭＳ Ｐゴシック" charset="-128"/>
            </a:endParaRPr>
          </a:p>
          <a:p>
            <a:r>
              <a:rPr lang="en-GB" sz="2400" dirty="0">
                <a:solidFill>
                  <a:srgbClr val="FFFFFF"/>
                </a:solidFill>
                <a:ea typeface="ＭＳ Ｐゴシック" charset="-128"/>
              </a:rPr>
              <a:t>Analysis starts at the level of the individual</a:t>
            </a:r>
          </a:p>
          <a:p>
            <a:endParaRPr lang="en-GB" sz="2400" dirty="0">
              <a:solidFill>
                <a:srgbClr val="FFFFFF"/>
              </a:solidFill>
              <a:ea typeface="ＭＳ Ｐゴシック" charset="-128"/>
            </a:endParaRPr>
          </a:p>
          <a:p>
            <a:pPr>
              <a:buFont typeface="Arial" charset="0"/>
              <a:buChar char="•"/>
            </a:pPr>
            <a:r>
              <a:rPr lang="en-GB" sz="2400" dirty="0">
                <a:solidFill>
                  <a:srgbClr val="FFFFFF"/>
                </a:solidFill>
                <a:ea typeface="ＭＳ Ｐゴシック" charset="-128"/>
              </a:rPr>
              <a:t>Socially negotiable symbols and social roles.</a:t>
            </a:r>
          </a:p>
          <a:p>
            <a:pPr>
              <a:buFont typeface="Arial" charset="0"/>
              <a:buChar char="•"/>
            </a:pPr>
            <a:endParaRPr lang="en-GB" sz="2400" dirty="0">
              <a:solidFill>
                <a:srgbClr val="FFFFFF"/>
              </a:solidFill>
              <a:ea typeface="ＭＳ Ｐゴシック" charset="-128"/>
            </a:endParaRPr>
          </a:p>
          <a:p>
            <a:pPr>
              <a:buFont typeface="Arial" charset="0"/>
              <a:buChar char="•"/>
            </a:pPr>
            <a:r>
              <a:rPr lang="en-GB" sz="2400" dirty="0">
                <a:solidFill>
                  <a:srgbClr val="FFFFFF"/>
                </a:solidFill>
                <a:ea typeface="ＭＳ Ｐゴシック" charset="-128"/>
              </a:rPr>
              <a:t>People interact on the basis of their perception of themselves and other people.</a:t>
            </a:r>
          </a:p>
          <a:p>
            <a:pPr>
              <a:buFont typeface="Arial" charset="0"/>
              <a:buChar char="•"/>
            </a:pPr>
            <a:endParaRPr lang="en-GB" sz="2400" dirty="0">
              <a:solidFill>
                <a:srgbClr val="FFFFFF"/>
              </a:solidFill>
              <a:ea typeface="ＭＳ Ｐゴシック" charset="-128"/>
            </a:endParaRPr>
          </a:p>
          <a:p>
            <a:pPr>
              <a:buFont typeface="Arial" charset="0"/>
              <a:buChar char="•"/>
            </a:pPr>
            <a:r>
              <a:rPr lang="en-GB" sz="2400" dirty="0">
                <a:solidFill>
                  <a:srgbClr val="FFFFFF"/>
                </a:solidFill>
                <a:ea typeface="ＭＳ Ｐゴシック" charset="-128"/>
              </a:rPr>
              <a:t>Individuals perceptions of themselves as social beings.</a:t>
            </a:r>
            <a:endParaRPr lang="en-US" sz="2400" dirty="0">
              <a:solidFill>
                <a:srgbClr val="FFFFFF"/>
              </a:solidFill>
              <a:ea typeface="ＭＳ Ｐゴシック" charset="-128"/>
            </a:endParaRPr>
          </a:p>
        </p:txBody>
      </p:sp>
    </p:spTree>
    <p:extLst>
      <p:ext uri="{BB962C8B-B14F-4D97-AF65-F5344CB8AC3E}">
        <p14:creationId xmlns:p14="http://schemas.microsoft.com/office/powerpoint/2010/main" val="377292749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251520" y="0"/>
            <a:ext cx="8229600" cy="1143000"/>
          </a:xfrm>
        </p:spPr>
        <p:txBody>
          <a:bodyPr>
            <a:normAutofit/>
          </a:bodyPr>
          <a:lstStyle/>
          <a:p>
            <a:pPr algn="l" eaLnBrk="1" hangingPunct="1"/>
            <a:r>
              <a:rPr lang="en-GB" sz="5400" b="1" dirty="0" err="1" smtClean="0">
                <a:solidFill>
                  <a:srgbClr val="CCFF66"/>
                </a:solidFill>
              </a:rPr>
              <a:t>Structuralist</a:t>
            </a:r>
            <a:r>
              <a:rPr lang="en-GB" sz="5400" b="1" dirty="0" smtClean="0">
                <a:solidFill>
                  <a:srgbClr val="CCFF66"/>
                </a:solidFill>
              </a:rPr>
              <a:t> approach</a:t>
            </a:r>
            <a:endParaRPr lang="en-US" sz="5400" b="1" dirty="0" smtClean="0">
              <a:solidFill>
                <a:srgbClr val="CCFF66"/>
              </a:solidFill>
            </a:endParaRPr>
          </a:p>
        </p:txBody>
      </p:sp>
      <p:sp>
        <p:nvSpPr>
          <p:cNvPr id="54275" name="Rectangle 3"/>
          <p:cNvSpPr>
            <a:spLocks noGrp="1" noChangeArrowheads="1"/>
          </p:cNvSpPr>
          <p:nvPr>
            <p:ph type="body" sz="half" idx="1"/>
          </p:nvPr>
        </p:nvSpPr>
        <p:spPr>
          <a:xfrm>
            <a:off x="251519" y="1357312"/>
            <a:ext cx="4953953" cy="5096023"/>
          </a:xfrm>
        </p:spPr>
        <p:txBody>
          <a:bodyPr>
            <a:normAutofit fontScale="92500" lnSpcReduction="20000"/>
          </a:bodyPr>
          <a:lstStyle/>
          <a:p>
            <a:pPr eaLnBrk="1" hangingPunct="1">
              <a:lnSpc>
                <a:spcPct val="80000"/>
              </a:lnSpc>
            </a:pPr>
            <a:r>
              <a:rPr lang="en-GB" sz="3200" dirty="0" smtClean="0"/>
              <a:t>The</a:t>
            </a:r>
            <a:r>
              <a:rPr lang="en-GB" sz="3200" dirty="0" smtClean="0">
                <a:solidFill>
                  <a:srgbClr val="FF33CC"/>
                </a:solidFill>
              </a:rPr>
              <a:t> macro</a:t>
            </a:r>
            <a:r>
              <a:rPr lang="en-GB" sz="3200" dirty="0" smtClean="0"/>
              <a:t> or </a:t>
            </a:r>
            <a:r>
              <a:rPr lang="en-GB" sz="3200" dirty="0" err="1" smtClean="0">
                <a:solidFill>
                  <a:srgbClr val="FF33CC"/>
                </a:solidFill>
              </a:rPr>
              <a:t>structuralist</a:t>
            </a:r>
            <a:r>
              <a:rPr lang="en-GB" sz="3200" dirty="0" smtClean="0"/>
              <a:t> approach to society is adopted by Marxists, functionalists and feminists. They believe that by studying the major groupings or strata in society we can explain the experiences of individuals.</a:t>
            </a:r>
          </a:p>
          <a:p>
            <a:pPr eaLnBrk="1" hangingPunct="1">
              <a:lnSpc>
                <a:spcPct val="80000"/>
              </a:lnSpc>
              <a:buFont typeface="Arial" charset="0"/>
              <a:buNone/>
            </a:pPr>
            <a:endParaRPr lang="en-GB" sz="3200" dirty="0" smtClean="0"/>
          </a:p>
          <a:p>
            <a:pPr eaLnBrk="1" hangingPunct="1">
              <a:lnSpc>
                <a:spcPct val="80000"/>
              </a:lnSpc>
            </a:pPr>
            <a:r>
              <a:rPr lang="en-GB" sz="3200" dirty="0" smtClean="0"/>
              <a:t>They believe in a process of reification: which is where society is seen as a thing that exists and acts independently of individual action.</a:t>
            </a:r>
          </a:p>
          <a:p>
            <a:pPr eaLnBrk="1" hangingPunct="1">
              <a:lnSpc>
                <a:spcPct val="80000"/>
              </a:lnSpc>
            </a:pPr>
            <a:endParaRPr lang="en-US" sz="2200" dirty="0" smtClean="0"/>
          </a:p>
        </p:txBody>
      </p:sp>
      <p:pic>
        <p:nvPicPr>
          <p:cNvPr id="54276" name="Picture 5" descr="marchfla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3150" y="1844824"/>
            <a:ext cx="2990850" cy="244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5205473" y="4287986"/>
            <a:ext cx="3929062" cy="164306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4000" b="1" i="1" dirty="0">
                <a:solidFill>
                  <a:schemeClr val="bg1"/>
                </a:solidFill>
              </a:rPr>
              <a:t>Durkheim</a:t>
            </a:r>
          </a:p>
          <a:p>
            <a:pPr algn="ctr">
              <a:defRPr/>
            </a:pPr>
            <a:r>
              <a:rPr lang="en-GB" sz="4000" b="1" i="1" dirty="0">
                <a:solidFill>
                  <a:schemeClr val="bg1"/>
                </a:solidFill>
              </a:rPr>
              <a:t>Marx</a:t>
            </a:r>
          </a:p>
        </p:txBody>
      </p:sp>
    </p:spTree>
    <p:extLst>
      <p:ext uri="{BB962C8B-B14F-4D97-AF65-F5344CB8AC3E}">
        <p14:creationId xmlns:p14="http://schemas.microsoft.com/office/powerpoint/2010/main" val="155913039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4"/>
          <p:cNvSpPr>
            <a:spLocks noGrp="1"/>
          </p:cNvSpPr>
          <p:nvPr>
            <p:ph type="title"/>
          </p:nvPr>
        </p:nvSpPr>
        <p:spPr>
          <a:xfrm>
            <a:off x="395536" y="116632"/>
            <a:ext cx="8229600" cy="868362"/>
          </a:xfrm>
        </p:spPr>
        <p:txBody>
          <a:bodyPr>
            <a:noAutofit/>
          </a:bodyPr>
          <a:lstStyle/>
          <a:p>
            <a:pPr algn="l"/>
            <a:r>
              <a:rPr lang="en-GB" sz="5400" b="1" dirty="0" smtClean="0">
                <a:solidFill>
                  <a:srgbClr val="FFFF00"/>
                </a:solidFill>
              </a:rPr>
              <a:t>Structure</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127488273"/>
              </p:ext>
            </p:extLst>
          </p:nvPr>
        </p:nvGraphicFramePr>
        <p:xfrm>
          <a:off x="285750" y="1143000"/>
          <a:ext cx="8572500" cy="5429885"/>
        </p:xfrm>
        <a:graphic>
          <a:graphicData uri="http://schemas.openxmlformats.org/drawingml/2006/table">
            <a:tbl>
              <a:tblPr/>
              <a:tblGrid>
                <a:gridCol w="1428750"/>
                <a:gridCol w="7143750"/>
              </a:tblGrid>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800" b="1" i="0" u="none" strike="noStrike" cap="none" normalizeH="0" baseline="0" dirty="0" smtClean="0">
                          <a:ln>
                            <a:noFill/>
                          </a:ln>
                          <a:solidFill>
                            <a:schemeClr val="accent4">
                              <a:lumMod val="60000"/>
                              <a:lumOff val="40000"/>
                            </a:schemeClr>
                          </a:solidFill>
                          <a:effectLst/>
                          <a:latin typeface="+mn-lt"/>
                          <a:ea typeface="ＭＳ Ｐゴシック" charset="-128"/>
                        </a:rPr>
                        <a:t>Theory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800" b="1" i="0" u="none" strike="noStrike" cap="none" normalizeH="0" baseline="0" dirty="0" smtClean="0">
                          <a:ln>
                            <a:noFill/>
                          </a:ln>
                          <a:solidFill>
                            <a:schemeClr val="accent4">
                              <a:lumMod val="60000"/>
                              <a:lumOff val="40000"/>
                            </a:schemeClr>
                          </a:solidFill>
                          <a:effectLst/>
                          <a:latin typeface="+mn-lt"/>
                          <a:ea typeface="ＭＳ Ｐゴシック" charset="-128"/>
                        </a:rPr>
                        <a:t>Structure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smtClean="0">
                          <a:ln>
                            <a:noFill/>
                          </a:ln>
                          <a:solidFill>
                            <a:srgbClr val="FFFF00"/>
                          </a:solidFill>
                          <a:effectLst/>
                          <a:latin typeface="+mn-lt"/>
                          <a:ea typeface="ＭＳ Ｐゴシック" charset="-128"/>
                        </a:rPr>
                        <a:t>Durkheim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tx1"/>
                          </a:solidFill>
                          <a:effectLst/>
                          <a:latin typeface="+mn-lt"/>
                          <a:ea typeface="ＭＳ Ｐゴシック" charset="-128"/>
                        </a:rPr>
                        <a:t>Social facts are external, objective and restraining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16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smtClean="0">
                          <a:ln>
                            <a:noFill/>
                          </a:ln>
                          <a:solidFill>
                            <a:srgbClr val="FFFF00"/>
                          </a:solidFill>
                          <a:effectLst/>
                          <a:latin typeface="+mn-lt"/>
                          <a:ea typeface="ＭＳ Ｐゴシック" charset="-128"/>
                        </a:rPr>
                        <a:t>Parsons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smtClean="0">
                          <a:ln>
                            <a:noFill/>
                          </a:ln>
                          <a:solidFill>
                            <a:schemeClr val="tx1"/>
                          </a:solidFill>
                          <a:effectLst/>
                          <a:latin typeface="+mn-lt"/>
                          <a:ea typeface="ＭＳ Ｐゴシック" charset="-128"/>
                        </a:rPr>
                        <a:t>A social system made up of institutions that fulfil basic needs. Society is a functional unit.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smtClean="0">
                          <a:ln>
                            <a:noFill/>
                          </a:ln>
                          <a:solidFill>
                            <a:srgbClr val="FFFF00"/>
                          </a:solidFill>
                          <a:effectLst/>
                          <a:latin typeface="+mn-lt"/>
                          <a:ea typeface="ＭＳ Ｐゴシック" charset="-128"/>
                        </a:rPr>
                        <a:t>Merton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tx1"/>
                          </a:solidFill>
                          <a:effectLst/>
                          <a:latin typeface="+mn-lt"/>
                          <a:ea typeface="ＭＳ Ｐゴシック" charset="-128"/>
                        </a:rPr>
                        <a:t>The goals and means of society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112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smtClean="0">
                          <a:ln>
                            <a:noFill/>
                          </a:ln>
                          <a:solidFill>
                            <a:srgbClr val="FFFF00"/>
                          </a:solidFill>
                          <a:effectLst/>
                          <a:latin typeface="+mn-lt"/>
                          <a:ea typeface="ＭＳ Ｐゴシック" charset="-128"/>
                        </a:rPr>
                        <a:t>Marx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smtClean="0">
                          <a:ln>
                            <a:noFill/>
                          </a:ln>
                          <a:solidFill>
                            <a:schemeClr val="tx1"/>
                          </a:solidFill>
                          <a:effectLst/>
                          <a:latin typeface="+mn-lt"/>
                          <a:ea typeface="ＭＳ Ｐゴシック" charset="-128"/>
                        </a:rPr>
                        <a:t>Capitalists society consists of a base that determines the superstructure. A structure of inequality and power relations between the bourgeoisie and the proletariat.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6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err="1" smtClean="0">
                          <a:ln>
                            <a:noFill/>
                          </a:ln>
                          <a:solidFill>
                            <a:srgbClr val="FFFF00"/>
                          </a:solidFill>
                          <a:effectLst/>
                          <a:latin typeface="+mn-lt"/>
                          <a:ea typeface="ＭＳ Ｐゴシック" charset="-128"/>
                        </a:rPr>
                        <a:t>Althusser</a:t>
                      </a:r>
                      <a:endParaRPr kumimoji="0" lang="en-GB" sz="2000" b="1" i="0" u="none" strike="noStrike" cap="none" normalizeH="0" baseline="0" dirty="0" smtClean="0">
                        <a:ln>
                          <a:noFill/>
                        </a:ln>
                        <a:solidFill>
                          <a:srgbClr val="FFFF00"/>
                        </a:solidFill>
                        <a:effectLst/>
                        <a:latin typeface="+mn-lt"/>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tx1"/>
                          </a:solidFill>
                          <a:effectLst/>
                          <a:latin typeface="+mn-lt"/>
                          <a:ea typeface="ＭＳ Ｐゴシック" charset="-128"/>
                        </a:rPr>
                        <a:t>Society is a social formation of economic, political and ideological levels.  ISA reproduces and legitimises inequality.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16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smtClean="0">
                          <a:ln>
                            <a:noFill/>
                          </a:ln>
                          <a:solidFill>
                            <a:srgbClr val="FFFF00"/>
                          </a:solidFill>
                          <a:effectLst/>
                          <a:latin typeface="+mn-lt"/>
                          <a:ea typeface="ＭＳ Ｐゴシック" charset="-128"/>
                        </a:rPr>
                        <a:t>Frankfurt School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smtClean="0">
                          <a:ln>
                            <a:noFill/>
                          </a:ln>
                          <a:solidFill>
                            <a:schemeClr val="tx1"/>
                          </a:solidFill>
                          <a:effectLst/>
                          <a:latin typeface="+mn-lt"/>
                          <a:ea typeface="ＭＳ Ｐゴシック" charset="-128"/>
                        </a:rPr>
                        <a:t>A culture industry produces and satisfies false needs.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err="1" smtClean="0">
                          <a:ln>
                            <a:noFill/>
                          </a:ln>
                          <a:solidFill>
                            <a:srgbClr val="FFFF00"/>
                          </a:solidFill>
                          <a:effectLst/>
                          <a:latin typeface="+mn-lt"/>
                          <a:ea typeface="ＭＳ Ｐゴシック" charset="-128"/>
                        </a:rPr>
                        <a:t>Walby</a:t>
                      </a:r>
                      <a:endParaRPr kumimoji="0" lang="en-GB" sz="2000" b="1" i="0" u="none" strike="noStrike" cap="none" normalizeH="0" baseline="0" dirty="0" smtClean="0">
                        <a:ln>
                          <a:noFill/>
                        </a:ln>
                        <a:solidFill>
                          <a:srgbClr val="FFFF00"/>
                        </a:solidFill>
                        <a:effectLst/>
                        <a:latin typeface="+mn-lt"/>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tx1"/>
                          </a:solidFill>
                          <a:effectLst/>
                          <a:latin typeface="+mn-lt"/>
                          <a:ea typeface="ＭＳ Ｐゴシック" charset="-128"/>
                        </a:rPr>
                        <a:t>Structures of patriarchy oppress women.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71296764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0" y="0"/>
            <a:ext cx="8229600" cy="1143000"/>
          </a:xfrm>
        </p:spPr>
        <p:txBody>
          <a:bodyPr>
            <a:normAutofit/>
          </a:bodyPr>
          <a:lstStyle/>
          <a:p>
            <a:pPr algn="l"/>
            <a:r>
              <a:rPr lang="en-GB" sz="5400" b="1" dirty="0" smtClean="0">
                <a:solidFill>
                  <a:srgbClr val="FF9966"/>
                </a:solidFill>
              </a:rPr>
              <a:t>Structure, Agency or both?</a:t>
            </a:r>
          </a:p>
        </p:txBody>
      </p:sp>
      <p:sp>
        <p:nvSpPr>
          <p:cNvPr id="57347" name="Content Placeholder 2"/>
          <p:cNvSpPr>
            <a:spLocks noGrp="1"/>
          </p:cNvSpPr>
          <p:nvPr>
            <p:ph idx="1"/>
          </p:nvPr>
        </p:nvSpPr>
        <p:spPr>
          <a:xfrm>
            <a:off x="214312" y="1052736"/>
            <a:ext cx="8678167" cy="4525963"/>
          </a:xfrm>
        </p:spPr>
        <p:txBody>
          <a:bodyPr>
            <a:normAutofit/>
          </a:bodyPr>
          <a:lstStyle/>
          <a:p>
            <a:r>
              <a:rPr lang="en-GB" dirty="0" smtClean="0"/>
              <a:t>The structure/agency debate is an important discussion in sociological theory. </a:t>
            </a:r>
          </a:p>
          <a:p>
            <a:r>
              <a:rPr lang="en-GB" dirty="0" smtClean="0"/>
              <a:t>It involves two main questions:</a:t>
            </a:r>
          </a:p>
          <a:p>
            <a:pPr lvl="1"/>
            <a:r>
              <a:rPr lang="en-GB" dirty="0" smtClean="0"/>
              <a:t>To what extent are people constrained and determined by social structures?</a:t>
            </a:r>
          </a:p>
          <a:p>
            <a:pPr lvl="1"/>
            <a:r>
              <a:rPr lang="en-GB" dirty="0" smtClean="0"/>
              <a:t>To what extent do people have agency? To what extent are they free to act as they choose?</a:t>
            </a:r>
          </a:p>
        </p:txBody>
      </p:sp>
      <p:sp>
        <p:nvSpPr>
          <p:cNvPr id="4" name="Rectangle 3"/>
          <p:cNvSpPr/>
          <p:nvPr/>
        </p:nvSpPr>
        <p:spPr>
          <a:xfrm>
            <a:off x="214313" y="4786313"/>
            <a:ext cx="8786812" cy="17859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2800" b="1" dirty="0">
                <a:solidFill>
                  <a:srgbClr val="FF9966"/>
                </a:solidFill>
              </a:rPr>
              <a:t>Agency: </a:t>
            </a:r>
            <a:r>
              <a:rPr lang="en-GB" sz="2800" dirty="0"/>
              <a:t>ability to act independently of structure</a:t>
            </a:r>
          </a:p>
          <a:p>
            <a:pPr>
              <a:defRPr/>
            </a:pPr>
            <a:endParaRPr lang="en-GB" sz="2800" dirty="0"/>
          </a:p>
          <a:p>
            <a:pPr>
              <a:defRPr/>
            </a:pPr>
            <a:r>
              <a:rPr lang="en-GB" sz="2800" b="1" dirty="0">
                <a:solidFill>
                  <a:srgbClr val="FF9966"/>
                </a:solidFill>
              </a:rPr>
              <a:t>Social Structure: </a:t>
            </a:r>
            <a:r>
              <a:rPr lang="en-GB" sz="2800" dirty="0"/>
              <a:t>pre-existing social arrangements that shape behaviour.</a:t>
            </a:r>
          </a:p>
        </p:txBody>
      </p:sp>
    </p:spTree>
    <p:extLst>
      <p:ext uri="{BB962C8B-B14F-4D97-AF65-F5344CB8AC3E}">
        <p14:creationId xmlns:p14="http://schemas.microsoft.com/office/powerpoint/2010/main" val="221694696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normAutofit/>
          </a:bodyPr>
          <a:lstStyle/>
          <a:p>
            <a:pPr algn="l"/>
            <a:r>
              <a:rPr lang="en-GB" sz="6000" b="1" dirty="0" smtClean="0">
                <a:solidFill>
                  <a:srgbClr val="FF9966"/>
                </a:solidFill>
              </a:rPr>
              <a:t>Four positions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06595746"/>
              </p:ext>
            </p:extLst>
          </p:nvPr>
        </p:nvGraphicFramePr>
        <p:xfrm>
          <a:off x="457200" y="1600200"/>
          <a:ext cx="8229600" cy="4754880"/>
        </p:xfrm>
        <a:graphic>
          <a:graphicData uri="http://schemas.openxmlformats.org/drawingml/2006/table">
            <a:tbl>
              <a:tblPr/>
              <a:tblGrid>
                <a:gridCol w="4114800"/>
                <a:gridCol w="4114800"/>
              </a:tblGrid>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0" i="0" u="sng" strike="noStrike" cap="none" normalizeH="0" baseline="0" dirty="0" smtClean="0">
                          <a:ln>
                            <a:noFill/>
                          </a:ln>
                          <a:solidFill>
                            <a:schemeClr val="bg1"/>
                          </a:solidFill>
                          <a:effectLst/>
                          <a:latin typeface="+mn-lt"/>
                          <a:ea typeface="ＭＳ Ｐゴシック" charset="-128"/>
                        </a:rPr>
                        <a:t>Position 1: Structure determines action</a:t>
                      </a:r>
                      <a:endParaRPr kumimoji="0" lang="en-GB" sz="1800" b="1" i="0" u="sng" strike="noStrike" cap="none" normalizeH="0" baseline="0" dirty="0" smtClean="0">
                        <a:ln>
                          <a:noFill/>
                        </a:ln>
                        <a:solidFill>
                          <a:schemeClr val="bg1"/>
                        </a:solidFill>
                        <a:effectLst/>
                        <a:latin typeface="+mn-lt"/>
                        <a:ea typeface="ＭＳ Ｐゴシック" charset="-128"/>
                      </a:endParaRPr>
                    </a:p>
                  </a:txBody>
                  <a:tcP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0" i="0" u="sng" strike="noStrike" cap="none" normalizeH="0" baseline="0" smtClean="0">
                          <a:ln>
                            <a:noFill/>
                          </a:ln>
                          <a:solidFill>
                            <a:schemeClr val="tx1"/>
                          </a:solidFill>
                          <a:effectLst/>
                          <a:latin typeface="+mn-lt"/>
                          <a:ea typeface="ＭＳ Ｐゴシック" charset="-128"/>
                        </a:rPr>
                        <a:t>Position 2: No such thing as society beyond action</a:t>
                      </a:r>
                      <a:endParaRPr kumimoji="0" lang="en-GB" sz="1800" b="1" i="0" u="sng" strike="noStrike" cap="none" normalizeH="0" baseline="0" smtClean="0">
                        <a:ln>
                          <a:noFill/>
                        </a:ln>
                        <a:solidFill>
                          <a:schemeClr val="tx1"/>
                        </a:solidFill>
                        <a:effectLst/>
                        <a:latin typeface="+mn-lt"/>
                        <a:ea typeface="ＭＳ Ｐゴシック" charset="-128"/>
                      </a:endParaRPr>
                    </a:p>
                  </a:txBody>
                  <a:tcPr horzOverflow="overflow">
                    <a:lnL w="381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en-GB" sz="1800" b="0" i="0" u="none" strike="noStrike" cap="none" normalizeH="0" baseline="0" dirty="0" smtClean="0">
                          <a:ln>
                            <a:noFill/>
                          </a:ln>
                          <a:solidFill>
                            <a:schemeClr val="bg1"/>
                          </a:solidFill>
                          <a:effectLst/>
                          <a:latin typeface="+mn-lt"/>
                          <a:ea typeface="ＭＳ Ｐゴシック" charset="-128"/>
                        </a:rPr>
                        <a:t>Social systems of functional institutions (Parsons)</a:t>
                      </a:r>
                    </a:p>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en-GB" sz="1800" b="0" i="0" u="none" strike="noStrike" cap="none" normalizeH="0" baseline="0" dirty="0" smtClean="0">
                          <a:ln>
                            <a:noFill/>
                          </a:ln>
                          <a:solidFill>
                            <a:schemeClr val="bg1"/>
                          </a:solidFill>
                          <a:effectLst/>
                          <a:latin typeface="+mn-lt"/>
                          <a:ea typeface="ＭＳ Ｐゴシック" charset="-128"/>
                        </a:rPr>
                        <a:t>Economic, political and Ideological levels (</a:t>
                      </a:r>
                      <a:r>
                        <a:rPr kumimoji="0" lang="en-GB" sz="1800" b="0" i="0" u="none" strike="noStrike" cap="none" normalizeH="0" baseline="0" dirty="0" err="1" smtClean="0">
                          <a:ln>
                            <a:noFill/>
                          </a:ln>
                          <a:solidFill>
                            <a:schemeClr val="bg1"/>
                          </a:solidFill>
                          <a:effectLst/>
                          <a:latin typeface="+mn-lt"/>
                          <a:ea typeface="ＭＳ Ｐゴシック" charset="-128"/>
                        </a:rPr>
                        <a:t>Althusser</a:t>
                      </a:r>
                      <a:r>
                        <a:rPr kumimoji="0" lang="en-GB" sz="1800" b="0" i="0" u="none" strike="noStrike" cap="none" normalizeH="0" baseline="0" dirty="0" smtClean="0">
                          <a:ln>
                            <a:noFill/>
                          </a:ln>
                          <a:solidFill>
                            <a:schemeClr val="bg1"/>
                          </a:solidFill>
                          <a:effectLst/>
                          <a:latin typeface="+mn-lt"/>
                          <a:ea typeface="ＭＳ Ｐゴシック" charset="-128"/>
                        </a:rPr>
                        <a:t>)</a:t>
                      </a:r>
                    </a:p>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en-GB" sz="1800" b="0" i="0" u="none" strike="noStrike" cap="none" normalizeH="0" baseline="0" dirty="0" smtClean="0">
                          <a:ln>
                            <a:noFill/>
                          </a:ln>
                          <a:solidFill>
                            <a:schemeClr val="bg1"/>
                          </a:solidFill>
                          <a:effectLst/>
                          <a:latin typeface="+mn-lt"/>
                          <a:ea typeface="ＭＳ Ｐゴシック" charset="-128"/>
                        </a:rPr>
                        <a:t>Structures of patriarchy (</a:t>
                      </a:r>
                      <a:r>
                        <a:rPr kumimoji="0" lang="en-GB" sz="1800" b="0" i="0" u="none" strike="noStrike" cap="none" normalizeH="0" baseline="0" dirty="0" err="1" smtClean="0">
                          <a:ln>
                            <a:noFill/>
                          </a:ln>
                          <a:solidFill>
                            <a:schemeClr val="bg1"/>
                          </a:solidFill>
                          <a:effectLst/>
                          <a:latin typeface="+mn-lt"/>
                          <a:ea typeface="ＭＳ Ｐゴシック" charset="-128"/>
                        </a:rPr>
                        <a:t>Walaby</a:t>
                      </a:r>
                      <a:r>
                        <a:rPr kumimoji="0" lang="en-GB" sz="1800" b="0" i="0" u="none" strike="noStrike" cap="none" normalizeH="0" baseline="0" dirty="0" smtClean="0">
                          <a:ln>
                            <a:noFill/>
                          </a:ln>
                          <a:solidFill>
                            <a:schemeClr val="bg1"/>
                          </a:solidFill>
                          <a:effectLst/>
                          <a:latin typeface="+mn-lt"/>
                          <a:ea typeface="ＭＳ Ｐゴシック" charset="-128"/>
                        </a:rPr>
                        <a:t>)</a:t>
                      </a: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en-GB" sz="1800" b="0" i="0" u="none" strike="noStrike" cap="none" normalizeH="0" baseline="0" dirty="0" smtClean="0">
                        <a:ln>
                          <a:noFill/>
                        </a:ln>
                        <a:solidFill>
                          <a:schemeClr val="bg1"/>
                        </a:solidFill>
                        <a:effectLst/>
                        <a:latin typeface="+mn-lt"/>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en-GB" sz="1800" b="0" i="0" u="none" strike="noStrike" cap="none" normalizeH="0" baseline="0" dirty="0" smtClean="0">
                          <a:ln>
                            <a:noFill/>
                          </a:ln>
                          <a:solidFill>
                            <a:schemeClr val="bg1"/>
                          </a:solidFill>
                          <a:effectLst/>
                          <a:latin typeface="+mn-lt"/>
                          <a:ea typeface="ＭＳ Ｐゴシック" charset="-128"/>
                        </a:rPr>
                        <a:t>Criticism: underplays the importance of agency</a:t>
                      </a:r>
                    </a:p>
                  </a:txBody>
                  <a:tcP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en-GB" sz="1800" b="0" i="0" u="none" strike="noStrike" cap="none" normalizeH="0" baseline="0" dirty="0" smtClean="0">
                          <a:ln>
                            <a:noFill/>
                          </a:ln>
                          <a:solidFill>
                            <a:schemeClr val="tx1"/>
                          </a:solidFill>
                          <a:effectLst/>
                          <a:latin typeface="+mn-lt"/>
                          <a:ea typeface="ＭＳ Ｐゴシック" charset="-128"/>
                        </a:rPr>
                        <a:t>Act on the basis of meanings (Symbolic Interactionism)</a:t>
                      </a:r>
                    </a:p>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en-GB" sz="1800" b="0" i="0" u="none" strike="noStrike" cap="none" normalizeH="0" baseline="0" dirty="0" smtClean="0">
                          <a:ln>
                            <a:noFill/>
                          </a:ln>
                          <a:solidFill>
                            <a:schemeClr val="tx1"/>
                          </a:solidFill>
                          <a:effectLst/>
                          <a:latin typeface="+mn-lt"/>
                          <a:ea typeface="ＭＳ Ｐゴシック" charset="-128"/>
                        </a:rPr>
                        <a:t>Methods create a sense of order (Ethnomethodology) </a:t>
                      </a:r>
                    </a:p>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en-GB" sz="1800" b="0" i="0" u="none" strike="noStrike" cap="none" normalizeH="0" baseline="0" dirty="0" smtClean="0">
                          <a:ln>
                            <a:noFill/>
                          </a:ln>
                          <a:solidFill>
                            <a:schemeClr val="tx1"/>
                          </a:solidFill>
                          <a:effectLst/>
                          <a:latin typeface="+mn-lt"/>
                          <a:ea typeface="ＭＳ Ｐゴシック" charset="-128"/>
                        </a:rPr>
                        <a:t>Dramaturgical analogy (</a:t>
                      </a:r>
                      <a:r>
                        <a:rPr kumimoji="0" lang="en-GB" sz="1800" b="0" i="0" u="none" strike="noStrike" cap="none" normalizeH="0" baseline="0" dirty="0" err="1" smtClean="0">
                          <a:ln>
                            <a:noFill/>
                          </a:ln>
                          <a:solidFill>
                            <a:schemeClr val="tx1"/>
                          </a:solidFill>
                          <a:effectLst/>
                          <a:latin typeface="+mn-lt"/>
                          <a:ea typeface="ＭＳ Ｐゴシック" charset="-128"/>
                        </a:rPr>
                        <a:t>Goffman</a:t>
                      </a:r>
                      <a:r>
                        <a:rPr kumimoji="0" lang="en-GB" sz="1800" b="0" i="0" u="none" strike="noStrike" cap="none" normalizeH="0" baseline="0" dirty="0" smtClean="0">
                          <a:ln>
                            <a:noFill/>
                          </a:ln>
                          <a:solidFill>
                            <a:schemeClr val="tx1"/>
                          </a:solidFill>
                          <a:effectLst/>
                          <a:latin typeface="+mn-lt"/>
                          <a:ea typeface="ＭＳ Ｐゴシック" charset="-128"/>
                        </a:rPr>
                        <a:t>)</a:t>
                      </a:r>
                    </a:p>
                    <a:p>
                      <a:pPr marL="0" marR="0" lvl="0" indent="0" algn="l" defTabSz="914400" rtl="0" eaLnBrk="1" fontAlgn="base" latinLnBrk="0" hangingPunct="1">
                        <a:lnSpc>
                          <a:spcPct val="100000"/>
                        </a:lnSpc>
                        <a:spcBef>
                          <a:spcPct val="0"/>
                        </a:spcBef>
                        <a:spcAft>
                          <a:spcPct val="0"/>
                        </a:spcAft>
                        <a:buClrTx/>
                        <a:buSzTx/>
                        <a:buFont typeface="Arial" charset="0"/>
                        <a:buChar char="•"/>
                        <a:tabLst/>
                      </a:pPr>
                      <a:endParaRPr kumimoji="0" lang="en-GB" sz="1800" b="0" i="0" u="none" strike="noStrike" cap="none" normalizeH="0" baseline="0" dirty="0" smtClean="0">
                        <a:ln>
                          <a:noFill/>
                        </a:ln>
                        <a:solidFill>
                          <a:schemeClr val="tx1"/>
                        </a:solidFill>
                        <a:effectLst/>
                        <a:latin typeface="+mn-lt"/>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en-GB" sz="1800" b="0" i="0" u="none" strike="noStrike" cap="none" normalizeH="0" baseline="0" dirty="0" smtClean="0">
                          <a:ln>
                            <a:noFill/>
                          </a:ln>
                          <a:solidFill>
                            <a:schemeClr val="tx1"/>
                          </a:solidFill>
                          <a:effectLst/>
                          <a:latin typeface="+mn-lt"/>
                          <a:ea typeface="ＭＳ Ｐゴシック" charset="-128"/>
                        </a:rPr>
                        <a:t>Criticism: rejects the concept of structure</a:t>
                      </a:r>
                    </a:p>
                  </a:txBody>
                  <a:tcPr horzOverflow="overflow">
                    <a:lnL w="381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0" i="0" u="sng" strike="noStrike" cap="none" normalizeH="0" baseline="0" smtClean="0">
                          <a:ln>
                            <a:noFill/>
                          </a:ln>
                          <a:solidFill>
                            <a:schemeClr val="bg1"/>
                          </a:solidFill>
                          <a:effectLst/>
                          <a:latin typeface="+mn-lt"/>
                          <a:ea typeface="ＭＳ Ｐゴシック" charset="-128"/>
                        </a:rPr>
                        <a:t>Position 3: Structure and action are not separate </a:t>
                      </a:r>
                      <a:endParaRPr kumimoji="0" lang="en-GB" sz="1800" b="1" i="0" u="sng" strike="noStrike" cap="none" normalizeH="0" baseline="0" smtClean="0">
                        <a:ln>
                          <a:noFill/>
                        </a:ln>
                        <a:solidFill>
                          <a:schemeClr val="bg1"/>
                        </a:solidFill>
                        <a:effectLst/>
                        <a:latin typeface="+mn-lt"/>
                        <a:ea typeface="ＭＳ Ｐゴシック" charset="-128"/>
                      </a:endParaRPr>
                    </a:p>
                  </a:txBody>
                  <a:tcP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0" i="0" u="sng" strike="noStrike" cap="none" normalizeH="0" baseline="0" smtClean="0">
                          <a:ln>
                            <a:noFill/>
                          </a:ln>
                          <a:solidFill>
                            <a:schemeClr val="tx1"/>
                          </a:solidFill>
                          <a:effectLst/>
                          <a:latin typeface="+mn-lt"/>
                          <a:ea typeface="ＭＳ Ｐゴシック" charset="-128"/>
                        </a:rPr>
                        <a:t>Position 4: Structure and agency are linked</a:t>
                      </a:r>
                      <a:endParaRPr kumimoji="0" lang="en-GB" sz="1800" b="1" i="0" u="sng" strike="noStrike" cap="none" normalizeH="0" baseline="0" smtClean="0">
                        <a:ln>
                          <a:noFill/>
                        </a:ln>
                        <a:solidFill>
                          <a:schemeClr val="tx1"/>
                        </a:solidFill>
                        <a:effectLst/>
                        <a:latin typeface="+mn-lt"/>
                        <a:ea typeface="ＭＳ Ｐゴシック" charset="-128"/>
                      </a:endParaRPr>
                    </a:p>
                  </a:txBody>
                  <a:tcPr horzOverflow="overflow">
                    <a:lnL w="381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en-GB" sz="1800" b="0" i="0" u="none" strike="noStrike" cap="none" normalizeH="0" baseline="0" smtClean="0">
                          <a:ln>
                            <a:noFill/>
                          </a:ln>
                          <a:solidFill>
                            <a:schemeClr val="bg1"/>
                          </a:solidFill>
                          <a:effectLst/>
                          <a:latin typeface="+mn-lt"/>
                          <a:ea typeface="ＭＳ Ｐゴシック" charset="-128"/>
                        </a:rPr>
                        <a:t>Structuration: Giddens </a:t>
                      </a:r>
                    </a:p>
                    <a:p>
                      <a:pPr marL="0" marR="0" lvl="0" indent="0" algn="l" defTabSz="914400" rtl="0" eaLnBrk="1" fontAlgn="base" latinLnBrk="0" hangingPunct="1">
                        <a:lnSpc>
                          <a:spcPct val="100000"/>
                        </a:lnSpc>
                        <a:spcBef>
                          <a:spcPct val="0"/>
                        </a:spcBef>
                        <a:spcAft>
                          <a:spcPct val="0"/>
                        </a:spcAft>
                        <a:buClrTx/>
                        <a:buSzTx/>
                        <a:buFont typeface="Arial" charset="0"/>
                        <a:buChar char="•"/>
                        <a:tabLst/>
                      </a:pPr>
                      <a:endParaRPr kumimoji="0" lang="en-GB" sz="1800" b="0" i="0" u="none" strike="noStrike" cap="none" normalizeH="0" baseline="0" smtClean="0">
                        <a:ln>
                          <a:noFill/>
                        </a:ln>
                        <a:solidFill>
                          <a:schemeClr val="bg1"/>
                        </a:solidFill>
                        <a:effectLst/>
                        <a:latin typeface="+mn-lt"/>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en-GB" sz="1800" b="0" i="0" u="none" strike="noStrike" cap="none" normalizeH="0" baseline="0" smtClean="0">
                          <a:ln>
                            <a:noFill/>
                          </a:ln>
                          <a:solidFill>
                            <a:schemeClr val="bg1"/>
                          </a:solidFill>
                          <a:effectLst/>
                          <a:latin typeface="+mn-lt"/>
                          <a:ea typeface="ＭＳ Ｐゴシック" charset="-128"/>
                        </a:rPr>
                        <a:t>Criticism: loses sight of structure</a:t>
                      </a:r>
                    </a:p>
                  </a:txBody>
                  <a:tcP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en-GB" sz="1800" b="0" i="0" u="none" strike="noStrike" cap="none" normalizeH="0" baseline="0" dirty="0" smtClean="0">
                          <a:ln>
                            <a:noFill/>
                          </a:ln>
                          <a:solidFill>
                            <a:schemeClr val="tx1"/>
                          </a:solidFill>
                          <a:effectLst/>
                          <a:latin typeface="+mn-lt"/>
                          <a:ea typeface="ＭＳ Ｐゴシック" charset="-128"/>
                        </a:rPr>
                        <a:t>Life world and system (</a:t>
                      </a:r>
                      <a:r>
                        <a:rPr kumimoji="0" lang="en-GB" sz="1800" b="0" i="0" u="none" strike="noStrike" cap="none" normalizeH="0" baseline="0" dirty="0" err="1" smtClean="0">
                          <a:ln>
                            <a:noFill/>
                          </a:ln>
                          <a:solidFill>
                            <a:schemeClr val="tx1"/>
                          </a:solidFill>
                          <a:effectLst/>
                          <a:latin typeface="+mn-lt"/>
                          <a:ea typeface="ＭＳ Ｐゴシック" charset="-128"/>
                        </a:rPr>
                        <a:t>Habermas</a:t>
                      </a:r>
                      <a:r>
                        <a:rPr kumimoji="0" lang="en-GB" sz="1800" b="0" i="0" u="none" strike="noStrike" cap="none" normalizeH="0" baseline="0" dirty="0" smtClean="0">
                          <a:ln>
                            <a:noFill/>
                          </a:ln>
                          <a:solidFill>
                            <a:schemeClr val="tx1"/>
                          </a:solidFill>
                          <a:effectLst/>
                          <a:latin typeface="+mn-lt"/>
                          <a:ea typeface="ＭＳ Ｐゴシック" charset="-128"/>
                        </a:rPr>
                        <a:t>)</a:t>
                      </a:r>
                    </a:p>
                    <a:p>
                      <a:pPr marL="0" marR="0" lvl="0" indent="0" algn="l" defTabSz="914400" rtl="0" eaLnBrk="1" fontAlgn="base" latinLnBrk="0" hangingPunct="1">
                        <a:lnSpc>
                          <a:spcPct val="100000"/>
                        </a:lnSpc>
                        <a:spcBef>
                          <a:spcPct val="0"/>
                        </a:spcBef>
                        <a:spcAft>
                          <a:spcPct val="0"/>
                        </a:spcAft>
                        <a:buClrTx/>
                        <a:buSzTx/>
                        <a:buFont typeface="Arial" charset="0"/>
                        <a:buChar char="•"/>
                        <a:tabLst/>
                      </a:pPr>
                      <a:endParaRPr kumimoji="0" lang="en-GB" sz="1800" b="0" i="0" u="none" strike="noStrike" cap="none" normalizeH="0" baseline="0" dirty="0" smtClean="0">
                        <a:ln>
                          <a:noFill/>
                        </a:ln>
                        <a:solidFill>
                          <a:schemeClr val="tx1"/>
                        </a:solidFill>
                        <a:effectLst/>
                        <a:latin typeface="+mn-lt"/>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en-GB" sz="1800" b="0" i="0" u="none" strike="noStrike" cap="none" normalizeH="0" baseline="0" dirty="0" smtClean="0">
                          <a:ln>
                            <a:noFill/>
                          </a:ln>
                          <a:solidFill>
                            <a:schemeClr val="tx1"/>
                          </a:solidFill>
                          <a:effectLst/>
                          <a:latin typeface="+mn-lt"/>
                          <a:ea typeface="ＭＳ Ｐゴシック" charset="-128"/>
                        </a:rPr>
                        <a:t>Recognises how systems and action intersect</a:t>
                      </a:r>
                    </a:p>
                  </a:txBody>
                  <a:tcPr horzOverflow="overflow">
                    <a:lnL w="381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11510083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pPr algn="l"/>
            <a:r>
              <a:rPr lang="en-GB" sz="3600" b="1" dirty="0" smtClean="0">
                <a:solidFill>
                  <a:srgbClr val="FF9966"/>
                </a:solidFill>
              </a:rPr>
              <a:t>Structuration and Life world and system</a:t>
            </a:r>
          </a:p>
        </p:txBody>
      </p:sp>
      <p:sp>
        <p:nvSpPr>
          <p:cNvPr id="59395" name="Content Placeholder 2"/>
          <p:cNvSpPr>
            <a:spLocks noGrp="1"/>
          </p:cNvSpPr>
          <p:nvPr>
            <p:ph idx="1"/>
          </p:nvPr>
        </p:nvSpPr>
        <p:spPr/>
        <p:txBody>
          <a:bodyPr/>
          <a:lstStyle/>
          <a:p>
            <a:r>
              <a:rPr lang="en-GB" dirty="0" smtClean="0"/>
              <a:t>Using pages 382 and 383, create a theory card for:</a:t>
            </a:r>
          </a:p>
          <a:p>
            <a:pPr lvl="1"/>
            <a:r>
              <a:rPr lang="en-GB" dirty="0" err="1" smtClean="0"/>
              <a:t>Giddens</a:t>
            </a:r>
            <a:r>
              <a:rPr lang="en-GB" dirty="0" smtClean="0"/>
              <a:t> and Structuration theory</a:t>
            </a:r>
          </a:p>
          <a:p>
            <a:pPr lvl="1"/>
            <a:r>
              <a:rPr lang="en-GB" dirty="0" err="1" smtClean="0"/>
              <a:t>Habermas</a:t>
            </a:r>
            <a:r>
              <a:rPr lang="en-GB" dirty="0" smtClean="0"/>
              <a:t> and Life world and system </a:t>
            </a:r>
          </a:p>
        </p:txBody>
      </p:sp>
      <p:sp>
        <p:nvSpPr>
          <p:cNvPr id="4" name="Rectangle 3"/>
          <p:cNvSpPr/>
          <p:nvPr/>
        </p:nvSpPr>
        <p:spPr>
          <a:xfrm>
            <a:off x="857250" y="4500563"/>
            <a:ext cx="7286625" cy="178593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3200" dirty="0">
                <a:hlinkClick r:id="rId2"/>
              </a:rPr>
              <a:t>http://www.theorycards.org.uk/card01.htm</a:t>
            </a:r>
            <a:r>
              <a:rPr lang="en-GB" sz="3200" dirty="0"/>
              <a:t> </a:t>
            </a:r>
          </a:p>
        </p:txBody>
      </p:sp>
    </p:spTree>
    <p:extLst>
      <p:ext uri="{BB962C8B-B14F-4D97-AF65-F5344CB8AC3E}">
        <p14:creationId xmlns:p14="http://schemas.microsoft.com/office/powerpoint/2010/main" val="392290160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323528" y="116632"/>
            <a:ext cx="8229600" cy="1143000"/>
          </a:xfrm>
        </p:spPr>
        <p:txBody>
          <a:bodyPr/>
          <a:lstStyle/>
          <a:p>
            <a:pPr algn="l"/>
            <a:r>
              <a:rPr lang="en-GB" b="1" dirty="0" smtClean="0">
                <a:solidFill>
                  <a:srgbClr val="F6A8D6"/>
                </a:solidFill>
              </a:rPr>
              <a:t>Criticisms of Structuration Theory:</a:t>
            </a:r>
            <a:endParaRPr lang="en-US" dirty="0" smtClean="0">
              <a:solidFill>
                <a:srgbClr val="F6A8D6"/>
              </a:solidFill>
            </a:endParaRPr>
          </a:p>
        </p:txBody>
      </p:sp>
      <p:sp>
        <p:nvSpPr>
          <p:cNvPr id="60419" name="Content Placeholder 2"/>
          <p:cNvSpPr>
            <a:spLocks noGrp="1"/>
          </p:cNvSpPr>
          <p:nvPr>
            <p:ph idx="1"/>
          </p:nvPr>
        </p:nvSpPr>
        <p:spPr>
          <a:xfrm>
            <a:off x="251520" y="1340768"/>
            <a:ext cx="8784976" cy="5328592"/>
          </a:xfrm>
        </p:spPr>
        <p:txBody>
          <a:bodyPr>
            <a:normAutofit/>
          </a:bodyPr>
          <a:lstStyle/>
          <a:p>
            <a:r>
              <a:rPr lang="en-GB" sz="2800" dirty="0" smtClean="0"/>
              <a:t>Archer (1995) claims that </a:t>
            </a:r>
            <a:r>
              <a:rPr lang="en-GB" sz="2800" dirty="0" err="1" smtClean="0"/>
              <a:t>Giddens</a:t>
            </a:r>
            <a:r>
              <a:rPr lang="en-GB" sz="2800" dirty="0" smtClean="0"/>
              <a:t> underestimates the capacity of structures to resist change. For example, slaves may want to abolish slavery but lack the power to do so. </a:t>
            </a:r>
          </a:p>
          <a:p>
            <a:pPr marL="0" indent="0">
              <a:buNone/>
            </a:pPr>
            <a:endParaRPr lang="en-GB" sz="2800" dirty="0" smtClean="0"/>
          </a:p>
          <a:p>
            <a:r>
              <a:rPr lang="en-GB" sz="2800" dirty="0" smtClean="0"/>
              <a:t>According to </a:t>
            </a:r>
            <a:r>
              <a:rPr lang="en-GB" sz="2800" dirty="0" err="1" smtClean="0"/>
              <a:t>Craib</a:t>
            </a:r>
            <a:r>
              <a:rPr lang="en-GB" sz="2800" dirty="0" smtClean="0"/>
              <a:t> (1992), the structuration Theory isn’t a theory but a description of things we find in society such as actions, rules and resources. </a:t>
            </a:r>
          </a:p>
          <a:p>
            <a:pPr marL="0" indent="0">
              <a:buNone/>
            </a:pPr>
            <a:endParaRPr lang="en-GB" sz="2800" dirty="0" smtClean="0"/>
          </a:p>
          <a:p>
            <a:r>
              <a:rPr lang="en-GB" sz="2800" dirty="0" err="1" smtClean="0"/>
              <a:t>Giddens</a:t>
            </a:r>
            <a:r>
              <a:rPr lang="en-GB" sz="2800" dirty="0" smtClean="0"/>
              <a:t> fails to explain how his theory applies to large-scale structures such as the economy and the state.</a:t>
            </a:r>
          </a:p>
          <a:p>
            <a:endParaRPr lang="en-US" sz="2800" dirty="0" smtClean="0"/>
          </a:p>
        </p:txBody>
      </p:sp>
    </p:spTree>
    <p:extLst>
      <p:ext uri="{BB962C8B-B14F-4D97-AF65-F5344CB8AC3E}">
        <p14:creationId xmlns:p14="http://schemas.microsoft.com/office/powerpoint/2010/main" val="19213325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pPr algn="l" eaLnBrk="1" hangingPunct="1"/>
            <a:r>
              <a:rPr lang="en-GB" b="1" dirty="0" smtClean="0">
                <a:solidFill>
                  <a:srgbClr val="FFFF00"/>
                </a:solidFill>
              </a:rPr>
              <a:t>Check understanding</a:t>
            </a:r>
            <a:endParaRPr lang="en-US" b="1" dirty="0" smtClean="0">
              <a:solidFill>
                <a:srgbClr val="FFFF00"/>
              </a:solidFill>
            </a:endParaRPr>
          </a:p>
        </p:txBody>
      </p:sp>
      <p:sp>
        <p:nvSpPr>
          <p:cNvPr id="61443" name="Content Placeholder 2"/>
          <p:cNvSpPr>
            <a:spLocks noGrp="1"/>
          </p:cNvSpPr>
          <p:nvPr>
            <p:ph idx="1"/>
          </p:nvPr>
        </p:nvSpPr>
        <p:spPr>
          <a:xfrm>
            <a:off x="428625" y="1428750"/>
            <a:ext cx="8229600" cy="1428750"/>
          </a:xfrm>
        </p:spPr>
        <p:txBody>
          <a:bodyPr/>
          <a:lstStyle/>
          <a:p>
            <a:pPr eaLnBrk="1" hangingPunct="1"/>
            <a:r>
              <a:rPr lang="en-GB" sz="2800" smtClean="0"/>
              <a:t>Rank the following concepts in order of your level of understanding (i.e. A= good)</a:t>
            </a:r>
          </a:p>
          <a:p>
            <a:pPr eaLnBrk="1" hangingPunct="1"/>
            <a:endParaRPr lang="en-GB" smtClean="0"/>
          </a:p>
          <a:p>
            <a:pPr eaLnBrk="1" hangingPunct="1">
              <a:buFont typeface="Arial" charset="0"/>
              <a:buNone/>
            </a:pPr>
            <a:endParaRPr lang="en-US" smtClean="0"/>
          </a:p>
        </p:txBody>
      </p:sp>
      <p:sp>
        <p:nvSpPr>
          <p:cNvPr id="4" name="Rectangle 3"/>
          <p:cNvSpPr/>
          <p:nvPr/>
        </p:nvSpPr>
        <p:spPr>
          <a:xfrm>
            <a:off x="571500" y="2428875"/>
            <a:ext cx="8072438" cy="4071938"/>
          </a:xfrm>
          <a:prstGeom prst="rect">
            <a:avLst/>
          </a:prstGeom>
          <a:solidFill>
            <a:srgbClr val="F6A8D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2800" b="1" dirty="0">
                <a:solidFill>
                  <a:schemeClr val="bg1"/>
                </a:solidFill>
              </a:rPr>
              <a:t>Social Action theory</a:t>
            </a:r>
          </a:p>
          <a:p>
            <a:pPr algn="ctr" fontAlgn="auto">
              <a:spcBef>
                <a:spcPts val="0"/>
              </a:spcBef>
              <a:spcAft>
                <a:spcPts val="0"/>
              </a:spcAft>
              <a:defRPr/>
            </a:pPr>
            <a:r>
              <a:rPr lang="en-GB" sz="2800" b="1" dirty="0">
                <a:solidFill>
                  <a:schemeClr val="bg1"/>
                </a:solidFill>
              </a:rPr>
              <a:t>Ethnography</a:t>
            </a:r>
          </a:p>
          <a:p>
            <a:pPr algn="ctr" fontAlgn="auto">
              <a:spcBef>
                <a:spcPts val="0"/>
              </a:spcBef>
              <a:spcAft>
                <a:spcPts val="0"/>
              </a:spcAft>
              <a:defRPr/>
            </a:pPr>
            <a:r>
              <a:rPr lang="en-GB" sz="2800" b="1" dirty="0">
                <a:solidFill>
                  <a:schemeClr val="bg1"/>
                </a:solidFill>
              </a:rPr>
              <a:t>Interactionist</a:t>
            </a:r>
          </a:p>
          <a:p>
            <a:pPr algn="ctr" fontAlgn="auto">
              <a:spcBef>
                <a:spcPts val="0"/>
              </a:spcBef>
              <a:spcAft>
                <a:spcPts val="0"/>
              </a:spcAft>
              <a:defRPr/>
            </a:pPr>
            <a:r>
              <a:rPr lang="en-GB" sz="2800" b="1" dirty="0">
                <a:solidFill>
                  <a:schemeClr val="bg1"/>
                </a:solidFill>
              </a:rPr>
              <a:t>Labelling</a:t>
            </a:r>
          </a:p>
          <a:p>
            <a:pPr algn="ctr" fontAlgn="auto">
              <a:spcBef>
                <a:spcPts val="0"/>
              </a:spcBef>
              <a:spcAft>
                <a:spcPts val="0"/>
              </a:spcAft>
              <a:defRPr/>
            </a:pPr>
            <a:r>
              <a:rPr lang="en-GB" sz="2800" b="1" dirty="0">
                <a:solidFill>
                  <a:schemeClr val="bg1"/>
                </a:solidFill>
              </a:rPr>
              <a:t>Social constructionist</a:t>
            </a:r>
          </a:p>
          <a:p>
            <a:pPr algn="ctr" fontAlgn="auto">
              <a:spcBef>
                <a:spcPts val="0"/>
              </a:spcBef>
              <a:spcAft>
                <a:spcPts val="0"/>
              </a:spcAft>
              <a:defRPr/>
            </a:pPr>
            <a:r>
              <a:rPr lang="en-GB" sz="2800" b="1" dirty="0">
                <a:solidFill>
                  <a:schemeClr val="bg1"/>
                </a:solidFill>
              </a:rPr>
              <a:t>Interpretive</a:t>
            </a:r>
          </a:p>
          <a:p>
            <a:pPr algn="ctr" fontAlgn="auto">
              <a:spcBef>
                <a:spcPts val="0"/>
              </a:spcBef>
              <a:spcAft>
                <a:spcPts val="0"/>
              </a:spcAft>
              <a:defRPr/>
            </a:pPr>
            <a:r>
              <a:rPr lang="en-GB" sz="2800" b="1" dirty="0">
                <a:solidFill>
                  <a:schemeClr val="bg1"/>
                </a:solidFill>
              </a:rPr>
              <a:t>Self</a:t>
            </a:r>
          </a:p>
          <a:p>
            <a:pPr algn="ctr" fontAlgn="auto">
              <a:spcBef>
                <a:spcPts val="0"/>
              </a:spcBef>
              <a:spcAft>
                <a:spcPts val="0"/>
              </a:spcAft>
              <a:defRPr/>
            </a:pPr>
            <a:r>
              <a:rPr lang="en-GB" sz="2800" b="1" dirty="0">
                <a:solidFill>
                  <a:schemeClr val="bg1"/>
                </a:solidFill>
              </a:rPr>
              <a:t>Verstehen</a:t>
            </a:r>
          </a:p>
          <a:p>
            <a:pPr algn="ctr" fontAlgn="auto">
              <a:spcBef>
                <a:spcPts val="0"/>
              </a:spcBef>
              <a:spcAft>
                <a:spcPts val="0"/>
              </a:spcAft>
              <a:defRPr/>
            </a:pPr>
            <a:r>
              <a:rPr lang="en-GB" sz="2800" b="1" dirty="0">
                <a:solidFill>
                  <a:schemeClr val="bg1"/>
                </a:solidFill>
              </a:rPr>
              <a:t>Structuration</a:t>
            </a:r>
          </a:p>
        </p:txBody>
      </p:sp>
    </p:spTree>
    <p:extLst>
      <p:ext uri="{BB962C8B-B14F-4D97-AF65-F5344CB8AC3E}">
        <p14:creationId xmlns:p14="http://schemas.microsoft.com/office/powerpoint/2010/main" val="257188480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normAutofit/>
          </a:bodyPr>
          <a:lstStyle/>
          <a:p>
            <a:pPr algn="l" eaLnBrk="1" hangingPunct="1"/>
            <a:r>
              <a:rPr lang="en-GB" sz="4800" b="1" dirty="0" smtClean="0">
                <a:solidFill>
                  <a:srgbClr val="F6A8D6"/>
                </a:solidFill>
              </a:rPr>
              <a:t>Exam Practice</a:t>
            </a:r>
            <a:endParaRPr lang="en-US" sz="4800" b="1" dirty="0" smtClean="0">
              <a:solidFill>
                <a:srgbClr val="F6A8D6"/>
              </a:solidFill>
            </a:endParaRPr>
          </a:p>
        </p:txBody>
      </p:sp>
      <p:sp>
        <p:nvSpPr>
          <p:cNvPr id="62467" name="Content Placeholder 2"/>
          <p:cNvSpPr>
            <a:spLocks noGrp="1"/>
          </p:cNvSpPr>
          <p:nvPr>
            <p:ph sz="half" idx="1"/>
          </p:nvPr>
        </p:nvSpPr>
        <p:spPr>
          <a:xfrm>
            <a:off x="457200" y="1600200"/>
            <a:ext cx="8115300" cy="4900613"/>
          </a:xfrm>
        </p:spPr>
        <p:txBody>
          <a:bodyPr/>
          <a:lstStyle/>
          <a:p>
            <a:pPr marL="0" indent="0" eaLnBrk="1" hangingPunct="1">
              <a:buNone/>
            </a:pPr>
            <a:r>
              <a:rPr lang="en-GB" sz="4000" dirty="0" smtClean="0"/>
              <a:t>Assess the extent to which structure/agency debate has been resolved. </a:t>
            </a:r>
          </a:p>
          <a:p>
            <a:pPr eaLnBrk="1" hangingPunct="1">
              <a:buFont typeface="Arial" charset="0"/>
              <a:buNone/>
            </a:pPr>
            <a:r>
              <a:rPr lang="en-GB" sz="3200" dirty="0" smtClean="0"/>
              <a:t>							(33 marks)</a:t>
            </a:r>
          </a:p>
          <a:p>
            <a:pPr eaLnBrk="1" hangingPunct="1"/>
            <a:endParaRPr lang="en-GB" sz="3200" dirty="0" smtClean="0"/>
          </a:p>
        </p:txBody>
      </p:sp>
    </p:spTree>
    <p:extLst>
      <p:ext uri="{BB962C8B-B14F-4D97-AF65-F5344CB8AC3E}">
        <p14:creationId xmlns:p14="http://schemas.microsoft.com/office/powerpoint/2010/main" val="414344721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2292"/>
            <a:ext cx="8229600" cy="1143000"/>
          </a:xfrm>
        </p:spPr>
        <p:txBody>
          <a:bodyPr>
            <a:normAutofit/>
          </a:bodyPr>
          <a:lstStyle/>
          <a:p>
            <a:pPr algn="l"/>
            <a:r>
              <a:rPr lang="en-GB" sz="5400" b="1" dirty="0" smtClean="0">
                <a:solidFill>
                  <a:srgbClr val="66FFFF"/>
                </a:solidFill>
              </a:rPr>
              <a:t>Home Learning</a:t>
            </a:r>
            <a:endParaRPr lang="en-GB" sz="5400" b="1" dirty="0">
              <a:solidFill>
                <a:srgbClr val="66FFFF"/>
              </a:solidFill>
            </a:endParaRPr>
          </a:p>
        </p:txBody>
      </p:sp>
      <p:sp>
        <p:nvSpPr>
          <p:cNvPr id="3" name="Content Placeholder 2"/>
          <p:cNvSpPr>
            <a:spLocks noGrp="1"/>
          </p:cNvSpPr>
          <p:nvPr>
            <p:ph idx="1"/>
          </p:nvPr>
        </p:nvSpPr>
        <p:spPr>
          <a:xfrm>
            <a:off x="323528" y="980728"/>
            <a:ext cx="8568952" cy="5688632"/>
          </a:xfrm>
        </p:spPr>
        <p:txBody>
          <a:bodyPr>
            <a:normAutofit lnSpcReduction="10000"/>
          </a:bodyPr>
          <a:lstStyle/>
          <a:p>
            <a:r>
              <a:rPr lang="en-GB" sz="3600" dirty="0" smtClean="0"/>
              <a:t>Each person will be given an area of Theory and Methods to research.</a:t>
            </a:r>
          </a:p>
          <a:p>
            <a:r>
              <a:rPr lang="en-GB" sz="3600" dirty="0" smtClean="0">
                <a:solidFill>
                  <a:srgbClr val="FFFF00"/>
                </a:solidFill>
              </a:rPr>
              <a:t>We are creating our own student guide.</a:t>
            </a:r>
          </a:p>
          <a:p>
            <a:r>
              <a:rPr lang="en-GB" sz="3600" dirty="0" smtClean="0"/>
              <a:t>You must produce revision material for the topic you have been given =2 sides of info.</a:t>
            </a:r>
          </a:p>
          <a:p>
            <a:r>
              <a:rPr lang="en-GB" sz="3600" dirty="0" smtClean="0">
                <a:solidFill>
                  <a:srgbClr val="FFFF00"/>
                </a:solidFill>
              </a:rPr>
              <a:t>It needs to be succinct (no long text – bullet if necessary) Use other sources – not just our textbook. (LIBRARY)</a:t>
            </a:r>
          </a:p>
          <a:p>
            <a:r>
              <a:rPr lang="en-GB" sz="3600" dirty="0" smtClean="0"/>
              <a:t>If you don’t do this, you’re letting the class down </a:t>
            </a:r>
            <a:r>
              <a:rPr lang="en-GB" sz="3600" dirty="0" smtClean="0">
                <a:sym typeface="Wingdings" pitchFamily="2" charset="2"/>
              </a:rPr>
              <a:t> You have two weeks.</a:t>
            </a:r>
            <a:endParaRPr lang="en-GB" sz="3600" dirty="0"/>
          </a:p>
        </p:txBody>
      </p:sp>
    </p:spTree>
    <p:extLst>
      <p:ext uri="{BB962C8B-B14F-4D97-AF65-F5344CB8AC3E}">
        <p14:creationId xmlns:p14="http://schemas.microsoft.com/office/powerpoint/2010/main" val="417713467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35543575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100</TotalTime>
  <Words>4350</Words>
  <Application>Microsoft Office PowerPoint</Application>
  <PresentationFormat>On-screen Show (4:3)</PresentationFormat>
  <Paragraphs>487</Paragraphs>
  <Slides>77</Slides>
  <Notes>13</Notes>
  <HiddenSlides>0</HiddenSlides>
  <MMClips>0</MMClips>
  <ScaleCrop>false</ScaleCrop>
  <HeadingPairs>
    <vt:vector size="4" baseType="variant">
      <vt:variant>
        <vt:lpstr>Theme</vt:lpstr>
      </vt:variant>
      <vt:variant>
        <vt:i4>1</vt:i4>
      </vt:variant>
      <vt:variant>
        <vt:lpstr>Slide Titles</vt:lpstr>
      </vt:variant>
      <vt:variant>
        <vt:i4>77</vt:i4>
      </vt:variant>
    </vt:vector>
  </HeadingPairs>
  <TitlesOfParts>
    <vt:vector size="78" baseType="lpstr">
      <vt:lpstr>Office Theme</vt:lpstr>
      <vt:lpstr>Interpretivism  Structure Vs Action</vt:lpstr>
      <vt:lpstr>Interactionism: Essay Titles</vt:lpstr>
      <vt:lpstr>Starter: Post-it Note Challenge</vt:lpstr>
      <vt:lpstr>Starter 2:</vt:lpstr>
      <vt:lpstr>Some clips …</vt:lpstr>
      <vt:lpstr>In a nutshell…</vt:lpstr>
      <vt:lpstr>Example: A car approaches a red light and the driver thinks…</vt:lpstr>
      <vt:lpstr>Is it always that simple?</vt:lpstr>
      <vt:lpstr>PowerPoint Presentation</vt:lpstr>
      <vt:lpstr>G.H. Mead (Social Action Theorist)</vt:lpstr>
      <vt:lpstr>PowerPoint Presentation</vt:lpstr>
      <vt:lpstr>PowerPoint Presentation</vt:lpstr>
      <vt:lpstr>Verstehen: ‘to understand’</vt:lpstr>
      <vt:lpstr>So, which methods help us achieve Verstehen and why?</vt:lpstr>
      <vt:lpstr>Social Action Perspectives</vt:lpstr>
      <vt:lpstr>Overview – 4 variations</vt:lpstr>
      <vt:lpstr>Social Action - Weber</vt:lpstr>
      <vt:lpstr>Symbolic Interactionism</vt:lpstr>
      <vt:lpstr>Symbolic Interactionism - Mead</vt:lpstr>
      <vt:lpstr>Symbolic Interactionism - Goffman</vt:lpstr>
      <vt:lpstr>Symbolic Interactionism - Becker</vt:lpstr>
      <vt:lpstr>Phenomenology  – Husserl and Schutz</vt:lpstr>
      <vt:lpstr>PowerPoint Presentation</vt:lpstr>
      <vt:lpstr>Ethnomethodology - Garfinkel</vt:lpstr>
      <vt:lpstr>Links to issues</vt:lpstr>
      <vt:lpstr>Evaluation</vt:lpstr>
      <vt:lpstr>Tip: Structure and Agency</vt:lpstr>
      <vt:lpstr>Structure VS Agency</vt:lpstr>
      <vt:lpstr>PowerPoint Presentation</vt:lpstr>
      <vt:lpstr>PowerPoint Presentation</vt:lpstr>
      <vt:lpstr>PowerPoint Presentation</vt:lpstr>
      <vt:lpstr>PowerPoint Presentation</vt:lpstr>
      <vt:lpstr>PowerPoint Presentation</vt:lpstr>
      <vt:lpstr>Who’s ever been in a play?</vt:lpstr>
      <vt:lpstr>Social Action Theory</vt:lpstr>
      <vt:lpstr>SOCIAL ORDER is SOCIALLY CONSTRUCTED</vt:lpstr>
      <vt:lpstr>PowerPoint Presentation</vt:lpstr>
      <vt:lpstr>PowerPoint Presentation</vt:lpstr>
      <vt:lpstr>Criticisms</vt:lpstr>
      <vt:lpstr>Structuration</vt:lpstr>
      <vt:lpstr>Mindmap task: Match up the theorist to the key term and elaborate on what is means</vt:lpstr>
      <vt:lpstr>Who’s ever been in a play?</vt:lpstr>
      <vt:lpstr>Starter</vt:lpstr>
      <vt:lpstr>PowerPoint Presentation</vt:lpstr>
      <vt:lpstr>In pairs</vt:lpstr>
      <vt:lpstr>Structure and agency</vt:lpstr>
      <vt:lpstr>Social action theory</vt:lpstr>
      <vt:lpstr>AO2 to Structuralism</vt:lpstr>
      <vt:lpstr>Bottom Up</vt:lpstr>
      <vt:lpstr>Weber and Social Action</vt:lpstr>
      <vt:lpstr>Weber: Different types of social action</vt:lpstr>
      <vt:lpstr>Criticisms of Weber:</vt:lpstr>
      <vt:lpstr>PowerPoint Presentation</vt:lpstr>
      <vt:lpstr>Symbolic Interactionism</vt:lpstr>
      <vt:lpstr>The ‘I’ and the ‘me’</vt:lpstr>
      <vt:lpstr>‘The looking glass self’</vt:lpstr>
      <vt:lpstr>PowerPoint Presentation</vt:lpstr>
      <vt:lpstr>Herbert Blumer</vt:lpstr>
      <vt:lpstr>PowerPoint Presentation</vt:lpstr>
      <vt:lpstr>How useful is Mead’s theory to an understanding of society?</vt:lpstr>
      <vt:lpstr>Labelling Theory</vt:lpstr>
      <vt:lpstr>Dramaturgy</vt:lpstr>
      <vt:lpstr>Evaluation of symbolic interactionism </vt:lpstr>
      <vt:lpstr>Evaluation</vt:lpstr>
      <vt:lpstr>Ethnomethodology</vt:lpstr>
      <vt:lpstr>Phenomenology</vt:lpstr>
      <vt:lpstr>The difference between structural theories and social action theory</vt:lpstr>
      <vt:lpstr>Structuralist approach</vt:lpstr>
      <vt:lpstr>Structure</vt:lpstr>
      <vt:lpstr>Structure, Agency or both?</vt:lpstr>
      <vt:lpstr>Four positions</vt:lpstr>
      <vt:lpstr>Structuration and Life world and system</vt:lpstr>
      <vt:lpstr>Criticisms of Structuration Theory:</vt:lpstr>
      <vt:lpstr>Check understanding</vt:lpstr>
      <vt:lpstr>Exam Practice</vt:lpstr>
      <vt:lpstr>Home Learning</vt:lpstr>
      <vt:lpstr>PowerPoint Presentation</vt:lpstr>
    </vt:vector>
  </TitlesOfParts>
  <Company>Park High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Interpretivism</dc:title>
  <dc:creator>Stump, Christopher</dc:creator>
  <cp:lastModifiedBy>Hickman, Stephen</cp:lastModifiedBy>
  <cp:revision>11</cp:revision>
  <cp:lastPrinted>2016-03-14T15:22:25Z</cp:lastPrinted>
  <dcterms:created xsi:type="dcterms:W3CDTF">2012-03-15T14:37:46Z</dcterms:created>
  <dcterms:modified xsi:type="dcterms:W3CDTF">2016-03-14T15:23:24Z</dcterms:modified>
</cp:coreProperties>
</file>