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11" r:id="rId2"/>
    <p:sldId id="256" r:id="rId3"/>
    <p:sldId id="266" r:id="rId4"/>
    <p:sldId id="268" r:id="rId5"/>
    <p:sldId id="264" r:id="rId6"/>
    <p:sldId id="257" r:id="rId7"/>
    <p:sldId id="258" r:id="rId8"/>
    <p:sldId id="259" r:id="rId9"/>
    <p:sldId id="260" r:id="rId10"/>
    <p:sldId id="273" r:id="rId11"/>
    <p:sldId id="269" r:id="rId12"/>
    <p:sldId id="271" r:id="rId13"/>
    <p:sldId id="272" r:id="rId14"/>
    <p:sldId id="270" r:id="rId15"/>
    <p:sldId id="278" r:id="rId16"/>
    <p:sldId id="276" r:id="rId17"/>
    <p:sldId id="274" r:id="rId18"/>
    <p:sldId id="275" r:id="rId19"/>
    <p:sldId id="305"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6" r:id="rId46"/>
    <p:sldId id="307" r:id="rId47"/>
    <p:sldId id="308" r:id="rId48"/>
    <p:sldId id="309" r:id="rId49"/>
    <p:sldId id="310"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3" d="100"/>
          <a:sy n="83" d="100"/>
        </p:scale>
        <p:origin x="-96" y="-5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C5B4DB-E3A7-5B49-A1BA-EFE91570C35E}" type="doc">
      <dgm:prSet loTypeId="urn:microsoft.com/office/officeart/2005/8/layout/default" loCatId="" qsTypeId="urn:microsoft.com/office/officeart/2005/8/quickstyle/simple1" qsCatId="simple" csTypeId="urn:microsoft.com/office/officeart/2005/8/colors/colorful2" csCatId="colorful" phldr="1"/>
      <dgm:spPr/>
      <dgm:t>
        <a:bodyPr/>
        <a:lstStyle/>
        <a:p>
          <a:endParaRPr lang="en-US"/>
        </a:p>
      </dgm:t>
    </dgm:pt>
    <dgm:pt modelId="{06009FC4-E6DF-2144-9C29-C643A2888061}">
      <dgm:prSet/>
      <dgm:spPr/>
      <dgm:t>
        <a:bodyPr/>
        <a:lstStyle/>
        <a:p>
          <a:pPr rtl="0"/>
          <a:r>
            <a:rPr lang="en-US" dirty="0" smtClean="0"/>
            <a:t>A01</a:t>
          </a:r>
        </a:p>
        <a:p>
          <a:pPr rtl="0"/>
          <a:r>
            <a:rPr lang="en-US" dirty="0" smtClean="0"/>
            <a:t>Knowledge and Understanding (15m)</a:t>
          </a:r>
          <a:endParaRPr lang="en-US" dirty="0"/>
        </a:p>
      </dgm:t>
    </dgm:pt>
    <dgm:pt modelId="{54C62AD2-1A31-E24D-B6FC-7A66FC261220}" type="parTrans" cxnId="{59E011B7-3ACE-4A49-98F1-0EC5699725EF}">
      <dgm:prSet/>
      <dgm:spPr/>
      <dgm:t>
        <a:bodyPr/>
        <a:lstStyle/>
        <a:p>
          <a:endParaRPr lang="en-US"/>
        </a:p>
      </dgm:t>
    </dgm:pt>
    <dgm:pt modelId="{28261459-439C-8F4A-AFB6-D902B117B452}" type="sibTrans" cxnId="{59E011B7-3ACE-4A49-98F1-0EC5699725EF}">
      <dgm:prSet/>
      <dgm:spPr/>
      <dgm:t>
        <a:bodyPr/>
        <a:lstStyle/>
        <a:p>
          <a:endParaRPr lang="en-US"/>
        </a:p>
      </dgm:t>
    </dgm:pt>
    <dgm:pt modelId="{F3CA010E-6A9A-AC47-A54B-E5291CECCDE7}">
      <dgm:prSet/>
      <dgm:spPr/>
      <dgm:t>
        <a:bodyPr/>
        <a:lstStyle/>
        <a:p>
          <a:pPr rtl="0"/>
          <a:r>
            <a:rPr lang="en-US" dirty="0" smtClean="0"/>
            <a:t>A02 (a) Interpretation and Application (9m)</a:t>
          </a:r>
          <a:endParaRPr lang="en-US" dirty="0"/>
        </a:p>
      </dgm:t>
    </dgm:pt>
    <dgm:pt modelId="{C42C58CD-6C35-E740-A360-25280E4C3B3B}" type="parTrans" cxnId="{75265910-19F6-B547-A15F-143C3FD92647}">
      <dgm:prSet/>
      <dgm:spPr/>
      <dgm:t>
        <a:bodyPr/>
        <a:lstStyle/>
        <a:p>
          <a:endParaRPr lang="en-US"/>
        </a:p>
      </dgm:t>
    </dgm:pt>
    <dgm:pt modelId="{C518619C-CB86-2D42-BCA1-A0358B09F411}" type="sibTrans" cxnId="{75265910-19F6-B547-A15F-143C3FD92647}">
      <dgm:prSet/>
      <dgm:spPr/>
      <dgm:t>
        <a:bodyPr/>
        <a:lstStyle/>
        <a:p>
          <a:endParaRPr lang="en-US"/>
        </a:p>
      </dgm:t>
    </dgm:pt>
    <dgm:pt modelId="{E0507396-5058-8E43-8C0F-47F371555D39}">
      <dgm:prSet/>
      <dgm:spPr/>
      <dgm:t>
        <a:bodyPr/>
        <a:lstStyle/>
        <a:p>
          <a:pPr rtl="0"/>
          <a:r>
            <a:rPr lang="en-US" dirty="0" smtClean="0"/>
            <a:t>A02 (b) </a:t>
          </a:r>
        </a:p>
        <a:p>
          <a:pPr rtl="0"/>
          <a:r>
            <a:rPr lang="en-US" dirty="0" smtClean="0"/>
            <a:t>Analysis and Evaluation (9m)</a:t>
          </a:r>
          <a:endParaRPr lang="en-US" dirty="0"/>
        </a:p>
      </dgm:t>
    </dgm:pt>
    <dgm:pt modelId="{B9194BE5-02B1-B44F-A4D4-DAB1E3E51E33}" type="parTrans" cxnId="{B56916E9-10CA-8F47-8649-B9CBD9A4DF0E}">
      <dgm:prSet/>
      <dgm:spPr/>
      <dgm:t>
        <a:bodyPr/>
        <a:lstStyle/>
        <a:p>
          <a:endParaRPr lang="en-US"/>
        </a:p>
      </dgm:t>
    </dgm:pt>
    <dgm:pt modelId="{5AE4D914-CF65-7D40-99F2-E72AD89D398E}" type="sibTrans" cxnId="{B56916E9-10CA-8F47-8649-B9CBD9A4DF0E}">
      <dgm:prSet/>
      <dgm:spPr/>
      <dgm:t>
        <a:bodyPr/>
        <a:lstStyle/>
        <a:p>
          <a:endParaRPr lang="en-US"/>
        </a:p>
      </dgm:t>
    </dgm:pt>
    <dgm:pt modelId="{0EAAE1DB-0DFF-BF4E-BB80-697D2FA1D520}" type="pres">
      <dgm:prSet presAssocID="{11C5B4DB-E3A7-5B49-A1BA-EFE91570C35E}" presName="diagram" presStyleCnt="0">
        <dgm:presLayoutVars>
          <dgm:dir/>
          <dgm:resizeHandles val="exact"/>
        </dgm:presLayoutVars>
      </dgm:prSet>
      <dgm:spPr/>
      <dgm:t>
        <a:bodyPr/>
        <a:lstStyle/>
        <a:p>
          <a:endParaRPr lang="en-US"/>
        </a:p>
      </dgm:t>
    </dgm:pt>
    <dgm:pt modelId="{7DF56CB2-8D37-574D-BAFC-1EE66B13E460}" type="pres">
      <dgm:prSet presAssocID="{06009FC4-E6DF-2144-9C29-C643A2888061}" presName="node" presStyleLbl="node1" presStyleIdx="0" presStyleCnt="3">
        <dgm:presLayoutVars>
          <dgm:bulletEnabled val="1"/>
        </dgm:presLayoutVars>
      </dgm:prSet>
      <dgm:spPr/>
      <dgm:t>
        <a:bodyPr/>
        <a:lstStyle/>
        <a:p>
          <a:endParaRPr lang="en-US"/>
        </a:p>
      </dgm:t>
    </dgm:pt>
    <dgm:pt modelId="{BC2D74FD-C07C-5141-B377-8859C80D77A7}" type="pres">
      <dgm:prSet presAssocID="{28261459-439C-8F4A-AFB6-D902B117B452}" presName="sibTrans" presStyleCnt="0"/>
      <dgm:spPr/>
    </dgm:pt>
    <dgm:pt modelId="{2D81C8FC-C3C2-F240-9CEB-C23C44BC07B5}" type="pres">
      <dgm:prSet presAssocID="{F3CA010E-6A9A-AC47-A54B-E5291CECCDE7}" presName="node" presStyleLbl="node1" presStyleIdx="1" presStyleCnt="3">
        <dgm:presLayoutVars>
          <dgm:bulletEnabled val="1"/>
        </dgm:presLayoutVars>
      </dgm:prSet>
      <dgm:spPr/>
      <dgm:t>
        <a:bodyPr/>
        <a:lstStyle/>
        <a:p>
          <a:endParaRPr lang="en-US"/>
        </a:p>
      </dgm:t>
    </dgm:pt>
    <dgm:pt modelId="{826303B3-4B36-4F40-B433-27EC89D406E0}" type="pres">
      <dgm:prSet presAssocID="{C518619C-CB86-2D42-BCA1-A0358B09F411}" presName="sibTrans" presStyleCnt="0"/>
      <dgm:spPr/>
    </dgm:pt>
    <dgm:pt modelId="{B0908FB6-77A9-7040-BAC0-EA667AFE62F8}" type="pres">
      <dgm:prSet presAssocID="{E0507396-5058-8E43-8C0F-47F371555D39}" presName="node" presStyleLbl="node1" presStyleIdx="2" presStyleCnt="3" custLinFactNeighborX="55627" custLinFactNeighborY="-6495">
        <dgm:presLayoutVars>
          <dgm:bulletEnabled val="1"/>
        </dgm:presLayoutVars>
      </dgm:prSet>
      <dgm:spPr/>
      <dgm:t>
        <a:bodyPr/>
        <a:lstStyle/>
        <a:p>
          <a:endParaRPr lang="en-US"/>
        </a:p>
      </dgm:t>
    </dgm:pt>
  </dgm:ptLst>
  <dgm:cxnLst>
    <dgm:cxn modelId="{47522763-5261-2C44-99D8-F46721D8A150}" type="presOf" srcId="{11C5B4DB-E3A7-5B49-A1BA-EFE91570C35E}" destId="{0EAAE1DB-0DFF-BF4E-BB80-697D2FA1D520}" srcOrd="0" destOrd="0" presId="urn:microsoft.com/office/officeart/2005/8/layout/default"/>
    <dgm:cxn modelId="{98FAD6BB-FEC2-5443-A7BF-CD3625976A15}" type="presOf" srcId="{06009FC4-E6DF-2144-9C29-C643A2888061}" destId="{7DF56CB2-8D37-574D-BAFC-1EE66B13E460}" srcOrd="0" destOrd="0" presId="urn:microsoft.com/office/officeart/2005/8/layout/default"/>
    <dgm:cxn modelId="{4CB72AE1-01BE-4E4A-92C5-EFB78F52CBDE}" type="presOf" srcId="{E0507396-5058-8E43-8C0F-47F371555D39}" destId="{B0908FB6-77A9-7040-BAC0-EA667AFE62F8}" srcOrd="0" destOrd="0" presId="urn:microsoft.com/office/officeart/2005/8/layout/default"/>
    <dgm:cxn modelId="{A07D392C-525E-5A45-9878-833A5B74613E}" type="presOf" srcId="{F3CA010E-6A9A-AC47-A54B-E5291CECCDE7}" destId="{2D81C8FC-C3C2-F240-9CEB-C23C44BC07B5}" srcOrd="0" destOrd="0" presId="urn:microsoft.com/office/officeart/2005/8/layout/default"/>
    <dgm:cxn modelId="{59E011B7-3ACE-4A49-98F1-0EC5699725EF}" srcId="{11C5B4DB-E3A7-5B49-A1BA-EFE91570C35E}" destId="{06009FC4-E6DF-2144-9C29-C643A2888061}" srcOrd="0" destOrd="0" parTransId="{54C62AD2-1A31-E24D-B6FC-7A66FC261220}" sibTransId="{28261459-439C-8F4A-AFB6-D902B117B452}"/>
    <dgm:cxn modelId="{75265910-19F6-B547-A15F-143C3FD92647}" srcId="{11C5B4DB-E3A7-5B49-A1BA-EFE91570C35E}" destId="{F3CA010E-6A9A-AC47-A54B-E5291CECCDE7}" srcOrd="1" destOrd="0" parTransId="{C42C58CD-6C35-E740-A360-25280E4C3B3B}" sibTransId="{C518619C-CB86-2D42-BCA1-A0358B09F411}"/>
    <dgm:cxn modelId="{B56916E9-10CA-8F47-8649-B9CBD9A4DF0E}" srcId="{11C5B4DB-E3A7-5B49-A1BA-EFE91570C35E}" destId="{E0507396-5058-8E43-8C0F-47F371555D39}" srcOrd="2" destOrd="0" parTransId="{B9194BE5-02B1-B44F-A4D4-DAB1E3E51E33}" sibTransId="{5AE4D914-CF65-7D40-99F2-E72AD89D398E}"/>
    <dgm:cxn modelId="{D466E320-C22C-F54C-9CE1-E554A485083D}" type="presParOf" srcId="{0EAAE1DB-0DFF-BF4E-BB80-697D2FA1D520}" destId="{7DF56CB2-8D37-574D-BAFC-1EE66B13E460}" srcOrd="0" destOrd="0" presId="urn:microsoft.com/office/officeart/2005/8/layout/default"/>
    <dgm:cxn modelId="{BA521083-2500-2545-9E4B-DC726F56E8A2}" type="presParOf" srcId="{0EAAE1DB-0DFF-BF4E-BB80-697D2FA1D520}" destId="{BC2D74FD-C07C-5141-B377-8859C80D77A7}" srcOrd="1" destOrd="0" presId="urn:microsoft.com/office/officeart/2005/8/layout/default"/>
    <dgm:cxn modelId="{73D3E97C-B124-2C4D-B239-152B5CABF47A}" type="presParOf" srcId="{0EAAE1DB-0DFF-BF4E-BB80-697D2FA1D520}" destId="{2D81C8FC-C3C2-F240-9CEB-C23C44BC07B5}" srcOrd="2" destOrd="0" presId="urn:microsoft.com/office/officeart/2005/8/layout/default"/>
    <dgm:cxn modelId="{8E82E484-B151-4045-8ED8-D4FA079C328E}" type="presParOf" srcId="{0EAAE1DB-0DFF-BF4E-BB80-697D2FA1D520}" destId="{826303B3-4B36-4F40-B433-27EC89D406E0}" srcOrd="3" destOrd="0" presId="urn:microsoft.com/office/officeart/2005/8/layout/default"/>
    <dgm:cxn modelId="{D2F5E874-E7B6-6549-9868-F81F7990EE33}" type="presParOf" srcId="{0EAAE1DB-0DFF-BF4E-BB80-697D2FA1D520}" destId="{B0908FB6-77A9-7040-BAC0-EA667AFE62F8}"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F56CB2-8D37-574D-BAFC-1EE66B13E460}">
      <dsp:nvSpPr>
        <dsp:cNvPr id="0" name=""/>
        <dsp:cNvSpPr/>
      </dsp:nvSpPr>
      <dsp:spPr>
        <a:xfrm>
          <a:off x="460905" y="1047"/>
          <a:ext cx="3479899" cy="208793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dirty="0" smtClean="0"/>
            <a:t>A01</a:t>
          </a:r>
        </a:p>
        <a:p>
          <a:pPr lvl="0" algn="ctr" defTabSz="1333500" rtl="0">
            <a:lnSpc>
              <a:spcPct val="90000"/>
            </a:lnSpc>
            <a:spcBef>
              <a:spcPct val="0"/>
            </a:spcBef>
            <a:spcAft>
              <a:spcPct val="35000"/>
            </a:spcAft>
          </a:pPr>
          <a:r>
            <a:rPr lang="en-US" sz="3000" kern="1200" dirty="0" smtClean="0"/>
            <a:t>Knowledge and Understanding (15m)</a:t>
          </a:r>
          <a:endParaRPr lang="en-US" sz="3000" kern="1200" dirty="0"/>
        </a:p>
      </dsp:txBody>
      <dsp:txXfrm>
        <a:off x="460905" y="1047"/>
        <a:ext cx="3479899" cy="2087939"/>
      </dsp:txXfrm>
    </dsp:sp>
    <dsp:sp modelId="{2D81C8FC-C3C2-F240-9CEB-C23C44BC07B5}">
      <dsp:nvSpPr>
        <dsp:cNvPr id="0" name=""/>
        <dsp:cNvSpPr/>
      </dsp:nvSpPr>
      <dsp:spPr>
        <a:xfrm>
          <a:off x="4288794" y="1047"/>
          <a:ext cx="3479899" cy="2087939"/>
        </a:xfrm>
        <a:prstGeom prst="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dirty="0" smtClean="0"/>
            <a:t>A02 (a) Interpretation and Application (9m)</a:t>
          </a:r>
          <a:endParaRPr lang="en-US" sz="3000" kern="1200" dirty="0"/>
        </a:p>
      </dsp:txBody>
      <dsp:txXfrm>
        <a:off x="4288794" y="1047"/>
        <a:ext cx="3479899" cy="2087939"/>
      </dsp:txXfrm>
    </dsp:sp>
    <dsp:sp modelId="{B0908FB6-77A9-7040-BAC0-EA667AFE62F8}">
      <dsp:nvSpPr>
        <dsp:cNvPr id="0" name=""/>
        <dsp:cNvSpPr/>
      </dsp:nvSpPr>
      <dsp:spPr>
        <a:xfrm>
          <a:off x="4310613" y="2301364"/>
          <a:ext cx="3479899" cy="2087939"/>
        </a:xfrm>
        <a:prstGeom prst="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dirty="0" smtClean="0"/>
            <a:t>A02 (b) </a:t>
          </a:r>
        </a:p>
        <a:p>
          <a:pPr lvl="0" algn="ctr" defTabSz="1333500" rtl="0">
            <a:lnSpc>
              <a:spcPct val="90000"/>
            </a:lnSpc>
            <a:spcBef>
              <a:spcPct val="0"/>
            </a:spcBef>
            <a:spcAft>
              <a:spcPct val="35000"/>
            </a:spcAft>
          </a:pPr>
          <a:r>
            <a:rPr lang="en-US" sz="3000" kern="1200" dirty="0" smtClean="0"/>
            <a:t>Analysis and Evaluation (9m)</a:t>
          </a:r>
          <a:endParaRPr lang="en-US" sz="3000" kern="1200" dirty="0"/>
        </a:p>
      </dsp:txBody>
      <dsp:txXfrm>
        <a:off x="4310613" y="2301364"/>
        <a:ext cx="3479899" cy="208793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1A4E2B96-04AE-2B47-8A7E-A81D63072868}" type="datetimeFigureOut">
              <a:rPr lang="en-US" smtClean="0"/>
              <a:t>22/02/2015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1367364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A4E2B96-04AE-2B47-8A7E-A81D63072868}" type="datetimeFigureOut">
              <a:rPr lang="en-US" smtClean="0"/>
              <a:t>22/02/2015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2680386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1A4E2B96-04AE-2B47-8A7E-A81D63072868}" type="datetimeFigureOut">
              <a:rPr lang="en-US" smtClean="0"/>
              <a:t>22/02/2015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139175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1A4E2B96-04AE-2B47-8A7E-A81D63072868}" type="datetimeFigureOut">
              <a:rPr lang="en-US" smtClean="0"/>
              <a:t>22/02/2015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114187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1A4E2B96-04AE-2B47-8A7E-A81D63072868}" type="datetimeFigureOut">
              <a:rPr lang="en-US" smtClean="0"/>
              <a:t>22/02/2015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1861172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1A4E2B96-04AE-2B47-8A7E-A81D63072868}" type="datetimeFigureOut">
              <a:rPr lang="en-US" smtClean="0"/>
              <a:t>22/02/2015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4175198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4E2B96-04AE-2B47-8A7E-A81D63072868}" type="datetimeFigureOut">
              <a:rPr lang="en-US" smtClean="0"/>
              <a:t>22/02/2015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1179498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1A4E2B96-04AE-2B47-8A7E-A81D63072868}" type="datetimeFigureOut">
              <a:rPr lang="en-US" smtClean="0"/>
              <a:t>22/02/2015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168633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1A4E2B96-04AE-2B47-8A7E-A81D63072868}" type="datetimeFigureOut">
              <a:rPr lang="en-US" smtClean="0"/>
              <a:t>22/02/2015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861603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A4E2B96-04AE-2B47-8A7E-A81D63072868}" type="datetimeFigureOut">
              <a:rPr lang="en-US" smtClean="0"/>
              <a:t>22/02/2015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3018083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A4E2B96-04AE-2B47-8A7E-A81D63072868}" type="datetimeFigureOut">
              <a:rPr lang="en-US" smtClean="0"/>
              <a:t>22/02/2015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5F8F4-8365-FB48-8A6E-356DF58B7EC9}" type="slidenum">
              <a:rPr lang="en-US" smtClean="0"/>
              <a:t>‹#›</a:t>
            </a:fld>
            <a:endParaRPr lang="en-US"/>
          </a:p>
        </p:txBody>
      </p:sp>
    </p:spTree>
    <p:extLst>
      <p:ext uri="{BB962C8B-B14F-4D97-AF65-F5344CB8AC3E}">
        <p14:creationId xmlns:p14="http://schemas.microsoft.com/office/powerpoint/2010/main" val="27380952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4E2B96-04AE-2B47-8A7E-A81D63072868}" type="datetimeFigureOut">
              <a:rPr lang="en-US" smtClean="0"/>
              <a:t>22/02/2015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55F8F4-8365-FB48-8A6E-356DF58B7EC9}" type="slidenum">
              <a:rPr lang="en-US" smtClean="0"/>
              <a:t>‹#›</a:t>
            </a:fld>
            <a:endParaRPr lang="en-US"/>
          </a:p>
        </p:txBody>
      </p:sp>
    </p:spTree>
    <p:extLst>
      <p:ext uri="{BB962C8B-B14F-4D97-AF65-F5344CB8AC3E}">
        <p14:creationId xmlns:p14="http://schemas.microsoft.com/office/powerpoint/2010/main" val="231248354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png"/><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A2 Sociology Today’s objectives</a:t>
            </a:r>
            <a:endParaRPr lang="en-US" dirty="0"/>
          </a:p>
        </p:txBody>
      </p:sp>
      <p:sp>
        <p:nvSpPr>
          <p:cNvPr id="3" name="Content Placeholder 2"/>
          <p:cNvSpPr>
            <a:spLocks noGrp="1"/>
          </p:cNvSpPr>
          <p:nvPr>
            <p:ph idx="1"/>
          </p:nvPr>
        </p:nvSpPr>
        <p:spPr/>
        <p:txBody>
          <a:bodyPr/>
          <a:lstStyle/>
          <a:p>
            <a:r>
              <a:rPr lang="en-US" dirty="0" smtClean="0"/>
              <a:t>Reflect on suicide essay feedback.</a:t>
            </a:r>
          </a:p>
          <a:p>
            <a:r>
              <a:rPr lang="en-US" dirty="0" smtClean="0"/>
              <a:t>Evaluate individual student progress.</a:t>
            </a:r>
          </a:p>
          <a:p>
            <a:r>
              <a:rPr lang="en-US" dirty="0" smtClean="0"/>
              <a:t>Create a ‘killer’ conclusion.</a:t>
            </a:r>
          </a:p>
          <a:p>
            <a:r>
              <a:rPr lang="en-US" dirty="0" smtClean="0"/>
              <a:t>Understand expectations of synoptic.</a:t>
            </a:r>
          </a:p>
          <a:p>
            <a:r>
              <a:rPr lang="en-US" dirty="0" smtClean="0"/>
              <a:t>Explain the link between theory and method</a:t>
            </a:r>
          </a:p>
          <a:p>
            <a:r>
              <a:rPr lang="en-US" dirty="0" smtClean="0"/>
              <a:t>Evaluate the usefulness of functionalism</a:t>
            </a:r>
          </a:p>
        </p:txBody>
      </p:sp>
    </p:spTree>
    <p:extLst>
      <p:ext uri="{BB962C8B-B14F-4D97-AF65-F5344CB8AC3E}">
        <p14:creationId xmlns:p14="http://schemas.microsoft.com/office/powerpoint/2010/main" val="1717291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16881"/>
            <a:ext cx="7772400" cy="1470025"/>
          </a:xfrm>
        </p:spPr>
        <p:txBody>
          <a:bodyPr/>
          <a:lstStyle/>
          <a:p>
            <a:r>
              <a:rPr lang="en-US" dirty="0" smtClean="0"/>
              <a:t>Essay Feedback</a:t>
            </a:r>
            <a:endParaRPr lang="en-US" dirty="0"/>
          </a:p>
        </p:txBody>
      </p:sp>
      <p:sp>
        <p:nvSpPr>
          <p:cNvPr id="3" name="Subtitle 2"/>
          <p:cNvSpPr>
            <a:spLocks noGrp="1"/>
          </p:cNvSpPr>
          <p:nvPr>
            <p:ph type="subTitle" idx="1"/>
          </p:nvPr>
        </p:nvSpPr>
        <p:spPr>
          <a:xfrm>
            <a:off x="685800" y="1886906"/>
            <a:ext cx="7772400" cy="1752600"/>
          </a:xfrm>
        </p:spPr>
        <p:txBody>
          <a:bodyPr>
            <a:noAutofit/>
          </a:bodyPr>
          <a:lstStyle/>
          <a:p>
            <a:r>
              <a:rPr lang="en-US" sz="4800" dirty="0" smtClean="0"/>
              <a:t>Assess the usefulness of different sociological approaches to suicide. (21 marks)</a:t>
            </a:r>
            <a:endParaRPr lang="en-US" sz="4800" dirty="0"/>
          </a:p>
        </p:txBody>
      </p:sp>
    </p:spTree>
    <p:extLst>
      <p:ext uri="{BB962C8B-B14F-4D97-AF65-F5344CB8AC3E}">
        <p14:creationId xmlns:p14="http://schemas.microsoft.com/office/powerpoint/2010/main" val="3500169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2312095749"/>
              </p:ext>
            </p:extLst>
          </p:nvPr>
        </p:nvGraphicFramePr>
        <p:xfrm>
          <a:off x="1023364" y="243819"/>
          <a:ext cx="7040248" cy="6542042"/>
        </p:xfrm>
        <a:graphic>
          <a:graphicData uri="http://schemas.openxmlformats.org/presentationml/2006/ole">
            <mc:AlternateContent xmlns:mc="http://schemas.openxmlformats.org/markup-compatibility/2006">
              <mc:Choice xmlns:v="urn:schemas-microsoft-com:vml" Requires="v">
                <p:oleObj spid="_x0000_s1029" name="Document" r:id="rId3" imgW="7048500" imgH="6997700" progId="Word.Document.12">
                  <p:embed/>
                </p:oleObj>
              </mc:Choice>
              <mc:Fallback>
                <p:oleObj name="Document" r:id="rId3" imgW="7048500" imgH="6997700" progId="Word.Document.12">
                  <p:embed/>
                  <p:pic>
                    <p:nvPicPr>
                      <p:cNvPr id="0" name=""/>
                      <p:cNvPicPr/>
                      <p:nvPr/>
                    </p:nvPicPr>
                    <p:blipFill>
                      <a:blip r:embed="rId4"/>
                      <a:stretch>
                        <a:fillRect/>
                      </a:stretch>
                    </p:blipFill>
                    <p:spPr>
                      <a:xfrm>
                        <a:off x="1023364" y="243819"/>
                        <a:ext cx="7040248" cy="6542042"/>
                      </a:xfrm>
                      <a:prstGeom prst="rect">
                        <a:avLst/>
                      </a:prstGeom>
                    </p:spPr>
                  </p:pic>
                </p:oleObj>
              </mc:Fallback>
            </mc:AlternateContent>
          </a:graphicData>
        </a:graphic>
      </p:graphicFrame>
    </p:spTree>
    <p:extLst>
      <p:ext uri="{BB962C8B-B14F-4D97-AF65-F5344CB8AC3E}">
        <p14:creationId xmlns:p14="http://schemas.microsoft.com/office/powerpoint/2010/main" val="1072481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Progress Activity</a:t>
            </a:r>
            <a:endParaRPr lang="en-US" dirty="0"/>
          </a:p>
        </p:txBody>
      </p:sp>
      <p:sp>
        <p:nvSpPr>
          <p:cNvPr id="4" name="Content Placeholder 3"/>
          <p:cNvSpPr>
            <a:spLocks noGrp="1"/>
          </p:cNvSpPr>
          <p:nvPr>
            <p:ph sz="half" idx="1"/>
          </p:nvPr>
        </p:nvSpPr>
        <p:spPr/>
        <p:txBody>
          <a:bodyPr>
            <a:normAutofit fontScale="92500" lnSpcReduction="20000"/>
          </a:bodyPr>
          <a:lstStyle/>
          <a:p>
            <a:pPr marL="0" indent="0">
              <a:buNone/>
            </a:pPr>
            <a:r>
              <a:rPr lang="en-US" dirty="0" smtClean="0"/>
              <a:t>Complete your Essay Tracker (Blue sheet).</a:t>
            </a:r>
            <a:endParaRPr lang="en-US" dirty="0"/>
          </a:p>
        </p:txBody>
      </p:sp>
      <p:sp>
        <p:nvSpPr>
          <p:cNvPr id="5" name="Content Placeholder 4"/>
          <p:cNvSpPr>
            <a:spLocks noGrp="1"/>
          </p:cNvSpPr>
          <p:nvPr>
            <p:ph sz="half" idx="2"/>
          </p:nvPr>
        </p:nvSpPr>
        <p:spPr/>
        <p:txBody>
          <a:bodyPr>
            <a:normAutofit fontScale="92500" lnSpcReduction="20000"/>
          </a:bodyPr>
          <a:lstStyle/>
          <a:p>
            <a:r>
              <a:rPr lang="en-US" dirty="0" smtClean="0"/>
              <a:t>Post-it Note Activity</a:t>
            </a:r>
          </a:p>
          <a:p>
            <a:endParaRPr lang="en-US" dirty="0"/>
          </a:p>
          <a:p>
            <a:r>
              <a:rPr lang="en-US" dirty="0" smtClean="0"/>
              <a:t>Look back over your essays – what are the consistent targets or suggestion.</a:t>
            </a:r>
          </a:p>
          <a:p>
            <a:endParaRPr lang="en-US" dirty="0"/>
          </a:p>
          <a:p>
            <a:r>
              <a:rPr lang="en-US" dirty="0" smtClean="0"/>
              <a:t>What have you improved?</a:t>
            </a:r>
          </a:p>
          <a:p>
            <a:endParaRPr lang="en-US" dirty="0"/>
          </a:p>
          <a:p>
            <a:r>
              <a:rPr lang="en-US" dirty="0" smtClean="0"/>
              <a:t>What needs development?</a:t>
            </a:r>
          </a:p>
        </p:txBody>
      </p:sp>
    </p:spTree>
    <p:extLst>
      <p:ext uri="{BB962C8B-B14F-4D97-AF65-F5344CB8AC3E}">
        <p14:creationId xmlns:p14="http://schemas.microsoft.com/office/powerpoint/2010/main" val="2548509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Killer Conclusion</a:t>
            </a:r>
            <a:endParaRPr lang="en-US" dirty="0"/>
          </a:p>
        </p:txBody>
      </p:sp>
      <p:sp>
        <p:nvSpPr>
          <p:cNvPr id="3" name="Content Placeholder 2"/>
          <p:cNvSpPr>
            <a:spLocks noGrp="1"/>
          </p:cNvSpPr>
          <p:nvPr>
            <p:ph sz="half" idx="1"/>
          </p:nvPr>
        </p:nvSpPr>
        <p:spPr/>
        <p:txBody>
          <a:bodyPr>
            <a:normAutofit/>
          </a:bodyPr>
          <a:lstStyle/>
          <a:p>
            <a:r>
              <a:rPr lang="en-US" dirty="0" smtClean="0"/>
              <a:t>Useful because</a:t>
            </a:r>
          </a:p>
          <a:p>
            <a:r>
              <a:rPr lang="en-US" dirty="0" smtClean="0"/>
              <a:t>Not useful because</a:t>
            </a:r>
          </a:p>
          <a:p>
            <a:r>
              <a:rPr lang="en-US" dirty="0" smtClean="0"/>
              <a:t>Reliability</a:t>
            </a:r>
          </a:p>
          <a:p>
            <a:r>
              <a:rPr lang="en-US" dirty="0" smtClean="0"/>
              <a:t>Validity</a:t>
            </a:r>
          </a:p>
          <a:p>
            <a:r>
              <a:rPr lang="en-US" dirty="0" smtClean="0"/>
              <a:t>Meaning</a:t>
            </a:r>
          </a:p>
          <a:p>
            <a:r>
              <a:rPr lang="en-US" dirty="0" smtClean="0"/>
              <a:t>Cause and effect</a:t>
            </a:r>
          </a:p>
          <a:p>
            <a:r>
              <a:rPr lang="en-US" dirty="0" smtClean="0"/>
              <a:t>Correlation</a:t>
            </a:r>
          </a:p>
          <a:p>
            <a:r>
              <a:rPr lang="en-US" dirty="0" smtClean="0"/>
              <a:t>Combination</a:t>
            </a:r>
            <a:endParaRPr lang="en-US" dirty="0"/>
          </a:p>
        </p:txBody>
      </p:sp>
      <p:sp>
        <p:nvSpPr>
          <p:cNvPr id="4" name="Content Placeholder 3"/>
          <p:cNvSpPr>
            <a:spLocks noGrp="1"/>
          </p:cNvSpPr>
          <p:nvPr>
            <p:ph sz="half" idx="2"/>
          </p:nvPr>
        </p:nvSpPr>
        <p:spPr/>
        <p:txBody>
          <a:bodyPr>
            <a:normAutofit/>
          </a:bodyPr>
          <a:lstStyle/>
          <a:p>
            <a:pPr marL="0" indent="0">
              <a:buNone/>
            </a:pPr>
            <a:r>
              <a:rPr lang="en-US" sz="2000" dirty="0" smtClean="0"/>
              <a:t>Assess the usefulness of different sociological approaches to suicide. (21 marks)</a:t>
            </a:r>
          </a:p>
          <a:p>
            <a:pPr marL="0" indent="0">
              <a:buNone/>
            </a:pPr>
            <a:endParaRPr lang="en-US" dirty="0"/>
          </a:p>
        </p:txBody>
      </p:sp>
    </p:spTree>
    <p:extLst>
      <p:ext uri="{BB962C8B-B14F-4D97-AF65-F5344CB8AC3E}">
        <p14:creationId xmlns:p14="http://schemas.microsoft.com/office/powerpoint/2010/main" val="2037991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Synoptic</a:t>
            </a:r>
          </a:p>
        </p:txBody>
      </p:sp>
      <p:sp>
        <p:nvSpPr>
          <p:cNvPr id="4" name="Oval Callout 3"/>
          <p:cNvSpPr/>
          <p:nvPr/>
        </p:nvSpPr>
        <p:spPr>
          <a:xfrm>
            <a:off x="6098055" y="2620977"/>
            <a:ext cx="2360145" cy="1958946"/>
          </a:xfrm>
          <a:prstGeom prst="wedgeEllipseCallout">
            <a:avLst>
              <a:gd name="adj1" fmla="val -66594"/>
              <a:gd name="adj2" fmla="val -29310"/>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bg1"/>
                </a:solidFill>
              </a:rPr>
              <a:t>Define me!</a:t>
            </a:r>
            <a:endParaRPr lang="en-US" sz="2400"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9455"/>
            <a:ext cx="3418443" cy="352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266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6600"/>
          </a:solidFill>
        </p:spPr>
        <p:txBody>
          <a:bodyPr/>
          <a:lstStyle/>
          <a:p>
            <a:r>
              <a:rPr lang="en-US" dirty="0" smtClean="0"/>
              <a:t>Synoptic</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a:t>Greek words </a:t>
            </a:r>
            <a:r>
              <a:rPr lang="en-US" dirty="0" err="1"/>
              <a:t>σύν</a:t>
            </a:r>
            <a:r>
              <a:rPr lang="en-US" dirty="0"/>
              <a:t> (</a:t>
            </a:r>
            <a:r>
              <a:rPr lang="en-US" i="1" dirty="0" err="1"/>
              <a:t>syn</a:t>
            </a:r>
            <a:r>
              <a:rPr lang="en-US" dirty="0"/>
              <a:t> "together") and </a:t>
            </a:r>
            <a:r>
              <a:rPr lang="en-US" dirty="0" err="1"/>
              <a:t>ὄψις</a:t>
            </a:r>
            <a:r>
              <a:rPr lang="en-US" dirty="0"/>
              <a:t> (</a:t>
            </a:r>
            <a:r>
              <a:rPr lang="en-US" i="1" dirty="0" err="1"/>
              <a:t>opsis</a:t>
            </a:r>
            <a:r>
              <a:rPr lang="en-US" dirty="0"/>
              <a:t> "view"), and describes observations that give a broad view of a </a:t>
            </a:r>
            <a:r>
              <a:rPr lang="en-US" dirty="0" smtClean="0"/>
              <a:t>subject. (OED)</a:t>
            </a:r>
          </a:p>
          <a:p>
            <a:pPr marL="0" indent="0">
              <a:buNone/>
            </a:pPr>
            <a:endParaRPr lang="en-US" dirty="0"/>
          </a:p>
          <a:p>
            <a:pPr marL="0" indent="0">
              <a:buNone/>
            </a:pPr>
            <a:r>
              <a:rPr lang="en-US" b="1" dirty="0"/>
              <a:t>Synoptic assessment</a:t>
            </a:r>
          </a:p>
          <a:p>
            <a:pPr marL="0" indent="0">
              <a:buNone/>
            </a:pPr>
            <a:r>
              <a:rPr lang="en-US" dirty="0"/>
              <a:t>E</a:t>
            </a:r>
            <a:r>
              <a:rPr lang="en-US" dirty="0" smtClean="0"/>
              <a:t>ncourages </a:t>
            </a:r>
            <a:r>
              <a:rPr lang="en-US" dirty="0"/>
              <a:t>students to combine elements of their learning from different parts of a </a:t>
            </a:r>
            <a:r>
              <a:rPr lang="en-US" dirty="0" err="1"/>
              <a:t>programme</a:t>
            </a:r>
            <a:r>
              <a:rPr lang="en-US" dirty="0"/>
              <a:t> and to show their accumulated knowledge and understanding of a topic or subject area. </a:t>
            </a:r>
          </a:p>
          <a:p>
            <a:pPr marL="0" indent="0">
              <a:buNone/>
            </a:pPr>
            <a:endParaRPr lang="en-US" dirty="0"/>
          </a:p>
        </p:txBody>
      </p:sp>
    </p:spTree>
    <p:extLst>
      <p:ext uri="{BB962C8B-B14F-4D97-AF65-F5344CB8AC3E}">
        <p14:creationId xmlns:p14="http://schemas.microsoft.com/office/powerpoint/2010/main" val="4001809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629"/>
            <a:ext cx="8229600" cy="958299"/>
          </a:xfrm>
          <a:solidFill>
            <a:srgbClr val="FF6600"/>
          </a:solidFill>
        </p:spPr>
        <p:txBody>
          <a:bodyPr/>
          <a:lstStyle/>
          <a:p>
            <a:r>
              <a:rPr lang="en-US" dirty="0" smtClean="0"/>
              <a:t>What the exam board say</a:t>
            </a:r>
            <a:endParaRPr lang="en-US" dirty="0"/>
          </a:p>
        </p:txBody>
      </p:sp>
      <p:sp>
        <p:nvSpPr>
          <p:cNvPr id="3" name="Content Placeholder 2"/>
          <p:cNvSpPr>
            <a:spLocks noGrp="1"/>
          </p:cNvSpPr>
          <p:nvPr>
            <p:ph idx="1"/>
          </p:nvPr>
        </p:nvSpPr>
        <p:spPr>
          <a:xfrm>
            <a:off x="256721" y="1133928"/>
            <a:ext cx="8674471" cy="5540000"/>
          </a:xfrm>
        </p:spPr>
        <p:txBody>
          <a:bodyPr numCol="2">
            <a:noAutofit/>
          </a:bodyPr>
          <a:lstStyle/>
          <a:p>
            <a:pPr marL="0" indent="0">
              <a:buNone/>
            </a:pPr>
            <a:r>
              <a:rPr lang="en-US" sz="1600" dirty="0"/>
              <a:t>Synoptic assessment in GCE Sociology is</a:t>
            </a:r>
          </a:p>
          <a:p>
            <a:pPr marL="0" indent="0">
              <a:buNone/>
            </a:pPr>
            <a:r>
              <a:rPr lang="en-US" sz="1600" dirty="0"/>
              <a:t>assessed in the A2 units by requiring candidates</a:t>
            </a:r>
          </a:p>
          <a:p>
            <a:pPr marL="0" indent="0">
              <a:buNone/>
            </a:pPr>
            <a:r>
              <a:rPr lang="en-US" sz="1600" dirty="0"/>
              <a:t>to demonstrate that they have developed</a:t>
            </a:r>
          </a:p>
          <a:p>
            <a:pPr marL="0" indent="0">
              <a:buNone/>
            </a:pPr>
            <a:r>
              <a:rPr lang="en-US" sz="1800" b="1" dirty="0">
                <a:solidFill>
                  <a:srgbClr val="CCFFCC"/>
                </a:solidFill>
              </a:rPr>
              <a:t>holistic understanding </a:t>
            </a:r>
            <a:r>
              <a:rPr lang="en-US" sz="1600" dirty="0"/>
              <a:t>of the subject. In order</a:t>
            </a:r>
          </a:p>
          <a:p>
            <a:pPr marL="0" indent="0">
              <a:buNone/>
            </a:pPr>
            <a:r>
              <a:rPr lang="en-US" sz="1600" dirty="0"/>
              <a:t>to demonstrate the level of expertise required,</a:t>
            </a:r>
          </a:p>
          <a:p>
            <a:pPr marL="0" indent="0">
              <a:buNone/>
            </a:pPr>
            <a:r>
              <a:rPr lang="en-US" sz="1600" dirty="0"/>
              <a:t>candidates are </a:t>
            </a:r>
            <a:r>
              <a:rPr lang="en-US" sz="1800" b="1" dirty="0">
                <a:solidFill>
                  <a:srgbClr val="CCFFCC"/>
                </a:solidFill>
              </a:rPr>
              <a:t>expected to be able to </a:t>
            </a:r>
            <a:r>
              <a:rPr lang="en-US" sz="1800" b="1" dirty="0" smtClean="0">
                <a:solidFill>
                  <a:srgbClr val="CCFFCC"/>
                </a:solidFill>
              </a:rPr>
              <a:t>interrelate areas </a:t>
            </a:r>
            <a:r>
              <a:rPr lang="en-US" sz="1800" b="1" dirty="0">
                <a:solidFill>
                  <a:srgbClr val="CCFFCC"/>
                </a:solidFill>
              </a:rPr>
              <a:t>of content</a:t>
            </a:r>
            <a:r>
              <a:rPr lang="en-US" sz="1800" dirty="0">
                <a:solidFill>
                  <a:srgbClr val="CCFFCC"/>
                </a:solidFill>
              </a:rPr>
              <a:t> </a:t>
            </a:r>
            <a:r>
              <a:rPr lang="en-US" sz="1600" dirty="0"/>
              <a:t>and address the requirements at </a:t>
            </a:r>
            <a:r>
              <a:rPr lang="en-US" sz="1600" dirty="0" smtClean="0"/>
              <a:t>A2 using </a:t>
            </a:r>
            <a:r>
              <a:rPr lang="en-US" sz="1600" dirty="0"/>
              <a:t>appropriate concepts, knowledge and </a:t>
            </a:r>
            <a:r>
              <a:rPr lang="en-US" sz="1600" dirty="0" smtClean="0"/>
              <a:t>skills developed </a:t>
            </a:r>
            <a:r>
              <a:rPr lang="en-US" sz="1600" dirty="0"/>
              <a:t>throughout the course</a:t>
            </a:r>
            <a:r>
              <a:rPr lang="en-US" sz="1600" dirty="0" smtClean="0"/>
              <a:t>.</a:t>
            </a:r>
          </a:p>
          <a:p>
            <a:pPr marL="0" indent="0">
              <a:buNone/>
            </a:pPr>
            <a:endParaRPr lang="en-US" sz="1600" dirty="0" smtClean="0"/>
          </a:p>
          <a:p>
            <a:pPr marL="0" indent="0">
              <a:buNone/>
            </a:pPr>
            <a:endParaRPr lang="en-US" sz="1600" dirty="0"/>
          </a:p>
          <a:p>
            <a:pPr marL="0" indent="0">
              <a:buNone/>
            </a:pPr>
            <a:r>
              <a:rPr lang="en-US" sz="1600" dirty="0"/>
              <a:t>GCE Sociology, as a subject, is inherently synoptic.</a:t>
            </a:r>
          </a:p>
          <a:p>
            <a:pPr marL="0" indent="0">
              <a:buNone/>
            </a:pPr>
            <a:r>
              <a:rPr lang="en-US" sz="1600" dirty="0"/>
              <a:t>There is a natural progression from AS to A2 and, </a:t>
            </a:r>
            <a:r>
              <a:rPr lang="en-US" sz="1600" dirty="0" smtClean="0"/>
              <a:t>at A2</a:t>
            </a:r>
            <a:r>
              <a:rPr lang="en-US" sz="1600" dirty="0"/>
              <a:t>, the sociological concepts, theories and </a:t>
            </a:r>
            <a:r>
              <a:rPr lang="en-US" sz="1600" dirty="0" smtClean="0"/>
              <a:t>methods of </a:t>
            </a:r>
            <a:r>
              <a:rPr lang="en-US" sz="1600" dirty="0"/>
              <a:t>enquiry studied in the AS course are revisited </a:t>
            </a:r>
            <a:r>
              <a:rPr lang="en-US" sz="1600" dirty="0" smtClean="0"/>
              <a:t>and applied </a:t>
            </a:r>
            <a:r>
              <a:rPr lang="en-US" sz="1600" dirty="0"/>
              <a:t>to new contexts, requiring a higher degree </a:t>
            </a:r>
            <a:r>
              <a:rPr lang="en-US" sz="1600" dirty="0" smtClean="0"/>
              <a:t>of selectivity </a:t>
            </a:r>
            <a:r>
              <a:rPr lang="en-US" sz="1600" dirty="0"/>
              <a:t>in their application, analysis, </a:t>
            </a:r>
            <a:r>
              <a:rPr lang="en-US" sz="1600" dirty="0" smtClean="0"/>
              <a:t>interpretation and </a:t>
            </a:r>
            <a:r>
              <a:rPr lang="en-US" sz="1600" dirty="0"/>
              <a:t>evaluation</a:t>
            </a:r>
            <a:r>
              <a:rPr lang="en-US" sz="1600" dirty="0" smtClean="0"/>
              <a:t>.</a:t>
            </a:r>
          </a:p>
          <a:p>
            <a:pPr marL="0" indent="0">
              <a:buNone/>
            </a:pPr>
            <a:endParaRPr lang="en-US" sz="1600" dirty="0"/>
          </a:p>
          <a:p>
            <a:pPr marL="0" indent="0">
              <a:buNone/>
            </a:pPr>
            <a:endParaRPr lang="en-US" sz="1600" dirty="0"/>
          </a:p>
          <a:p>
            <a:pPr marL="0" indent="0">
              <a:buNone/>
            </a:pPr>
            <a:endParaRPr lang="en-US" sz="1600" dirty="0" smtClean="0"/>
          </a:p>
          <a:p>
            <a:pPr marL="0" indent="0">
              <a:buNone/>
            </a:pPr>
            <a:r>
              <a:rPr lang="en-US" sz="1600" dirty="0" smtClean="0"/>
              <a:t>In </a:t>
            </a:r>
            <a:r>
              <a:rPr lang="en-US" sz="1600" dirty="0"/>
              <a:t>both A2 units there are questions that are</a:t>
            </a:r>
          </a:p>
          <a:p>
            <a:pPr marL="0" indent="0">
              <a:buNone/>
            </a:pPr>
            <a:r>
              <a:rPr lang="en-US" sz="1600" dirty="0"/>
              <a:t>particularly synoptic, requiring candidates to</a:t>
            </a:r>
          </a:p>
          <a:p>
            <a:pPr marL="0" indent="0">
              <a:buNone/>
            </a:pPr>
            <a:r>
              <a:rPr lang="en-US" sz="1600" dirty="0"/>
              <a:t>draw together and </a:t>
            </a:r>
            <a:r>
              <a:rPr lang="en-US" sz="1600" dirty="0" err="1"/>
              <a:t>synthesise</a:t>
            </a:r>
            <a:r>
              <a:rPr lang="en-US" sz="1600" dirty="0"/>
              <a:t> the knowledge,</a:t>
            </a:r>
          </a:p>
          <a:p>
            <a:pPr marL="0" indent="0">
              <a:buNone/>
            </a:pPr>
            <a:r>
              <a:rPr lang="en-US" sz="1600" dirty="0"/>
              <a:t>understanding and skills learnt in different aspects</a:t>
            </a:r>
          </a:p>
          <a:p>
            <a:pPr marL="0" indent="0">
              <a:buNone/>
            </a:pPr>
            <a:r>
              <a:rPr lang="en-US" sz="1600" dirty="0"/>
              <a:t>of the course. Furthermore, </a:t>
            </a:r>
            <a:r>
              <a:rPr lang="en-US" sz="1600" b="1" dirty="0">
                <a:solidFill>
                  <a:srgbClr val="CCFFCC"/>
                </a:solidFill>
              </a:rPr>
              <a:t>in Unit 4 there are</a:t>
            </a:r>
          </a:p>
          <a:p>
            <a:pPr marL="0" indent="0">
              <a:buNone/>
            </a:pPr>
            <a:r>
              <a:rPr lang="en-US" sz="1600" b="1" dirty="0">
                <a:solidFill>
                  <a:srgbClr val="CCFFCC"/>
                </a:solidFill>
              </a:rPr>
              <a:t>questions that require candidates to create</a:t>
            </a:r>
          </a:p>
          <a:p>
            <a:pPr marL="0" indent="0">
              <a:buNone/>
            </a:pPr>
            <a:r>
              <a:rPr lang="en-US" sz="1600" b="1" dirty="0">
                <a:solidFill>
                  <a:srgbClr val="CCFFCC"/>
                </a:solidFill>
              </a:rPr>
              <a:t>hypotheses/solutions, </a:t>
            </a:r>
            <a:r>
              <a:rPr lang="en-US" sz="1600" b="1" dirty="0" err="1">
                <a:solidFill>
                  <a:srgbClr val="CCFFCC"/>
                </a:solidFill>
              </a:rPr>
              <a:t>etc</a:t>
            </a:r>
            <a:r>
              <a:rPr lang="en-US" sz="1600" b="1" dirty="0">
                <a:solidFill>
                  <a:srgbClr val="CCFFCC"/>
                </a:solidFill>
              </a:rPr>
              <a:t> to problems that go</a:t>
            </a:r>
          </a:p>
          <a:p>
            <a:pPr marL="0" indent="0">
              <a:buNone/>
            </a:pPr>
            <a:r>
              <a:rPr lang="en-US" sz="1600" b="1" dirty="0">
                <a:solidFill>
                  <a:srgbClr val="CCFFCC"/>
                </a:solidFill>
              </a:rPr>
              <a:t>beyond the strict limits of the knowledge, skills </a:t>
            </a:r>
            <a:r>
              <a:rPr lang="en-US" sz="1600" b="1" dirty="0" smtClean="0">
                <a:solidFill>
                  <a:srgbClr val="CCFFCC"/>
                </a:solidFill>
              </a:rPr>
              <a:t>and understanding </a:t>
            </a:r>
            <a:r>
              <a:rPr lang="en-US" sz="1600" b="1" dirty="0">
                <a:solidFill>
                  <a:srgbClr val="CCFFCC"/>
                </a:solidFill>
              </a:rPr>
              <a:t>studied within the unit.</a:t>
            </a:r>
          </a:p>
          <a:p>
            <a:pPr marL="0" indent="0">
              <a:buNone/>
            </a:pPr>
            <a:r>
              <a:rPr lang="en-US" sz="1600" dirty="0"/>
              <a:t>These questions provide greater stretch and</a:t>
            </a:r>
          </a:p>
          <a:p>
            <a:pPr marL="0" indent="0">
              <a:buNone/>
            </a:pPr>
            <a:r>
              <a:rPr lang="en-US" sz="1600" dirty="0"/>
              <a:t>challenge for all candidates and will enable the</a:t>
            </a:r>
          </a:p>
          <a:p>
            <a:pPr marL="0" indent="0">
              <a:buNone/>
            </a:pPr>
            <a:r>
              <a:rPr lang="en-US" sz="1600" dirty="0"/>
              <a:t>performance of the most able candidates to be</a:t>
            </a:r>
          </a:p>
          <a:p>
            <a:pPr marL="0" indent="0">
              <a:buNone/>
            </a:pPr>
            <a:r>
              <a:rPr lang="en-US" sz="1600" dirty="0"/>
              <a:t>identified through the award of an A*</a:t>
            </a:r>
          </a:p>
        </p:txBody>
      </p:sp>
    </p:spTree>
    <p:extLst>
      <p:ext uri="{BB962C8B-B14F-4D97-AF65-F5344CB8AC3E}">
        <p14:creationId xmlns:p14="http://schemas.microsoft.com/office/powerpoint/2010/main" val="1691985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6600"/>
          </a:solidFill>
        </p:spPr>
        <p:txBody>
          <a:bodyPr/>
          <a:lstStyle/>
          <a:p>
            <a:r>
              <a:rPr lang="en-US" dirty="0" smtClean="0"/>
              <a:t>SCLY 4 Theory &amp; Method Section.</a:t>
            </a:r>
            <a:endParaRPr lang="en-US" dirty="0"/>
          </a:p>
        </p:txBody>
      </p:sp>
      <p:sp>
        <p:nvSpPr>
          <p:cNvPr id="3" name="Content Placeholder 2"/>
          <p:cNvSpPr>
            <a:spLocks noGrp="1"/>
          </p:cNvSpPr>
          <p:nvPr>
            <p:ph sz="half" idx="1"/>
          </p:nvPr>
        </p:nvSpPr>
        <p:spPr/>
        <p:txBody>
          <a:bodyPr/>
          <a:lstStyle/>
          <a:p>
            <a:r>
              <a:rPr lang="en-US" dirty="0" smtClean="0"/>
              <a:t>The challenge:</a:t>
            </a:r>
          </a:p>
          <a:p>
            <a:endParaRPr lang="en-US" dirty="0"/>
          </a:p>
          <a:p>
            <a:r>
              <a:rPr lang="en-US" dirty="0" smtClean="0"/>
              <a:t>One 33 mark essay.</a:t>
            </a:r>
          </a:p>
          <a:p>
            <a:endParaRPr lang="en-US" dirty="0"/>
          </a:p>
          <a:p>
            <a:r>
              <a:rPr lang="en-US" dirty="0" smtClean="0"/>
              <a:t>40 minutes of your life.</a:t>
            </a:r>
          </a:p>
          <a:p>
            <a:endParaRPr lang="en-US" dirty="0"/>
          </a:p>
          <a:p>
            <a:r>
              <a:rPr lang="en-US" dirty="0" smtClean="0"/>
              <a:t>Be synoptic.</a:t>
            </a:r>
            <a:endParaRPr lang="en-US" dirty="0"/>
          </a:p>
        </p:txBody>
      </p:sp>
      <p:pic>
        <p:nvPicPr>
          <p:cNvPr id="5" name="Content Placeholder 4"/>
          <p:cNvPicPr>
            <a:picLocks noGrp="1" noChangeAspect="1"/>
          </p:cNvPicPr>
          <p:nvPr>
            <p:ph sz="half" idx="2"/>
          </p:nvPr>
        </p:nvPicPr>
        <p:blipFill>
          <a:blip r:embed="rId2"/>
          <a:srcRect t="-52616" b="-52616"/>
          <a:stretch>
            <a:fillRect/>
          </a:stretch>
        </p:blipFill>
        <p:spPr/>
      </p:pic>
    </p:spTree>
    <p:extLst>
      <p:ext uri="{BB962C8B-B14F-4D97-AF65-F5344CB8AC3E}">
        <p14:creationId xmlns:p14="http://schemas.microsoft.com/office/powerpoint/2010/main" val="3805176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6600"/>
          </a:solidFill>
        </p:spPr>
        <p:txBody>
          <a:bodyPr>
            <a:normAutofit fontScale="90000"/>
          </a:bodyPr>
          <a:lstStyle/>
          <a:p>
            <a:r>
              <a:rPr lang="en-US" dirty="0" smtClean="0"/>
              <a:t>Theory &amp; Methods – The synoptic bit.</a:t>
            </a:r>
            <a:endParaRPr lang="en-US" dirty="0"/>
          </a:p>
        </p:txBody>
      </p:sp>
      <p:sp>
        <p:nvSpPr>
          <p:cNvPr id="3" name="Content Placeholder 2"/>
          <p:cNvSpPr>
            <a:spLocks noGrp="1"/>
          </p:cNvSpPr>
          <p:nvPr>
            <p:ph sz="half" idx="1"/>
          </p:nvPr>
        </p:nvSpPr>
        <p:spPr/>
        <p:txBody>
          <a:bodyPr>
            <a:normAutofit lnSpcReduction="10000"/>
          </a:bodyPr>
          <a:lstStyle/>
          <a:p>
            <a:pPr marL="0" indent="0">
              <a:buNone/>
            </a:pPr>
            <a:r>
              <a:rPr lang="en-US" dirty="0" smtClean="0"/>
              <a:t>In pairs – look at the overview diagram and consider the key questions opposite.</a:t>
            </a:r>
            <a:endParaRPr lang="en-US" dirty="0"/>
          </a:p>
        </p:txBody>
      </p:sp>
      <p:sp>
        <p:nvSpPr>
          <p:cNvPr id="4" name="Content Placeholder 3"/>
          <p:cNvSpPr>
            <a:spLocks noGrp="1"/>
          </p:cNvSpPr>
          <p:nvPr>
            <p:ph sz="half" idx="2"/>
          </p:nvPr>
        </p:nvSpPr>
        <p:spPr/>
        <p:txBody>
          <a:bodyPr>
            <a:normAutofit lnSpcReduction="10000"/>
          </a:bodyPr>
          <a:lstStyle/>
          <a:p>
            <a:pPr marL="514350" indent="-514350">
              <a:buFont typeface="+mj-lt"/>
              <a:buAutoNum type="arabicPeriod"/>
            </a:pPr>
            <a:r>
              <a:rPr lang="en-US" dirty="0" smtClean="0"/>
              <a:t>What are the key theories in Sociology?</a:t>
            </a:r>
          </a:p>
          <a:p>
            <a:pPr marL="514350" indent="-514350">
              <a:buFont typeface="+mj-lt"/>
              <a:buAutoNum type="arabicPeriod"/>
            </a:pPr>
            <a:r>
              <a:rPr lang="en-US" dirty="0" smtClean="0"/>
              <a:t>Who are the key writers?</a:t>
            </a:r>
          </a:p>
          <a:p>
            <a:pPr marL="514350" indent="-514350">
              <a:buFont typeface="+mj-lt"/>
              <a:buAutoNum type="arabicPeriod"/>
            </a:pPr>
            <a:r>
              <a:rPr lang="en-US" dirty="0" smtClean="0"/>
              <a:t>What is the link between theory and method?</a:t>
            </a:r>
          </a:p>
          <a:p>
            <a:pPr marL="514350" indent="-514350">
              <a:buFont typeface="+mj-lt"/>
              <a:buAutoNum type="arabicPeriod"/>
            </a:pPr>
            <a:r>
              <a:rPr lang="en-US" dirty="0" smtClean="0"/>
              <a:t>Why is Feminism and Post-modernism not on this diagram?</a:t>
            </a:r>
            <a:endParaRPr lang="en-US" dirty="0"/>
          </a:p>
        </p:txBody>
      </p:sp>
    </p:spTree>
    <p:extLst>
      <p:ext uri="{BB962C8B-B14F-4D97-AF65-F5344CB8AC3E}">
        <p14:creationId xmlns:p14="http://schemas.microsoft.com/office/powerpoint/2010/main" val="4024447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6600"/>
          </a:solidFill>
        </p:spPr>
        <p:txBody>
          <a:bodyPr>
            <a:normAutofit fontScale="90000"/>
          </a:bodyPr>
          <a:lstStyle/>
          <a:p>
            <a:r>
              <a:rPr lang="en-US" dirty="0" smtClean="0"/>
              <a:t>The Specification SCLY 4 – Synoptic Bit</a:t>
            </a:r>
            <a:endParaRPr lang="en-US" dirty="0"/>
          </a:p>
        </p:txBody>
      </p:sp>
      <p:sp>
        <p:nvSpPr>
          <p:cNvPr id="3" name="Content Placeholder 2"/>
          <p:cNvSpPr>
            <a:spLocks noGrp="1"/>
          </p:cNvSpPr>
          <p:nvPr>
            <p:ph sz="half" idx="1"/>
          </p:nvPr>
        </p:nvSpPr>
        <p:spPr>
          <a:xfrm>
            <a:off x="457200" y="1600201"/>
            <a:ext cx="3081419" cy="1247796"/>
          </a:xfrm>
        </p:spPr>
        <p:txBody>
          <a:bodyPr>
            <a:normAutofit lnSpcReduction="10000"/>
          </a:bodyPr>
          <a:lstStyle/>
          <a:p>
            <a:pPr marL="0" indent="0">
              <a:buNone/>
            </a:pPr>
            <a:r>
              <a:rPr lang="en-US" dirty="0" smtClean="0"/>
              <a:t>9 subtopics.</a:t>
            </a:r>
          </a:p>
          <a:p>
            <a:pPr marL="0" indent="0">
              <a:buNone/>
            </a:pPr>
            <a:endParaRPr lang="en-US" dirty="0"/>
          </a:p>
          <a:p>
            <a:pPr marL="0" indent="0">
              <a:buNone/>
            </a:pPr>
            <a:endParaRPr lang="en-US" dirty="0"/>
          </a:p>
        </p:txBody>
      </p:sp>
      <p:sp>
        <p:nvSpPr>
          <p:cNvPr id="4" name="Content Placeholder 3"/>
          <p:cNvSpPr>
            <a:spLocks noGrp="1"/>
          </p:cNvSpPr>
          <p:nvPr>
            <p:ph sz="half" idx="2"/>
          </p:nvPr>
        </p:nvSpPr>
        <p:spPr>
          <a:xfrm>
            <a:off x="2848156" y="1600201"/>
            <a:ext cx="5838644" cy="4525963"/>
          </a:xfrm>
        </p:spPr>
        <p:txBody>
          <a:bodyPr>
            <a:normAutofit lnSpcReduction="10000"/>
          </a:bodyPr>
          <a:lstStyle/>
          <a:p>
            <a:pPr marL="0" indent="0" algn="ctr">
              <a:buNone/>
            </a:pPr>
            <a:r>
              <a:rPr lang="en-US" dirty="0" smtClean="0"/>
              <a:t>Types of Question</a:t>
            </a:r>
          </a:p>
          <a:p>
            <a:pPr marL="0" indent="0" algn="ctr">
              <a:buNone/>
            </a:pPr>
            <a:endParaRPr lang="en-US" dirty="0"/>
          </a:p>
          <a:p>
            <a:r>
              <a:rPr lang="en-US" dirty="0" smtClean="0"/>
              <a:t>Assess the usefulness …</a:t>
            </a:r>
          </a:p>
          <a:p>
            <a:r>
              <a:rPr lang="en-US" dirty="0" smtClean="0"/>
              <a:t>Assess the view …</a:t>
            </a:r>
          </a:p>
          <a:p>
            <a:r>
              <a:rPr lang="en-US" dirty="0" smtClean="0"/>
              <a:t>To what extent do sociological arguments support this view …</a:t>
            </a:r>
          </a:p>
          <a:p>
            <a:r>
              <a:rPr lang="en-US" dirty="0" smtClean="0"/>
              <a:t>Assess the contribution …</a:t>
            </a:r>
          </a:p>
          <a:p>
            <a:r>
              <a:rPr lang="en-US" dirty="0" smtClean="0"/>
              <a:t>Assess the value …</a:t>
            </a:r>
          </a:p>
          <a:p>
            <a:r>
              <a:rPr lang="en-US" dirty="0" smtClean="0"/>
              <a:t>Evaluate …</a:t>
            </a:r>
            <a:endParaRPr lang="en-US" dirty="0"/>
          </a:p>
        </p:txBody>
      </p:sp>
    </p:spTree>
    <p:extLst>
      <p:ext uri="{BB962C8B-B14F-4D97-AF65-F5344CB8AC3E}">
        <p14:creationId xmlns:p14="http://schemas.microsoft.com/office/powerpoint/2010/main" val="2257399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6600"/>
          </a:solidFill>
        </p:spPr>
        <p:txBody>
          <a:bodyPr/>
          <a:lstStyle/>
          <a:p>
            <a:r>
              <a:rPr lang="en-US" dirty="0" smtClean="0"/>
              <a:t>The 33 mark – Mark scheme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040386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7898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pPr marL="0" indent="0">
              <a:buNone/>
            </a:pPr>
            <a:r>
              <a:rPr lang="en-US" sz="5400" dirty="0" smtClean="0"/>
              <a:t>Assess the usefulness of functionalist theories to our understanding of society.</a:t>
            </a:r>
            <a:r>
              <a:rPr lang="en-US" sz="5400" dirty="0"/>
              <a:t> </a:t>
            </a:r>
            <a:endParaRPr lang="en-US" sz="5400" dirty="0" smtClean="0"/>
          </a:p>
          <a:p>
            <a:pPr marL="0" indent="0">
              <a:buNone/>
            </a:pPr>
            <a:r>
              <a:rPr lang="en-US" sz="5400" dirty="0" smtClean="0"/>
              <a:t>33 marks.</a:t>
            </a:r>
          </a:p>
          <a:p>
            <a:pPr marL="0" indent="0">
              <a:buNone/>
            </a:pPr>
            <a:endParaRPr lang="en-US" dirty="0"/>
          </a:p>
        </p:txBody>
      </p:sp>
    </p:spTree>
    <p:extLst>
      <p:ext uri="{BB962C8B-B14F-4D97-AF65-F5344CB8AC3E}">
        <p14:creationId xmlns:p14="http://schemas.microsoft.com/office/powerpoint/2010/main" val="2156628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Synoptic Activity </a:t>
            </a:r>
            <a:endParaRPr lang="en-US" dirty="0"/>
          </a:p>
        </p:txBody>
      </p:sp>
      <p:sp>
        <p:nvSpPr>
          <p:cNvPr id="3" name="Content Placeholder 2"/>
          <p:cNvSpPr>
            <a:spLocks noGrp="1"/>
          </p:cNvSpPr>
          <p:nvPr>
            <p:ph idx="1"/>
          </p:nvPr>
        </p:nvSpPr>
        <p:spPr/>
        <p:txBody>
          <a:bodyPr/>
          <a:lstStyle/>
          <a:p>
            <a:pPr marL="0" indent="0">
              <a:buNone/>
            </a:pPr>
            <a:r>
              <a:rPr lang="en-US" dirty="0" smtClean="0"/>
              <a:t>In groups, </a:t>
            </a:r>
            <a:r>
              <a:rPr lang="en-US" dirty="0" err="1" smtClean="0"/>
              <a:t>summarise</a:t>
            </a:r>
            <a:r>
              <a:rPr lang="en-US" dirty="0" smtClean="0"/>
              <a:t> and critique functionalist ideas and writers from:</a:t>
            </a:r>
          </a:p>
          <a:p>
            <a:pPr marL="0" indent="0">
              <a:buNone/>
            </a:pPr>
            <a:r>
              <a:rPr lang="en-US" dirty="0" smtClean="0"/>
              <a:t>Unit 1 – Family</a:t>
            </a:r>
          </a:p>
          <a:p>
            <a:pPr marL="0" indent="0">
              <a:buNone/>
            </a:pPr>
            <a:r>
              <a:rPr lang="en-US" dirty="0" smtClean="0"/>
              <a:t>Unit 2 – Education</a:t>
            </a:r>
          </a:p>
          <a:p>
            <a:pPr marL="0" indent="0">
              <a:buNone/>
            </a:pPr>
            <a:r>
              <a:rPr lang="en-US" dirty="0" smtClean="0"/>
              <a:t>Unit 3 – Religion</a:t>
            </a:r>
          </a:p>
          <a:p>
            <a:pPr marL="0" indent="0">
              <a:buNone/>
            </a:pPr>
            <a:r>
              <a:rPr lang="en-US" dirty="0" smtClean="0"/>
              <a:t>Unit 4 – Crime and Deviance</a:t>
            </a:r>
            <a:endParaRPr lang="en-US" dirty="0"/>
          </a:p>
        </p:txBody>
      </p:sp>
    </p:spTree>
    <p:extLst>
      <p:ext uri="{BB962C8B-B14F-4D97-AF65-F5344CB8AC3E}">
        <p14:creationId xmlns:p14="http://schemas.microsoft.com/office/powerpoint/2010/main" val="749827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1143000"/>
          </a:xfrm>
        </p:spPr>
        <p:txBody>
          <a:bodyPr/>
          <a:lstStyle/>
          <a:p>
            <a:pPr algn="l"/>
            <a:r>
              <a:rPr lang="en-GB" b="1" dirty="0" smtClean="0">
                <a:solidFill>
                  <a:schemeClr val="bg2">
                    <a:lumMod val="60000"/>
                    <a:lumOff val="40000"/>
                  </a:schemeClr>
                </a:solidFill>
              </a:rPr>
              <a:t>Did you get any of the following…</a:t>
            </a:r>
            <a:endParaRPr lang="en-GB" b="1" dirty="0">
              <a:solidFill>
                <a:schemeClr val="bg2">
                  <a:lumMod val="60000"/>
                  <a:lumOff val="40000"/>
                </a:schemeClr>
              </a:solidFill>
            </a:endParaRPr>
          </a:p>
        </p:txBody>
      </p:sp>
      <p:sp>
        <p:nvSpPr>
          <p:cNvPr id="3" name="Content Placeholder 2"/>
          <p:cNvSpPr>
            <a:spLocks noGrp="1"/>
          </p:cNvSpPr>
          <p:nvPr>
            <p:ph idx="1"/>
          </p:nvPr>
        </p:nvSpPr>
        <p:spPr>
          <a:xfrm>
            <a:off x="251520" y="1196752"/>
            <a:ext cx="8568952" cy="5472608"/>
          </a:xfrm>
        </p:spPr>
        <p:txBody>
          <a:bodyPr/>
          <a:lstStyle/>
          <a:p>
            <a:pPr marL="0" indent="0" algn="ctr">
              <a:buNone/>
            </a:pPr>
            <a:r>
              <a:rPr lang="en-GB" dirty="0" smtClean="0"/>
              <a:t>Consensus theory	Structural theory</a:t>
            </a:r>
          </a:p>
          <a:p>
            <a:pPr marL="0" indent="0" algn="ctr">
              <a:buNone/>
            </a:pPr>
            <a:r>
              <a:rPr lang="en-GB" dirty="0" smtClean="0"/>
              <a:t>System	value consensus		Organic analogy</a:t>
            </a:r>
          </a:p>
          <a:p>
            <a:pPr marL="0" indent="0" algn="ctr">
              <a:buNone/>
            </a:pPr>
            <a:r>
              <a:rPr lang="en-GB" dirty="0" smtClean="0"/>
              <a:t>Positivism		Macro theory	Parsons</a:t>
            </a:r>
          </a:p>
          <a:p>
            <a:pPr marL="0" indent="0" algn="ctr">
              <a:buNone/>
            </a:pPr>
            <a:r>
              <a:rPr lang="en-GB" dirty="0" smtClean="0"/>
              <a:t>Shared norms and values</a:t>
            </a:r>
          </a:p>
          <a:p>
            <a:pPr marL="0" indent="0" algn="ctr">
              <a:buNone/>
            </a:pPr>
            <a:r>
              <a:rPr lang="en-GB" dirty="0" smtClean="0"/>
              <a:t>Durkheim		Institutions	Social solidarity</a:t>
            </a:r>
          </a:p>
          <a:p>
            <a:pPr marL="0" indent="0" algn="ctr">
              <a:buNone/>
            </a:pPr>
            <a:r>
              <a:rPr lang="en-GB" dirty="0" smtClean="0"/>
              <a:t>Expressive roles		Instrumental roles</a:t>
            </a:r>
          </a:p>
          <a:p>
            <a:pPr marL="0" indent="0" algn="ctr">
              <a:buNone/>
            </a:pPr>
            <a:r>
              <a:rPr lang="en-GB" dirty="0" smtClean="0"/>
              <a:t>Collective conscience</a:t>
            </a:r>
          </a:p>
          <a:p>
            <a:pPr marL="0" indent="0" algn="ctr">
              <a:buNone/>
            </a:pPr>
            <a:endParaRPr lang="en-GB" dirty="0"/>
          </a:p>
        </p:txBody>
      </p:sp>
    </p:spTree>
    <p:extLst>
      <p:ext uri="{BB962C8B-B14F-4D97-AF65-F5344CB8AC3E}">
        <p14:creationId xmlns:p14="http://schemas.microsoft.com/office/powerpoint/2010/main" val="374035788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1470025"/>
          </a:xfrm>
        </p:spPr>
        <p:txBody>
          <a:bodyPr>
            <a:noAutofit/>
          </a:bodyPr>
          <a:lstStyle/>
          <a:p>
            <a:pPr algn="l"/>
            <a:r>
              <a:rPr lang="en-GB" sz="9600" b="1" dirty="0" smtClean="0">
                <a:solidFill>
                  <a:srgbClr val="FF5050"/>
                </a:solidFill>
              </a:rPr>
              <a:t>Functionalism</a:t>
            </a:r>
            <a:endParaRPr lang="en-GB" sz="9600" b="1" dirty="0">
              <a:solidFill>
                <a:srgbClr val="FF5050"/>
              </a:solidFill>
            </a:endParaRPr>
          </a:p>
        </p:txBody>
      </p:sp>
      <p:sp>
        <p:nvSpPr>
          <p:cNvPr id="3" name="Subtitle 2"/>
          <p:cNvSpPr>
            <a:spLocks noGrp="1"/>
          </p:cNvSpPr>
          <p:nvPr>
            <p:ph type="subTitle" idx="1"/>
          </p:nvPr>
        </p:nvSpPr>
        <p:spPr>
          <a:xfrm>
            <a:off x="5364088" y="2636912"/>
            <a:ext cx="3960440" cy="1752600"/>
          </a:xfrm>
        </p:spPr>
        <p:txBody>
          <a:bodyPr>
            <a:noAutofit/>
          </a:bodyPr>
          <a:lstStyle/>
          <a:p>
            <a:pPr algn="l"/>
            <a:r>
              <a:rPr lang="en-GB" sz="4400" b="1" i="1" dirty="0" smtClean="0">
                <a:solidFill>
                  <a:srgbClr val="FFC000"/>
                </a:solidFill>
              </a:rPr>
              <a:t>How might this image describe Functionalism?</a:t>
            </a:r>
            <a:endParaRPr lang="en-GB" sz="4400" b="1" i="1" dirty="0">
              <a:solidFill>
                <a:srgbClr val="FFC000"/>
              </a:solidFill>
            </a:endParaRPr>
          </a:p>
        </p:txBody>
      </p:sp>
      <p:pic>
        <p:nvPicPr>
          <p:cNvPr id="1026" name="Picture 2" descr="http://calverleyparkside.pbworks.com/f/22B_PUPPETS_narrowweb__300x38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12776"/>
            <a:ext cx="4896544" cy="5188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10550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General Summary and Critique of Functionalism.</a:t>
            </a:r>
            <a:endParaRPr lang="en-US" sz="2800" dirty="0"/>
          </a:p>
        </p:txBody>
      </p:sp>
      <p:sp>
        <p:nvSpPr>
          <p:cNvPr id="3" name="Content Placeholder 2"/>
          <p:cNvSpPr>
            <a:spLocks noGrp="1"/>
          </p:cNvSpPr>
          <p:nvPr>
            <p:ph idx="1"/>
          </p:nvPr>
        </p:nvSpPr>
        <p:spPr/>
        <p:txBody>
          <a:bodyPr/>
          <a:lstStyle/>
          <a:p>
            <a:pPr marL="514350" indent="-514350">
              <a:buAutoNum type="arabicPeriod"/>
            </a:pPr>
            <a:r>
              <a:rPr lang="en-US" dirty="0" smtClean="0"/>
              <a:t>Can you use these ideas and merge your content from the synoptic activity?</a:t>
            </a:r>
          </a:p>
          <a:p>
            <a:pPr marL="514350" indent="-514350">
              <a:buAutoNum type="arabicPeriod"/>
            </a:pPr>
            <a:r>
              <a:rPr lang="en-US" dirty="0" smtClean="0"/>
              <a:t>What might the structure of the essay be?</a:t>
            </a:r>
          </a:p>
          <a:p>
            <a:pPr marL="514350" indent="-514350">
              <a:buAutoNum type="arabicPeriod"/>
            </a:pPr>
            <a:r>
              <a:rPr lang="en-US" dirty="0" smtClean="0"/>
              <a:t>What is the killer conclusion?</a:t>
            </a:r>
          </a:p>
          <a:p>
            <a:pPr marL="0" indent="0">
              <a:buNone/>
            </a:pPr>
            <a:endParaRPr lang="en-US" dirty="0"/>
          </a:p>
        </p:txBody>
      </p:sp>
    </p:spTree>
    <p:extLst>
      <p:ext uri="{BB962C8B-B14F-4D97-AF65-F5344CB8AC3E}">
        <p14:creationId xmlns:p14="http://schemas.microsoft.com/office/powerpoint/2010/main" val="348923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Plenary</a:t>
            </a:r>
            <a:r>
              <a:rPr lang="en-US" dirty="0" smtClean="0"/>
              <a:t>: Plan the essay.</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5 – 6 Paragraphs.</a:t>
            </a:r>
          </a:p>
          <a:p>
            <a:pPr marL="0" indent="0">
              <a:buNone/>
            </a:pPr>
            <a:endParaRPr lang="en-US" dirty="0"/>
          </a:p>
        </p:txBody>
      </p:sp>
    </p:spTree>
    <p:extLst>
      <p:ext uri="{BB962C8B-B14F-4D97-AF65-F5344CB8AC3E}">
        <p14:creationId xmlns:p14="http://schemas.microsoft.com/office/powerpoint/2010/main" val="1733268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7200" b="1" dirty="0" smtClean="0">
                <a:solidFill>
                  <a:srgbClr val="6699FF"/>
                </a:solidFill>
              </a:rPr>
              <a:t>To finish…</a:t>
            </a:r>
            <a:endParaRPr lang="en-GB" sz="7200" b="1" dirty="0">
              <a:solidFill>
                <a:srgbClr val="6699FF"/>
              </a:solidFill>
            </a:endParaRPr>
          </a:p>
        </p:txBody>
      </p:sp>
      <p:sp>
        <p:nvSpPr>
          <p:cNvPr id="3" name="Content Placeholder 2"/>
          <p:cNvSpPr>
            <a:spLocks noGrp="1"/>
          </p:cNvSpPr>
          <p:nvPr>
            <p:ph idx="1"/>
          </p:nvPr>
        </p:nvSpPr>
        <p:spPr/>
        <p:txBody>
          <a:bodyPr/>
          <a:lstStyle/>
          <a:p>
            <a:r>
              <a:rPr lang="en-GB" dirty="0" smtClean="0"/>
              <a:t>If you were asked to summarise Functionalism with a basic or sketch or drawing what would you draw?</a:t>
            </a:r>
          </a:p>
          <a:p>
            <a:endParaRPr lang="en-GB" dirty="0"/>
          </a:p>
          <a:p>
            <a:r>
              <a:rPr lang="en-GB" dirty="0" smtClean="0"/>
              <a:t>Be prepared to explain your masterpiece.</a:t>
            </a:r>
            <a:endParaRPr lang="en-GB" dirty="0"/>
          </a:p>
        </p:txBody>
      </p:sp>
    </p:spTree>
    <p:extLst>
      <p:ext uri="{BB962C8B-B14F-4D97-AF65-F5344CB8AC3E}">
        <p14:creationId xmlns:p14="http://schemas.microsoft.com/office/powerpoint/2010/main" val="97412775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8784976" cy="1143000"/>
          </a:xfrm>
        </p:spPr>
        <p:txBody>
          <a:bodyPr>
            <a:noAutofit/>
          </a:bodyPr>
          <a:lstStyle/>
          <a:p>
            <a:pPr algn="l"/>
            <a:r>
              <a:rPr lang="en-GB" sz="4800" b="1" dirty="0" smtClean="0">
                <a:solidFill>
                  <a:srgbClr val="2DFD9A"/>
                </a:solidFill>
              </a:rPr>
              <a:t>Functionalism is a Modern theory</a:t>
            </a:r>
            <a:endParaRPr lang="en-GB" sz="4800" b="1" dirty="0">
              <a:solidFill>
                <a:srgbClr val="2DFD9A"/>
              </a:solidFill>
            </a:endParaRPr>
          </a:p>
        </p:txBody>
      </p:sp>
      <p:sp>
        <p:nvSpPr>
          <p:cNvPr id="3" name="Content Placeholder 2"/>
          <p:cNvSpPr>
            <a:spLocks noGrp="1"/>
          </p:cNvSpPr>
          <p:nvPr>
            <p:ph idx="1"/>
          </p:nvPr>
        </p:nvSpPr>
        <p:spPr/>
        <p:txBody>
          <a:bodyPr>
            <a:normAutofit fontScale="92500" lnSpcReduction="10000"/>
          </a:bodyPr>
          <a:lstStyle/>
          <a:p>
            <a:r>
              <a:rPr lang="en-GB" dirty="0" smtClean="0"/>
              <a:t>Modern does note necessarily mean ‘brand new’.</a:t>
            </a:r>
          </a:p>
          <a:p>
            <a:r>
              <a:rPr lang="en-GB" dirty="0" smtClean="0"/>
              <a:t>The modern period evolved as a result of the Enlightenment of the mid 17</a:t>
            </a:r>
            <a:r>
              <a:rPr lang="en-GB" baseline="30000" dirty="0" smtClean="0"/>
              <a:t>th</a:t>
            </a:r>
            <a:r>
              <a:rPr lang="en-GB" dirty="0" smtClean="0"/>
              <a:t> century until the middle of the 20</a:t>
            </a:r>
            <a:r>
              <a:rPr lang="en-GB" baseline="30000" dirty="0" smtClean="0"/>
              <a:t>th</a:t>
            </a:r>
            <a:r>
              <a:rPr lang="en-GB" dirty="0" smtClean="0"/>
              <a:t> century.</a:t>
            </a:r>
          </a:p>
          <a:p>
            <a:r>
              <a:rPr lang="en-GB" dirty="0" smtClean="0"/>
              <a:t>This was a period of IMMENSE scientific discovery that prompted industrialisation, capitalism and rationalisation.</a:t>
            </a:r>
          </a:p>
          <a:p>
            <a:r>
              <a:rPr lang="en-GB" dirty="0" smtClean="0"/>
              <a:t>Rationalisation refers to how scientific, empirical facts came to replace many religious or supernatural explanations.</a:t>
            </a:r>
          </a:p>
          <a:p>
            <a:endParaRPr lang="en-GB" dirty="0" smtClean="0"/>
          </a:p>
        </p:txBody>
      </p:sp>
    </p:spTree>
    <p:extLst>
      <p:ext uri="{BB962C8B-B14F-4D97-AF65-F5344CB8AC3E}">
        <p14:creationId xmlns:p14="http://schemas.microsoft.com/office/powerpoint/2010/main" val="22425895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1143000"/>
          </a:xfrm>
        </p:spPr>
        <p:txBody>
          <a:bodyPr>
            <a:normAutofit/>
          </a:bodyPr>
          <a:lstStyle/>
          <a:p>
            <a:pPr algn="l"/>
            <a:r>
              <a:rPr lang="en-GB" sz="4800" b="1" dirty="0" smtClean="0">
                <a:solidFill>
                  <a:srgbClr val="92D050"/>
                </a:solidFill>
              </a:rPr>
              <a:t>Example…</a:t>
            </a:r>
            <a:endParaRPr lang="en-GB" sz="4800" b="1" dirty="0">
              <a:solidFill>
                <a:srgbClr val="92D050"/>
              </a:solidFill>
            </a:endParaRPr>
          </a:p>
        </p:txBody>
      </p:sp>
      <p:sp>
        <p:nvSpPr>
          <p:cNvPr id="3" name="Content Placeholder 2"/>
          <p:cNvSpPr>
            <a:spLocks noGrp="1"/>
          </p:cNvSpPr>
          <p:nvPr>
            <p:ph idx="1"/>
          </p:nvPr>
        </p:nvSpPr>
        <p:spPr/>
        <p:txBody>
          <a:bodyPr/>
          <a:lstStyle/>
          <a:p>
            <a:endParaRPr lang="en-GB" dirty="0"/>
          </a:p>
        </p:txBody>
      </p:sp>
      <p:pic>
        <p:nvPicPr>
          <p:cNvPr id="2050" name="Picture 2" descr="http://www.fictiontruth.com/wp-content/uploads/2011/07/airplane_cras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654" y="1052736"/>
            <a:ext cx="8496945" cy="5591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035298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9405"/>
            <a:ext cx="8820472" cy="1143000"/>
          </a:xfrm>
        </p:spPr>
        <p:txBody>
          <a:bodyPr>
            <a:noAutofit/>
          </a:bodyPr>
          <a:lstStyle/>
          <a:p>
            <a:pPr algn="l"/>
            <a:r>
              <a:rPr lang="en-GB" sz="4800" b="1" dirty="0" smtClean="0">
                <a:solidFill>
                  <a:srgbClr val="FF47A3"/>
                </a:solidFill>
              </a:rPr>
              <a:t>Why is Functionalism modernist?</a:t>
            </a:r>
            <a:endParaRPr lang="en-GB" sz="4800" b="1" dirty="0">
              <a:solidFill>
                <a:srgbClr val="FF47A3"/>
              </a:solidFill>
            </a:endParaRPr>
          </a:p>
        </p:txBody>
      </p:sp>
      <p:sp>
        <p:nvSpPr>
          <p:cNvPr id="3" name="Content Placeholder 2"/>
          <p:cNvSpPr>
            <a:spLocks noGrp="1"/>
          </p:cNvSpPr>
          <p:nvPr>
            <p:ph idx="1"/>
          </p:nvPr>
        </p:nvSpPr>
        <p:spPr>
          <a:xfrm>
            <a:off x="323528" y="1196752"/>
            <a:ext cx="8496944" cy="5328592"/>
          </a:xfrm>
        </p:spPr>
        <p:txBody>
          <a:bodyPr>
            <a:normAutofit fontScale="85000" lnSpcReduction="20000"/>
          </a:bodyPr>
          <a:lstStyle/>
          <a:p>
            <a:r>
              <a:rPr lang="en-GB" sz="3600" dirty="0" smtClean="0"/>
              <a:t>It has a </a:t>
            </a:r>
            <a:r>
              <a:rPr lang="en-GB" sz="3600" b="1" dirty="0" smtClean="0">
                <a:solidFill>
                  <a:srgbClr val="92D050"/>
                </a:solidFill>
              </a:rPr>
              <a:t>rational outlook </a:t>
            </a:r>
            <a:r>
              <a:rPr lang="en-GB" sz="3600" dirty="0" smtClean="0"/>
              <a:t>on social issues.</a:t>
            </a:r>
          </a:p>
          <a:p>
            <a:r>
              <a:rPr lang="en-GB" sz="3600" dirty="0" smtClean="0"/>
              <a:t>There are </a:t>
            </a:r>
            <a:r>
              <a:rPr lang="en-GB" sz="3600" b="1" dirty="0" smtClean="0">
                <a:solidFill>
                  <a:srgbClr val="FFFF00"/>
                </a:solidFill>
              </a:rPr>
              <a:t>identifiable causes </a:t>
            </a:r>
            <a:r>
              <a:rPr lang="en-GB" sz="3600" dirty="0" smtClean="0"/>
              <a:t>of social issues like poverty and suicide.</a:t>
            </a:r>
          </a:p>
          <a:p>
            <a:r>
              <a:rPr lang="en-GB" sz="3600" dirty="0" smtClean="0"/>
              <a:t>Its approach to studying society is </a:t>
            </a:r>
            <a:r>
              <a:rPr lang="en-GB" sz="3600" b="1" dirty="0" smtClean="0">
                <a:solidFill>
                  <a:srgbClr val="00B050"/>
                </a:solidFill>
              </a:rPr>
              <a:t>scientific (Positivism) and large scale (Macro theory)</a:t>
            </a:r>
          </a:p>
          <a:p>
            <a:r>
              <a:rPr lang="en-GB" sz="3600" dirty="0" smtClean="0"/>
              <a:t>Society can only </a:t>
            </a:r>
            <a:r>
              <a:rPr lang="en-GB" sz="3600" b="1" dirty="0" smtClean="0">
                <a:solidFill>
                  <a:srgbClr val="6699FF"/>
                </a:solidFill>
              </a:rPr>
              <a:t>evolve and improve </a:t>
            </a:r>
            <a:r>
              <a:rPr lang="en-GB" sz="3600" dirty="0" smtClean="0"/>
              <a:t>over time – it will update constantly and become more efficient.</a:t>
            </a:r>
          </a:p>
          <a:p>
            <a:r>
              <a:rPr lang="en-GB" sz="3600" dirty="0" smtClean="0"/>
              <a:t>Durkheim was an early sociologist whose ideas became known as Functionalist, but Parsons is credited with developing Functionalism and making it popular in the 40’s, 50’s and early 60’s.</a:t>
            </a:r>
          </a:p>
          <a:p>
            <a:endParaRPr lang="en-GB" dirty="0"/>
          </a:p>
        </p:txBody>
      </p:sp>
    </p:spTree>
    <p:extLst>
      <p:ext uri="{BB962C8B-B14F-4D97-AF65-F5344CB8AC3E}">
        <p14:creationId xmlns:p14="http://schemas.microsoft.com/office/powerpoint/2010/main" val="111179542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179388" y="0"/>
            <a:ext cx="8050212" cy="1143000"/>
          </a:xfrm>
        </p:spPr>
        <p:txBody>
          <a:bodyPr/>
          <a:lstStyle/>
          <a:p>
            <a:pPr algn="l"/>
            <a:r>
              <a:rPr lang="en-GB" sz="6000" b="1" dirty="0" smtClean="0">
                <a:solidFill>
                  <a:srgbClr val="FF6699"/>
                </a:solidFill>
              </a:rPr>
              <a:t>The Organic Analogy</a:t>
            </a:r>
          </a:p>
        </p:txBody>
      </p:sp>
      <p:graphicFrame>
        <p:nvGraphicFramePr>
          <p:cNvPr id="4" name="Content Placeholder 3"/>
          <p:cNvGraphicFramePr>
            <a:graphicFrameLocks noGrp="1"/>
          </p:cNvGraphicFramePr>
          <p:nvPr>
            <p:ph idx="1"/>
          </p:nvPr>
        </p:nvGraphicFramePr>
        <p:xfrm>
          <a:off x="323850" y="1125538"/>
          <a:ext cx="8569326" cy="4694236"/>
        </p:xfrm>
        <a:graphic>
          <a:graphicData uri="http://schemas.openxmlformats.org/drawingml/2006/table">
            <a:tbl>
              <a:tblPr firstRow="1" bandRow="1">
                <a:tableStyleId>{5C22544A-7EE6-4342-B048-85BDC9FD1C3A}</a:tableStyleId>
              </a:tblPr>
              <a:tblGrid>
                <a:gridCol w="4284663"/>
                <a:gridCol w="4284663"/>
              </a:tblGrid>
              <a:tr h="762051">
                <a:tc>
                  <a:txBody>
                    <a:bodyPr/>
                    <a:lstStyle/>
                    <a:p>
                      <a:pPr algn="ctr"/>
                      <a:r>
                        <a:rPr lang="en-GB" sz="4400" dirty="0" smtClean="0">
                          <a:solidFill>
                            <a:srgbClr val="FFFF00"/>
                          </a:solidFill>
                        </a:rPr>
                        <a:t>Body</a:t>
                      </a:r>
                      <a:endParaRPr lang="en-GB" sz="4400" dirty="0">
                        <a:solidFill>
                          <a:srgbClr val="FFFF00"/>
                        </a:solidFill>
                      </a:endParaRPr>
                    </a:p>
                  </a:txBody>
                  <a:tcPr marT="45723" marB="45723"/>
                </a:tc>
                <a:tc>
                  <a:txBody>
                    <a:bodyPr/>
                    <a:lstStyle/>
                    <a:p>
                      <a:pPr algn="ctr"/>
                      <a:r>
                        <a:rPr lang="en-GB" sz="4400" dirty="0" smtClean="0">
                          <a:solidFill>
                            <a:srgbClr val="FFFF00"/>
                          </a:solidFill>
                        </a:rPr>
                        <a:t>Society</a:t>
                      </a:r>
                      <a:endParaRPr lang="en-GB" sz="4400" dirty="0">
                        <a:solidFill>
                          <a:srgbClr val="FFFF00"/>
                        </a:solidFill>
                      </a:endParaRPr>
                    </a:p>
                  </a:txBody>
                  <a:tcPr marT="45723" marB="45723"/>
                </a:tc>
              </a:tr>
              <a:tr h="1188800">
                <a:tc>
                  <a:txBody>
                    <a:bodyPr/>
                    <a:lstStyle/>
                    <a:p>
                      <a:r>
                        <a:rPr lang="en-GB" sz="2400" dirty="0" smtClean="0"/>
                        <a:t>A </a:t>
                      </a:r>
                      <a:r>
                        <a:rPr lang="en-GB" sz="2400" b="1" u="sng" dirty="0" smtClean="0"/>
                        <a:t>self-regulating</a:t>
                      </a:r>
                      <a:r>
                        <a:rPr lang="en-GB" sz="2400" b="1" u="sng" baseline="0" dirty="0" smtClean="0"/>
                        <a:t> system </a:t>
                      </a:r>
                      <a:r>
                        <a:rPr lang="en-GB" sz="2400" baseline="0" dirty="0" smtClean="0"/>
                        <a:t>of inter-related  and inter-dependant parts</a:t>
                      </a:r>
                      <a:endParaRPr lang="en-GB" sz="2400" dirty="0"/>
                    </a:p>
                  </a:txBody>
                  <a:tcPr marT="45723" marB="45723"/>
                </a:tc>
                <a:tc>
                  <a:txBody>
                    <a:bodyPr/>
                    <a:lstStyle/>
                    <a:p>
                      <a:r>
                        <a:rPr lang="en-GB" sz="2400" dirty="0" smtClean="0"/>
                        <a:t>Made up of inter-related organisations and institutions that link together</a:t>
                      </a:r>
                      <a:endParaRPr lang="en-GB" sz="2400" dirty="0"/>
                    </a:p>
                  </a:txBody>
                  <a:tcPr marT="45723" marB="45723"/>
                </a:tc>
              </a:tr>
              <a:tr h="1188800">
                <a:tc>
                  <a:txBody>
                    <a:bodyPr/>
                    <a:lstStyle/>
                    <a:p>
                      <a:r>
                        <a:rPr lang="en-GB" sz="2400" b="1" u="sng" dirty="0" smtClean="0"/>
                        <a:t>The system has needs</a:t>
                      </a:r>
                      <a:r>
                        <a:rPr lang="en-GB" sz="2400" dirty="0" smtClean="0"/>
                        <a:t>:</a:t>
                      </a:r>
                      <a:r>
                        <a:rPr lang="en-GB" sz="2400" baseline="0" dirty="0" smtClean="0"/>
                        <a:t>  Nutrition; exercise etc – without which the body will die.</a:t>
                      </a:r>
                      <a:endParaRPr lang="en-GB" sz="2400" dirty="0"/>
                    </a:p>
                  </a:txBody>
                  <a:tcPr marT="45723" marB="45723"/>
                </a:tc>
                <a:tc>
                  <a:txBody>
                    <a:bodyPr/>
                    <a:lstStyle/>
                    <a:p>
                      <a:r>
                        <a:rPr lang="en-GB" sz="2400" dirty="0" smtClean="0"/>
                        <a:t>Society needs to socialise its members if society is to continue harmoniously.</a:t>
                      </a:r>
                      <a:endParaRPr lang="en-GB" sz="2400" dirty="0"/>
                    </a:p>
                  </a:txBody>
                  <a:tcPr marT="45723" marB="45723"/>
                </a:tc>
              </a:tr>
              <a:tr h="1554585">
                <a:tc>
                  <a:txBody>
                    <a:bodyPr/>
                    <a:lstStyle/>
                    <a:p>
                      <a:r>
                        <a:rPr lang="en-GB" sz="2400" dirty="0" smtClean="0"/>
                        <a:t>The</a:t>
                      </a:r>
                      <a:r>
                        <a:rPr lang="en-GB" sz="2400" baseline="0" dirty="0" smtClean="0"/>
                        <a:t> </a:t>
                      </a:r>
                      <a:r>
                        <a:rPr lang="en-GB" sz="2400" b="1" u="sng" baseline="0" dirty="0" smtClean="0"/>
                        <a:t>circulatory system </a:t>
                      </a:r>
                      <a:r>
                        <a:rPr lang="en-GB" sz="2400" baseline="0" dirty="0" smtClean="0"/>
                        <a:t>carries blood and oxygen, essential for survival</a:t>
                      </a:r>
                      <a:endParaRPr lang="en-GB" sz="2400" dirty="0"/>
                    </a:p>
                  </a:txBody>
                  <a:tcPr marT="45723" marB="45723"/>
                </a:tc>
                <a:tc>
                  <a:txBody>
                    <a:bodyPr/>
                    <a:lstStyle/>
                    <a:p>
                      <a:r>
                        <a:rPr lang="en-GB" sz="2400" dirty="0" smtClean="0"/>
                        <a:t>The</a:t>
                      </a:r>
                      <a:r>
                        <a:rPr lang="en-GB" sz="2400" baseline="0" dirty="0" smtClean="0"/>
                        <a:t> economy helps maintain the social system by meeting the need for food and shelter (to keep society’s members going)</a:t>
                      </a:r>
                      <a:endParaRPr lang="en-GB" sz="2400" dirty="0"/>
                    </a:p>
                  </a:txBody>
                  <a:tcPr marT="45723" marB="45723"/>
                </a:tc>
              </a:tr>
            </a:tbl>
          </a:graphicData>
        </a:graphic>
      </p:graphicFrame>
    </p:spTree>
    <p:extLst>
      <p:ext uri="{BB962C8B-B14F-4D97-AF65-F5344CB8AC3E}">
        <p14:creationId xmlns:p14="http://schemas.microsoft.com/office/powerpoint/2010/main" val="313144157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242888"/>
            <a:ext cx="8229600" cy="1143001"/>
          </a:xfrm>
        </p:spPr>
        <p:txBody>
          <a:bodyPr/>
          <a:lstStyle/>
          <a:p>
            <a:pPr algn="l"/>
            <a:r>
              <a:rPr lang="en-GB" sz="4800" b="1" smtClean="0">
                <a:solidFill>
                  <a:srgbClr val="FF6699"/>
                </a:solidFill>
              </a:rPr>
              <a:t>The Warning Function...</a:t>
            </a:r>
          </a:p>
        </p:txBody>
      </p:sp>
      <p:sp>
        <p:nvSpPr>
          <p:cNvPr id="3" name="Content Placeholder 2"/>
          <p:cNvSpPr>
            <a:spLocks noGrp="1"/>
          </p:cNvSpPr>
          <p:nvPr>
            <p:ph idx="1"/>
          </p:nvPr>
        </p:nvSpPr>
        <p:spPr>
          <a:xfrm>
            <a:off x="250825" y="692150"/>
            <a:ext cx="8713788" cy="6165850"/>
          </a:xfrm>
        </p:spPr>
        <p:txBody>
          <a:bodyPr rtlCol="0">
            <a:normAutofit fontScale="92500" lnSpcReduction="20000"/>
          </a:bodyPr>
          <a:lstStyle/>
          <a:p>
            <a:pPr fontAlgn="auto">
              <a:spcAft>
                <a:spcPts val="0"/>
              </a:spcAft>
              <a:buFont typeface="Arial" pitchFamily="34" charset="0"/>
              <a:buChar char="•"/>
              <a:defRPr/>
            </a:pPr>
            <a:r>
              <a:rPr lang="en-GB" dirty="0" smtClean="0"/>
              <a:t>Cohen argues that, like a body, if society is ‘unwell’ there will be certain symptoms.</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r>
              <a:rPr lang="en-GB" b="1" dirty="0" smtClean="0">
                <a:solidFill>
                  <a:srgbClr val="FFFF00"/>
                </a:solidFill>
              </a:rPr>
              <a:t>Eg, </a:t>
            </a:r>
            <a:r>
              <a:rPr lang="en-GB" dirty="0" smtClean="0"/>
              <a:t>if you has a kidney problem, your skin might turn yellow.  With society, something like a rise in a particular offence or protesting might be a symptom that society is ‘ill.’</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r>
              <a:rPr lang="en-GB" dirty="0" smtClean="0"/>
              <a:t>The sub-systems and institutions then need to pull together (like the immune system) and change/adapt in order to get better</a:t>
            </a:r>
          </a:p>
          <a:p>
            <a:pPr algn="ctr" fontAlgn="auto">
              <a:spcAft>
                <a:spcPts val="0"/>
              </a:spcAft>
              <a:buFont typeface="Arial" pitchFamily="34" charset="0"/>
              <a:buChar char="•"/>
              <a:defRPr/>
            </a:pPr>
            <a:endParaRPr lang="en-GB" sz="3900" b="1" dirty="0" smtClean="0">
              <a:solidFill>
                <a:srgbClr val="FFFF00"/>
              </a:solidFill>
            </a:endParaRPr>
          </a:p>
          <a:p>
            <a:pPr algn="ctr" fontAlgn="auto">
              <a:spcAft>
                <a:spcPts val="0"/>
              </a:spcAft>
              <a:buFont typeface="Arial" pitchFamily="34" charset="0"/>
              <a:buNone/>
              <a:defRPr/>
            </a:pPr>
            <a:r>
              <a:rPr lang="en-GB" sz="3900" b="1" dirty="0" smtClean="0">
                <a:solidFill>
                  <a:srgbClr val="FFFF00"/>
                </a:solidFill>
              </a:rPr>
              <a:t>Can you think of any examples of the warning function?</a:t>
            </a:r>
          </a:p>
        </p:txBody>
      </p:sp>
    </p:spTree>
    <p:extLst>
      <p:ext uri="{BB962C8B-B14F-4D97-AF65-F5344CB8AC3E}">
        <p14:creationId xmlns:p14="http://schemas.microsoft.com/office/powerpoint/2010/main" val="38598163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checkerboard(across)">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395288" y="0"/>
            <a:ext cx="8229600" cy="1143000"/>
          </a:xfrm>
        </p:spPr>
        <p:txBody>
          <a:bodyPr/>
          <a:lstStyle/>
          <a:p>
            <a:pPr algn="l"/>
            <a:r>
              <a:rPr lang="en-GB" sz="4800" b="1" smtClean="0">
                <a:solidFill>
                  <a:srgbClr val="FF7C80"/>
                </a:solidFill>
              </a:rPr>
              <a:t>Value Consensus</a:t>
            </a:r>
          </a:p>
        </p:txBody>
      </p:sp>
      <p:sp>
        <p:nvSpPr>
          <p:cNvPr id="3" name="Content Placeholder 2"/>
          <p:cNvSpPr>
            <a:spLocks noGrp="1"/>
          </p:cNvSpPr>
          <p:nvPr>
            <p:ph idx="1"/>
          </p:nvPr>
        </p:nvSpPr>
        <p:spPr>
          <a:xfrm>
            <a:off x="323850" y="981075"/>
            <a:ext cx="8640763" cy="5876925"/>
          </a:xfrm>
        </p:spPr>
        <p:txBody>
          <a:bodyPr rtlCol="0">
            <a:normAutofit fontScale="92500" lnSpcReduction="10000"/>
          </a:bodyPr>
          <a:lstStyle/>
          <a:p>
            <a:pPr fontAlgn="auto">
              <a:spcAft>
                <a:spcPts val="0"/>
              </a:spcAft>
              <a:buFont typeface="Arial" pitchFamily="34" charset="0"/>
              <a:buNone/>
              <a:defRPr/>
            </a:pPr>
            <a:r>
              <a:rPr lang="en-GB" sz="3500" b="1" i="1" dirty="0" smtClean="0">
                <a:solidFill>
                  <a:srgbClr val="92D050"/>
                </a:solidFill>
              </a:rPr>
              <a:t>....Is the glue that holds society together</a:t>
            </a:r>
          </a:p>
          <a:p>
            <a:pPr fontAlgn="auto">
              <a:spcAft>
                <a:spcPts val="0"/>
              </a:spcAft>
              <a:buFont typeface="Arial" pitchFamily="34" charset="0"/>
              <a:buNone/>
              <a:defRPr/>
            </a:pPr>
            <a:endParaRPr lang="en-GB" dirty="0" smtClean="0"/>
          </a:p>
          <a:p>
            <a:pPr fontAlgn="auto">
              <a:spcAft>
                <a:spcPts val="0"/>
              </a:spcAft>
              <a:buFont typeface="Arial" pitchFamily="34" charset="0"/>
              <a:buChar char="•"/>
              <a:defRPr/>
            </a:pPr>
            <a:r>
              <a:rPr lang="en-GB" dirty="0" smtClean="0"/>
              <a:t>A shared, common culture or value system provides norms and values for communities, and lays down rules about how they should behave.</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r>
              <a:rPr lang="en-GB" dirty="0" smtClean="0"/>
              <a:t>In order to have social order (harmony), the majority must agree on these norms and values (which will inevitably alter over time)</a:t>
            </a:r>
          </a:p>
          <a:p>
            <a:pPr fontAlgn="auto">
              <a:spcAft>
                <a:spcPts val="0"/>
              </a:spcAft>
              <a:buFont typeface="Arial" pitchFamily="34" charset="0"/>
              <a:buChar char="•"/>
              <a:defRPr/>
            </a:pPr>
            <a:endParaRPr lang="en-GB" dirty="0" smtClean="0"/>
          </a:p>
          <a:p>
            <a:pPr fontAlgn="auto">
              <a:spcAft>
                <a:spcPts val="0"/>
              </a:spcAft>
              <a:buFont typeface="Arial" pitchFamily="34" charset="0"/>
              <a:buChar char="•"/>
              <a:defRPr/>
            </a:pPr>
            <a:r>
              <a:rPr lang="en-GB" i="1" dirty="0" smtClean="0">
                <a:solidFill>
                  <a:srgbClr val="92D050"/>
                </a:solidFill>
              </a:rPr>
              <a:t>In order to feel attached to society and its norms and values, citizens must feel integrated...</a:t>
            </a:r>
          </a:p>
        </p:txBody>
      </p:sp>
    </p:spTree>
    <p:extLst>
      <p:ext uri="{BB962C8B-B14F-4D97-AF65-F5344CB8AC3E}">
        <p14:creationId xmlns:p14="http://schemas.microsoft.com/office/powerpoint/2010/main" val="4118251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ox(in)">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ox(in)">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0" y="0"/>
            <a:ext cx="8229600" cy="1143000"/>
          </a:xfrm>
        </p:spPr>
        <p:txBody>
          <a:bodyPr/>
          <a:lstStyle/>
          <a:p>
            <a:pPr algn="l"/>
            <a:r>
              <a:rPr lang="en-GB" sz="6600" b="1" smtClean="0">
                <a:solidFill>
                  <a:srgbClr val="FF6699"/>
                </a:solidFill>
              </a:rPr>
              <a:t>Integration</a:t>
            </a:r>
          </a:p>
        </p:txBody>
      </p:sp>
      <p:sp>
        <p:nvSpPr>
          <p:cNvPr id="3" name="Content Placeholder 2"/>
          <p:cNvSpPr>
            <a:spLocks noGrp="1"/>
          </p:cNvSpPr>
          <p:nvPr>
            <p:ph idx="1"/>
          </p:nvPr>
        </p:nvSpPr>
        <p:spPr>
          <a:xfrm>
            <a:off x="250825" y="1125538"/>
            <a:ext cx="8569325" cy="5543550"/>
          </a:xfrm>
        </p:spPr>
        <p:txBody>
          <a:bodyPr rtlCol="0">
            <a:normAutofit fontScale="92500" lnSpcReduction="10000"/>
          </a:bodyPr>
          <a:lstStyle/>
          <a:p>
            <a:pPr fontAlgn="auto">
              <a:spcAft>
                <a:spcPts val="0"/>
              </a:spcAft>
              <a:buFont typeface="Arial" pitchFamily="34" charset="0"/>
              <a:buChar char="•"/>
              <a:defRPr/>
            </a:pPr>
            <a:r>
              <a:rPr lang="en-GB" dirty="0" smtClean="0"/>
              <a:t>For Parsons, the system has two mechanisms for ensuring that individuals conform to shared norms and meet the systems needs (contribute)</a:t>
            </a:r>
          </a:p>
          <a:p>
            <a:pPr fontAlgn="auto">
              <a:spcAft>
                <a:spcPts val="0"/>
              </a:spcAft>
              <a:buFont typeface="Arial" pitchFamily="34" charset="0"/>
              <a:buChar char="•"/>
              <a:defRPr/>
            </a:pPr>
            <a:endParaRPr lang="en-GB" dirty="0" smtClean="0"/>
          </a:p>
          <a:p>
            <a:pPr marL="514350" indent="-514350" fontAlgn="auto">
              <a:spcAft>
                <a:spcPts val="0"/>
              </a:spcAft>
              <a:buFont typeface="+mj-lt"/>
              <a:buAutoNum type="arabicPeriod"/>
              <a:defRPr/>
            </a:pPr>
            <a:r>
              <a:rPr lang="en-GB" b="1" dirty="0" smtClean="0">
                <a:solidFill>
                  <a:srgbClr val="FFFF00"/>
                </a:solidFill>
              </a:rPr>
              <a:t>Socialisation:  </a:t>
            </a:r>
            <a:r>
              <a:rPr lang="en-GB" dirty="0" smtClean="0"/>
              <a:t>Performed by the many agents</a:t>
            </a:r>
          </a:p>
          <a:p>
            <a:pPr marL="514350" indent="-514350" fontAlgn="auto">
              <a:spcAft>
                <a:spcPts val="0"/>
              </a:spcAft>
              <a:buFont typeface="+mj-lt"/>
              <a:buAutoNum type="arabicPeriod"/>
              <a:defRPr/>
            </a:pPr>
            <a:r>
              <a:rPr lang="en-GB" b="1" dirty="0" smtClean="0">
                <a:solidFill>
                  <a:srgbClr val="FF3300"/>
                </a:solidFill>
              </a:rPr>
              <a:t>Social Control:  </a:t>
            </a:r>
            <a:r>
              <a:rPr lang="en-GB" dirty="0" smtClean="0"/>
              <a:t>Rewards for conformity and punishments for deviance keep us in line and remind us of what is acceptable.</a:t>
            </a:r>
          </a:p>
          <a:p>
            <a:pPr marL="514350" indent="-514350" fontAlgn="auto">
              <a:spcAft>
                <a:spcPts val="0"/>
              </a:spcAft>
              <a:buFont typeface="+mj-lt"/>
              <a:buAutoNum type="arabicPeriod"/>
              <a:defRPr/>
            </a:pPr>
            <a:endParaRPr lang="en-GB" i="1" dirty="0" smtClean="0"/>
          </a:p>
          <a:p>
            <a:pPr marL="514350" indent="-514350" fontAlgn="auto">
              <a:spcAft>
                <a:spcPts val="0"/>
              </a:spcAft>
              <a:buFont typeface="Arial" pitchFamily="34" charset="0"/>
              <a:buNone/>
              <a:defRPr/>
            </a:pPr>
            <a:r>
              <a:rPr lang="en-GB" i="1" dirty="0" smtClean="0"/>
              <a:t>	Punishments could be formal (prison, fines) or informal (social stigma, labelling)</a:t>
            </a:r>
          </a:p>
        </p:txBody>
      </p:sp>
    </p:spTree>
    <p:extLst>
      <p:ext uri="{BB962C8B-B14F-4D97-AF65-F5344CB8AC3E}">
        <p14:creationId xmlns:p14="http://schemas.microsoft.com/office/powerpoint/2010/main" val="12722907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ox(in)">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ox(i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p:cNvSpPr>
            <a:spLocks noGrp="1"/>
          </p:cNvSpPr>
          <p:nvPr>
            <p:ph idx="1"/>
          </p:nvPr>
        </p:nvSpPr>
        <p:spPr>
          <a:xfrm>
            <a:off x="179388" y="908050"/>
            <a:ext cx="8785225" cy="5218113"/>
          </a:xfrm>
        </p:spPr>
        <p:txBody>
          <a:bodyPr/>
          <a:lstStyle/>
          <a:p>
            <a:pPr algn="ctr">
              <a:buFont typeface="Arial" charset="0"/>
              <a:buNone/>
            </a:pPr>
            <a:r>
              <a:rPr lang="en-GB" sz="7200" b="1" smtClean="0">
                <a:solidFill>
                  <a:srgbClr val="FF3300"/>
                </a:solidFill>
              </a:rPr>
              <a:t>OBVIOUSLY, </a:t>
            </a:r>
            <a:r>
              <a:rPr lang="en-GB" sz="6600" smtClean="0"/>
              <a:t>Functionalists think Primary and Secondary Socialisation is </a:t>
            </a:r>
            <a:r>
              <a:rPr lang="en-GB" sz="6600" b="1" u="sng" smtClean="0">
                <a:solidFill>
                  <a:srgbClr val="FFFF00"/>
                </a:solidFill>
              </a:rPr>
              <a:t>very</a:t>
            </a:r>
            <a:r>
              <a:rPr lang="en-GB" sz="6600" smtClean="0"/>
              <a:t> important</a:t>
            </a:r>
          </a:p>
        </p:txBody>
      </p:sp>
    </p:spTree>
    <p:extLst>
      <p:ext uri="{BB962C8B-B14F-4D97-AF65-F5344CB8AC3E}">
        <p14:creationId xmlns:p14="http://schemas.microsoft.com/office/powerpoint/2010/main" val="69796524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7350"/>
            <a:ext cx="9144000" cy="1143000"/>
          </a:xfrm>
        </p:spPr>
        <p:txBody>
          <a:bodyPr rtlCol="0">
            <a:normAutofit fontScale="90000"/>
          </a:bodyPr>
          <a:lstStyle/>
          <a:p>
            <a:pPr fontAlgn="auto">
              <a:spcAft>
                <a:spcPts val="0"/>
              </a:spcAft>
              <a:defRPr/>
            </a:pPr>
            <a:r>
              <a:rPr lang="en-GB" b="1" dirty="0" smtClean="0">
                <a:solidFill>
                  <a:srgbClr val="00B0F0"/>
                </a:solidFill>
              </a:rPr>
              <a:t>Parsons takes a building block approach...</a:t>
            </a:r>
          </a:p>
        </p:txBody>
      </p:sp>
      <p:sp>
        <p:nvSpPr>
          <p:cNvPr id="4" name="Cube 3"/>
          <p:cNvSpPr/>
          <p:nvPr/>
        </p:nvSpPr>
        <p:spPr>
          <a:xfrm>
            <a:off x="468313" y="5589588"/>
            <a:ext cx="3887787" cy="1052512"/>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800" b="1" dirty="0">
                <a:solidFill>
                  <a:schemeClr val="bg1"/>
                </a:solidFill>
              </a:rPr>
              <a:t>Actions of an individual</a:t>
            </a:r>
          </a:p>
        </p:txBody>
      </p:sp>
      <p:sp>
        <p:nvSpPr>
          <p:cNvPr id="6" name="Cube 5"/>
          <p:cNvSpPr/>
          <p:nvPr/>
        </p:nvSpPr>
        <p:spPr>
          <a:xfrm>
            <a:off x="468313" y="4797425"/>
            <a:ext cx="3887787" cy="1052513"/>
          </a:xfrm>
          <a:prstGeom prst="cub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800" b="1" dirty="0">
                <a:solidFill>
                  <a:schemeClr val="bg1"/>
                </a:solidFill>
              </a:rPr>
              <a:t>Norms dependant on status/role</a:t>
            </a:r>
          </a:p>
        </p:txBody>
      </p:sp>
      <p:sp>
        <p:nvSpPr>
          <p:cNvPr id="8" name="Cube 7"/>
          <p:cNvSpPr/>
          <p:nvPr/>
        </p:nvSpPr>
        <p:spPr>
          <a:xfrm>
            <a:off x="468313" y="4005263"/>
            <a:ext cx="3887787" cy="1052512"/>
          </a:xfrm>
          <a:prstGeom prst="cube">
            <a:avLst/>
          </a:prstGeom>
          <a:solidFill>
            <a:srgbClr val="FF7C8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3200" b="1" dirty="0">
                <a:solidFill>
                  <a:schemeClr val="bg1"/>
                </a:solidFill>
              </a:rPr>
              <a:t>Status-roles</a:t>
            </a:r>
          </a:p>
        </p:txBody>
      </p:sp>
      <p:sp>
        <p:nvSpPr>
          <p:cNvPr id="9" name="Cube 8"/>
          <p:cNvSpPr/>
          <p:nvPr/>
        </p:nvSpPr>
        <p:spPr>
          <a:xfrm>
            <a:off x="468313" y="3068638"/>
            <a:ext cx="3887787" cy="1196975"/>
          </a:xfrm>
          <a:prstGeom prst="cub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3200" b="1" dirty="0">
                <a:solidFill>
                  <a:schemeClr val="bg1"/>
                </a:solidFill>
              </a:rPr>
              <a:t>Institutions</a:t>
            </a:r>
          </a:p>
        </p:txBody>
      </p:sp>
      <p:sp>
        <p:nvSpPr>
          <p:cNvPr id="10" name="Cube 9"/>
          <p:cNvSpPr/>
          <p:nvPr/>
        </p:nvSpPr>
        <p:spPr>
          <a:xfrm>
            <a:off x="468313" y="2205038"/>
            <a:ext cx="3887787" cy="1196975"/>
          </a:xfrm>
          <a:prstGeom prst="cube">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3200" b="1" dirty="0">
                <a:solidFill>
                  <a:schemeClr val="bg1"/>
                </a:solidFill>
              </a:rPr>
              <a:t>Sub-systems </a:t>
            </a:r>
          </a:p>
        </p:txBody>
      </p:sp>
      <p:sp>
        <p:nvSpPr>
          <p:cNvPr id="11" name="Cube 10"/>
          <p:cNvSpPr/>
          <p:nvPr/>
        </p:nvSpPr>
        <p:spPr>
          <a:xfrm>
            <a:off x="468313" y="1341438"/>
            <a:ext cx="3887787" cy="1195387"/>
          </a:xfrm>
          <a:prstGeom prst="cub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3200" b="1" dirty="0">
                <a:solidFill>
                  <a:schemeClr val="bg1"/>
                </a:solidFill>
              </a:rPr>
              <a:t>Society’s needs</a:t>
            </a:r>
          </a:p>
        </p:txBody>
      </p:sp>
      <p:sp>
        <p:nvSpPr>
          <p:cNvPr id="12" name="Cube 11"/>
          <p:cNvSpPr/>
          <p:nvPr/>
        </p:nvSpPr>
        <p:spPr>
          <a:xfrm>
            <a:off x="250825" y="476250"/>
            <a:ext cx="4321175" cy="1196975"/>
          </a:xfrm>
          <a:prstGeom prst="cub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3200" b="1" dirty="0">
                <a:solidFill>
                  <a:schemeClr val="bg1"/>
                </a:solidFill>
              </a:rPr>
              <a:t>THE SOCIAL SYSTEM</a:t>
            </a:r>
          </a:p>
        </p:txBody>
      </p:sp>
      <p:sp>
        <p:nvSpPr>
          <p:cNvPr id="13" name="Cube 12"/>
          <p:cNvSpPr/>
          <p:nvPr/>
        </p:nvSpPr>
        <p:spPr>
          <a:xfrm>
            <a:off x="4787900" y="5589588"/>
            <a:ext cx="3887788" cy="1008062"/>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800" b="1" dirty="0">
                <a:solidFill>
                  <a:schemeClr val="bg1"/>
                </a:solidFill>
              </a:rPr>
              <a:t>Contribute to the social system</a:t>
            </a:r>
          </a:p>
        </p:txBody>
      </p:sp>
      <p:sp>
        <p:nvSpPr>
          <p:cNvPr id="14" name="Cube 13"/>
          <p:cNvSpPr/>
          <p:nvPr/>
        </p:nvSpPr>
        <p:spPr>
          <a:xfrm>
            <a:off x="4787900" y="4652963"/>
            <a:ext cx="3887788" cy="1196975"/>
          </a:xfrm>
          <a:prstGeom prst="cub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3200" b="1" dirty="0">
                <a:solidFill>
                  <a:schemeClr val="bg1"/>
                </a:solidFill>
              </a:rPr>
              <a:t>Authority, equal treatment etc</a:t>
            </a:r>
          </a:p>
        </p:txBody>
      </p:sp>
      <p:sp>
        <p:nvSpPr>
          <p:cNvPr id="15" name="Cube 14"/>
          <p:cNvSpPr/>
          <p:nvPr/>
        </p:nvSpPr>
        <p:spPr>
          <a:xfrm>
            <a:off x="4787900" y="3789363"/>
            <a:ext cx="3887788" cy="1196975"/>
          </a:xfrm>
          <a:prstGeom prst="cube">
            <a:avLst/>
          </a:prstGeom>
          <a:solidFill>
            <a:srgbClr val="FF7C8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3200" b="1" dirty="0">
                <a:solidFill>
                  <a:schemeClr val="bg1"/>
                </a:solidFill>
              </a:rPr>
              <a:t>Parent, teacher, Police officer </a:t>
            </a:r>
          </a:p>
        </p:txBody>
      </p:sp>
      <p:sp>
        <p:nvSpPr>
          <p:cNvPr id="16" name="Cube 15"/>
          <p:cNvSpPr/>
          <p:nvPr/>
        </p:nvSpPr>
        <p:spPr>
          <a:xfrm>
            <a:off x="4787900" y="2924175"/>
            <a:ext cx="3887788" cy="1196975"/>
          </a:xfrm>
          <a:prstGeom prst="cub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3200" b="1" dirty="0">
                <a:solidFill>
                  <a:schemeClr val="bg1"/>
                </a:solidFill>
              </a:rPr>
              <a:t>The Police, schools, the family, Church</a:t>
            </a:r>
          </a:p>
        </p:txBody>
      </p:sp>
      <p:sp>
        <p:nvSpPr>
          <p:cNvPr id="17" name="Cube 16"/>
          <p:cNvSpPr/>
          <p:nvPr/>
        </p:nvSpPr>
        <p:spPr>
          <a:xfrm>
            <a:off x="4787900" y="2060575"/>
            <a:ext cx="3887788" cy="1196975"/>
          </a:xfrm>
          <a:prstGeom prst="cube">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800" b="1" dirty="0">
                <a:solidFill>
                  <a:schemeClr val="bg1"/>
                </a:solidFill>
              </a:rPr>
              <a:t>Shops, banks, farms, services, </a:t>
            </a:r>
            <a:r>
              <a:rPr lang="en-GB" sz="2400" b="1" dirty="0">
                <a:solidFill>
                  <a:schemeClr val="bg1"/>
                </a:solidFill>
              </a:rPr>
              <a:t>Army/defence</a:t>
            </a:r>
            <a:endParaRPr lang="en-GB" sz="2800" b="1" dirty="0">
              <a:solidFill>
                <a:schemeClr val="bg1"/>
              </a:solidFill>
            </a:endParaRPr>
          </a:p>
        </p:txBody>
      </p:sp>
      <p:sp>
        <p:nvSpPr>
          <p:cNvPr id="18" name="Cube 17"/>
          <p:cNvSpPr/>
          <p:nvPr/>
        </p:nvSpPr>
        <p:spPr>
          <a:xfrm>
            <a:off x="4787900" y="1268413"/>
            <a:ext cx="3887788" cy="1196975"/>
          </a:xfrm>
          <a:prstGeom prst="cub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800" b="1" dirty="0">
                <a:solidFill>
                  <a:schemeClr val="bg1"/>
                </a:solidFill>
              </a:rPr>
              <a:t>Food, energy/power, production</a:t>
            </a:r>
          </a:p>
        </p:txBody>
      </p:sp>
      <p:sp>
        <p:nvSpPr>
          <p:cNvPr id="19" name="Cube 18"/>
          <p:cNvSpPr/>
          <p:nvPr/>
        </p:nvSpPr>
        <p:spPr>
          <a:xfrm>
            <a:off x="4572000" y="404813"/>
            <a:ext cx="4321175" cy="1196975"/>
          </a:xfrm>
          <a:prstGeom prst="cub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3200" b="1" dirty="0">
                <a:solidFill>
                  <a:schemeClr val="bg1"/>
                </a:solidFill>
              </a:rPr>
              <a:t>THE SOCIAL SYSTEM</a:t>
            </a:r>
          </a:p>
        </p:txBody>
      </p:sp>
    </p:spTree>
    <p:extLst>
      <p:ext uri="{BB962C8B-B14F-4D97-AF65-F5344CB8AC3E}">
        <p14:creationId xmlns:p14="http://schemas.microsoft.com/office/powerpoint/2010/main" val="39283409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ppt_x"/>
                                          </p:val>
                                        </p:tav>
                                        <p:tav tm="100000">
                                          <p:val>
                                            <p:strVal val="#ppt_x"/>
                                          </p:val>
                                        </p:tav>
                                      </p:tavLst>
                                    </p:anim>
                                    <p:anim calcmode="lin" valueType="num">
                                      <p:cBhvr additive="base">
                                        <p:cTn id="6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additive="base">
                                        <p:cTn id="73" dur="500" fill="hold"/>
                                        <p:tgtEl>
                                          <p:spTgt spid="17"/>
                                        </p:tgtEl>
                                        <p:attrNameLst>
                                          <p:attrName>ppt_x</p:attrName>
                                        </p:attrNameLst>
                                      </p:cBhvr>
                                      <p:tavLst>
                                        <p:tav tm="0">
                                          <p:val>
                                            <p:strVal val="#ppt_x"/>
                                          </p:val>
                                        </p:tav>
                                        <p:tav tm="100000">
                                          <p:val>
                                            <p:strVal val="#ppt_x"/>
                                          </p:val>
                                        </p:tav>
                                      </p:tavLst>
                                    </p:anim>
                                    <p:anim calcmode="lin" valueType="num">
                                      <p:cBhvr additive="base">
                                        <p:cTn id="7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ppt_x"/>
                                          </p:val>
                                        </p:tav>
                                        <p:tav tm="100000">
                                          <p:val>
                                            <p:strVal val="#ppt_x"/>
                                          </p:val>
                                        </p:tav>
                                      </p:tavLst>
                                    </p:anim>
                                    <p:anim calcmode="lin" valueType="num">
                                      <p:cBhvr additive="base">
                                        <p:cTn id="8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additive="base">
                                        <p:cTn id="85" dur="500" fill="hold"/>
                                        <p:tgtEl>
                                          <p:spTgt spid="19"/>
                                        </p:tgtEl>
                                        <p:attrNameLst>
                                          <p:attrName>ppt_x</p:attrName>
                                        </p:attrNameLst>
                                      </p:cBhvr>
                                      <p:tavLst>
                                        <p:tav tm="0">
                                          <p:val>
                                            <p:strVal val="#ppt_x"/>
                                          </p:val>
                                        </p:tav>
                                        <p:tav tm="100000">
                                          <p:val>
                                            <p:strVal val="#ppt_x"/>
                                          </p:val>
                                        </p:tav>
                                      </p:tavLst>
                                    </p:anim>
                                    <p:anim calcmode="lin" valueType="num">
                                      <p:cBhvr additive="base">
                                        <p:cTn id="8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4482"/>
            <a:ext cx="8964488" cy="1143000"/>
          </a:xfrm>
        </p:spPr>
        <p:txBody>
          <a:bodyPr>
            <a:noAutofit/>
          </a:bodyPr>
          <a:lstStyle/>
          <a:p>
            <a:pPr algn="l"/>
            <a:r>
              <a:rPr lang="en-GB" b="1" dirty="0" smtClean="0">
                <a:solidFill>
                  <a:srgbClr val="92D050"/>
                </a:solidFill>
              </a:rPr>
              <a:t>Parsons identified 2 types of society…</a:t>
            </a:r>
            <a:endParaRPr lang="en-GB" b="1" dirty="0">
              <a:solidFill>
                <a:srgbClr val="92D050"/>
              </a:solidFill>
            </a:endParaRPr>
          </a:p>
        </p:txBody>
      </p:sp>
      <p:sp>
        <p:nvSpPr>
          <p:cNvPr id="3" name="Content Placeholder 2"/>
          <p:cNvSpPr>
            <a:spLocks noGrp="1"/>
          </p:cNvSpPr>
          <p:nvPr>
            <p:ph idx="1"/>
          </p:nvPr>
        </p:nvSpPr>
        <p:spPr>
          <a:xfrm>
            <a:off x="467544" y="1268760"/>
            <a:ext cx="8363272" cy="4929411"/>
          </a:xfrm>
        </p:spPr>
        <p:txBody>
          <a:bodyPr/>
          <a:lstStyle/>
          <a:p>
            <a:pPr marL="0" indent="0">
              <a:buNone/>
            </a:pPr>
            <a:r>
              <a:rPr lang="en-GB" sz="4400" b="1" dirty="0" smtClean="0">
                <a:solidFill>
                  <a:schemeClr val="accent6">
                    <a:lumMod val="75000"/>
                  </a:schemeClr>
                </a:solidFill>
              </a:rPr>
              <a:t>Task:</a:t>
            </a:r>
            <a:r>
              <a:rPr lang="en-GB" dirty="0"/>
              <a:t> </a:t>
            </a:r>
            <a:r>
              <a:rPr lang="en-GB" dirty="0" smtClean="0"/>
              <a:t>On the worksheet, look at Parsons’ differences between Traditional and Modern societies.</a:t>
            </a:r>
          </a:p>
          <a:p>
            <a:pPr marL="0" indent="0">
              <a:buNone/>
            </a:pPr>
            <a:endParaRPr lang="en-GB" dirty="0" smtClean="0"/>
          </a:p>
          <a:p>
            <a:r>
              <a:rPr lang="en-GB" dirty="0" smtClean="0"/>
              <a:t>In pairs, see if you can complete the next column  - the norms of late-modern or postmodern societies.</a:t>
            </a:r>
            <a:endParaRPr lang="en-GB" dirty="0"/>
          </a:p>
        </p:txBody>
      </p:sp>
    </p:spTree>
    <p:extLst>
      <p:ext uri="{BB962C8B-B14F-4D97-AF65-F5344CB8AC3E}">
        <p14:creationId xmlns:p14="http://schemas.microsoft.com/office/powerpoint/2010/main" val="244228709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260648"/>
            <a:ext cx="8507288" cy="5865515"/>
          </a:xfrm>
        </p:spPr>
        <p:txBody>
          <a:bodyPr>
            <a:normAutofit/>
          </a:bodyPr>
          <a:lstStyle/>
          <a:p>
            <a:pPr marL="0" indent="0">
              <a:buNone/>
            </a:pPr>
            <a:r>
              <a:rPr lang="en-GB" sz="9600" b="1" dirty="0" smtClean="0">
                <a:solidFill>
                  <a:srgbClr val="2DFD9A"/>
                </a:solidFill>
              </a:rPr>
              <a:t>Functionalism </a:t>
            </a:r>
            <a:r>
              <a:rPr lang="en-GB" sz="9600" i="1" u="sng" dirty="0" smtClean="0">
                <a:solidFill>
                  <a:srgbClr val="FFFF00"/>
                </a:solidFill>
              </a:rPr>
              <a:t>and</a:t>
            </a:r>
            <a:r>
              <a:rPr lang="en-GB" sz="9600" i="1" dirty="0" smtClean="0">
                <a:solidFill>
                  <a:srgbClr val="2DFD9A"/>
                </a:solidFill>
              </a:rPr>
              <a:t> </a:t>
            </a:r>
            <a:r>
              <a:rPr lang="en-GB" sz="9600" b="1" dirty="0" smtClean="0">
                <a:solidFill>
                  <a:srgbClr val="2DFD9A"/>
                </a:solidFill>
              </a:rPr>
              <a:t>Society</a:t>
            </a:r>
          </a:p>
          <a:p>
            <a:pPr marL="0" indent="0">
              <a:buNone/>
            </a:pPr>
            <a:r>
              <a:rPr lang="en-GB" sz="7200" b="1" i="1" dirty="0" smtClean="0">
                <a:solidFill>
                  <a:srgbClr val="FF47A3"/>
                </a:solidFill>
              </a:rPr>
              <a:t>Part 2</a:t>
            </a:r>
          </a:p>
          <a:p>
            <a:pPr marL="0" indent="0">
              <a:buNone/>
            </a:pPr>
            <a:endParaRPr lang="en-GB" sz="7200" b="1" i="1" dirty="0">
              <a:solidFill>
                <a:srgbClr val="FF47A3"/>
              </a:solidFill>
            </a:endParaRPr>
          </a:p>
        </p:txBody>
      </p:sp>
    </p:spTree>
    <p:extLst>
      <p:ext uri="{BB962C8B-B14F-4D97-AF65-F5344CB8AC3E}">
        <p14:creationId xmlns:p14="http://schemas.microsoft.com/office/powerpoint/2010/main" val="3014531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5400" b="1" dirty="0" smtClean="0">
                <a:solidFill>
                  <a:srgbClr val="FF47A3"/>
                </a:solidFill>
              </a:rPr>
              <a:t>Parsons and the GAIL model</a:t>
            </a:r>
            <a:endParaRPr lang="en-GB" sz="5400" b="1" dirty="0">
              <a:solidFill>
                <a:srgbClr val="FF47A3"/>
              </a:solidFill>
            </a:endParaRPr>
          </a:p>
        </p:txBody>
      </p:sp>
      <p:sp>
        <p:nvSpPr>
          <p:cNvPr id="3" name="Content Placeholder 2"/>
          <p:cNvSpPr>
            <a:spLocks noGrp="1"/>
          </p:cNvSpPr>
          <p:nvPr>
            <p:ph idx="1"/>
          </p:nvPr>
        </p:nvSpPr>
        <p:spPr/>
        <p:txBody>
          <a:bodyPr/>
          <a:lstStyle/>
          <a:p>
            <a:r>
              <a:rPr lang="en-GB" dirty="0" smtClean="0"/>
              <a:t>He said that society had </a:t>
            </a:r>
            <a:r>
              <a:rPr lang="en-GB" b="1" dirty="0" smtClean="0">
                <a:solidFill>
                  <a:srgbClr val="FFFF00"/>
                </a:solidFill>
              </a:rPr>
              <a:t>four needs </a:t>
            </a:r>
            <a:r>
              <a:rPr lang="en-GB" dirty="0" smtClean="0"/>
              <a:t>that had to be met in order for the most basic society to survive and evolve.</a:t>
            </a:r>
          </a:p>
          <a:p>
            <a:endParaRPr lang="en-GB" dirty="0"/>
          </a:p>
          <a:p>
            <a:r>
              <a:rPr lang="en-GB" dirty="0" smtClean="0"/>
              <a:t>He believed society had </a:t>
            </a:r>
            <a:r>
              <a:rPr lang="en-GB" b="1" dirty="0" smtClean="0">
                <a:solidFill>
                  <a:srgbClr val="FFC000"/>
                </a:solidFill>
              </a:rPr>
              <a:t>2 Instrumental needs </a:t>
            </a:r>
            <a:r>
              <a:rPr lang="en-GB" dirty="0" smtClean="0"/>
              <a:t>(essential) and </a:t>
            </a:r>
            <a:r>
              <a:rPr lang="en-GB" b="1" dirty="0" smtClean="0">
                <a:solidFill>
                  <a:srgbClr val="FF47A3"/>
                </a:solidFill>
              </a:rPr>
              <a:t>2 expressive needs </a:t>
            </a:r>
            <a:r>
              <a:rPr lang="en-GB" dirty="0" smtClean="0"/>
              <a:t>(emotional)</a:t>
            </a:r>
          </a:p>
          <a:p>
            <a:endParaRPr lang="en-GB" dirty="0"/>
          </a:p>
          <a:p>
            <a:r>
              <a:rPr lang="en-GB" dirty="0" smtClean="0"/>
              <a:t>This model is referred to as the GAIL model</a:t>
            </a:r>
          </a:p>
          <a:p>
            <a:endParaRPr lang="en-GB" dirty="0"/>
          </a:p>
          <a:p>
            <a:pPr marL="0" indent="0">
              <a:buNone/>
            </a:pPr>
            <a:endParaRPr lang="en-GB" dirty="0"/>
          </a:p>
        </p:txBody>
      </p:sp>
    </p:spTree>
    <p:extLst>
      <p:ext uri="{BB962C8B-B14F-4D97-AF65-F5344CB8AC3E}">
        <p14:creationId xmlns:p14="http://schemas.microsoft.com/office/powerpoint/2010/main" val="395884039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1143000"/>
          </a:xfrm>
        </p:spPr>
        <p:txBody>
          <a:bodyPr>
            <a:normAutofit/>
          </a:bodyPr>
          <a:lstStyle/>
          <a:p>
            <a:pPr algn="l"/>
            <a:r>
              <a:rPr lang="en-GB" sz="6000" b="1" dirty="0" smtClean="0">
                <a:solidFill>
                  <a:srgbClr val="2DFD9A"/>
                </a:solidFill>
              </a:rPr>
              <a:t>Task:</a:t>
            </a:r>
            <a:endParaRPr lang="en-GB" sz="6000" b="1" dirty="0">
              <a:solidFill>
                <a:srgbClr val="2DFD9A"/>
              </a:solidFill>
            </a:endParaRPr>
          </a:p>
        </p:txBody>
      </p:sp>
      <p:sp>
        <p:nvSpPr>
          <p:cNvPr id="3" name="Content Placeholder 2"/>
          <p:cNvSpPr>
            <a:spLocks noGrp="1"/>
          </p:cNvSpPr>
          <p:nvPr>
            <p:ph idx="1"/>
          </p:nvPr>
        </p:nvSpPr>
        <p:spPr>
          <a:xfrm>
            <a:off x="323528" y="1124744"/>
            <a:ext cx="8496944" cy="5400600"/>
          </a:xfrm>
        </p:spPr>
        <p:txBody>
          <a:bodyPr>
            <a:normAutofit/>
          </a:bodyPr>
          <a:lstStyle/>
          <a:p>
            <a:r>
              <a:rPr lang="en-GB" dirty="0" smtClean="0">
                <a:solidFill>
                  <a:srgbClr val="6699FF"/>
                </a:solidFill>
              </a:rPr>
              <a:t>Each person will be given one of the ‘problems’ that Parsons believes </a:t>
            </a:r>
            <a:r>
              <a:rPr lang="en-GB" dirty="0">
                <a:solidFill>
                  <a:srgbClr val="6699FF"/>
                </a:solidFill>
              </a:rPr>
              <a:t>s</a:t>
            </a:r>
            <a:r>
              <a:rPr lang="en-GB" dirty="0" smtClean="0">
                <a:solidFill>
                  <a:srgbClr val="6699FF"/>
                </a:solidFill>
              </a:rPr>
              <a:t>ociety must address.</a:t>
            </a:r>
          </a:p>
          <a:p>
            <a:pPr marL="514350" indent="-514350">
              <a:buFont typeface="+mj-lt"/>
              <a:buAutoNum type="arabicPeriod"/>
            </a:pPr>
            <a:r>
              <a:rPr lang="en-GB" dirty="0" smtClean="0"/>
              <a:t>Read it through, and see if you can identify whether this would be an </a:t>
            </a:r>
            <a:r>
              <a:rPr lang="en-GB" dirty="0" smtClean="0">
                <a:solidFill>
                  <a:srgbClr val="FF47A3"/>
                </a:solidFill>
              </a:rPr>
              <a:t>INSTRUMENTAL </a:t>
            </a:r>
            <a:r>
              <a:rPr lang="en-GB" dirty="0" smtClean="0"/>
              <a:t>or </a:t>
            </a:r>
            <a:r>
              <a:rPr lang="en-GB" dirty="0" smtClean="0">
                <a:solidFill>
                  <a:srgbClr val="92D050"/>
                </a:solidFill>
              </a:rPr>
              <a:t>EXPRESSIVE</a:t>
            </a:r>
            <a:r>
              <a:rPr lang="en-GB" dirty="0" smtClean="0"/>
              <a:t> problem for society.</a:t>
            </a:r>
          </a:p>
          <a:p>
            <a:pPr marL="514350" indent="-514350">
              <a:buFont typeface="+mj-lt"/>
              <a:buAutoNum type="arabicPeriod"/>
            </a:pPr>
            <a:r>
              <a:rPr lang="en-GB" dirty="0" smtClean="0"/>
              <a:t>Then try and think of any examples of this problem (in our society)</a:t>
            </a:r>
          </a:p>
          <a:p>
            <a:pPr marL="514350" indent="-514350">
              <a:buFont typeface="+mj-lt"/>
              <a:buAutoNum type="arabicPeriod"/>
            </a:pPr>
            <a:r>
              <a:rPr lang="en-GB" dirty="0" smtClean="0"/>
              <a:t>Then, as a group discuss which sub-systems or agents of socialisation seek to eradicate or handle this </a:t>
            </a:r>
            <a:r>
              <a:rPr lang="en-GB" b="1" dirty="0" smtClean="0">
                <a:solidFill>
                  <a:srgbClr val="FF47A3"/>
                </a:solidFill>
              </a:rPr>
              <a:t>problem</a:t>
            </a:r>
            <a:r>
              <a:rPr lang="en-GB" dirty="0" smtClean="0"/>
              <a:t>.</a:t>
            </a:r>
            <a:endParaRPr lang="en-GB" dirty="0"/>
          </a:p>
        </p:txBody>
      </p:sp>
    </p:spTree>
    <p:extLst>
      <p:ext uri="{BB962C8B-B14F-4D97-AF65-F5344CB8AC3E}">
        <p14:creationId xmlns:p14="http://schemas.microsoft.com/office/powerpoint/2010/main" val="135747442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en-GB" smtClean="0"/>
          </a:p>
        </p:txBody>
      </p:sp>
      <p:sp>
        <p:nvSpPr>
          <p:cNvPr id="8195" name="Content Placeholder 2"/>
          <p:cNvSpPr>
            <a:spLocks noGrp="1"/>
          </p:cNvSpPr>
          <p:nvPr>
            <p:ph idx="1"/>
          </p:nvPr>
        </p:nvSpPr>
        <p:spPr/>
        <p:txBody>
          <a:bodyPr/>
          <a:lstStyle/>
          <a:p>
            <a:r>
              <a:rPr lang="en-GB" sz="4400" smtClean="0"/>
              <a:t>The GAIL scheme outlines four core functions that are required for any society to be able to persist over time</a:t>
            </a:r>
          </a:p>
          <a:p>
            <a:endParaRPr lang="en-GB" smtClean="0"/>
          </a:p>
        </p:txBody>
      </p:sp>
    </p:spTree>
    <p:extLst>
      <p:ext uri="{BB962C8B-B14F-4D97-AF65-F5344CB8AC3E}">
        <p14:creationId xmlns:p14="http://schemas.microsoft.com/office/powerpoint/2010/main" val="173408049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395288" y="620713"/>
            <a:ext cx="8229600" cy="4525962"/>
          </a:xfrm>
        </p:spPr>
        <p:txBody>
          <a:bodyPr/>
          <a:lstStyle/>
          <a:p>
            <a:r>
              <a:rPr lang="en-GB" smtClean="0"/>
              <a:t>So, Parsons believed that in order for a society to survive the GAIL model needs to be effectively addressed.  This is true of even small, less ‘advanced’ or ‘civilised’ societies.</a:t>
            </a:r>
          </a:p>
          <a:p>
            <a:endParaRPr lang="en-GB" smtClean="0"/>
          </a:p>
        </p:txBody>
      </p:sp>
      <p:pic>
        <p:nvPicPr>
          <p:cNvPr id="92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2852738"/>
            <a:ext cx="5040312"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23351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323850" y="404813"/>
            <a:ext cx="8374063" cy="4525962"/>
          </a:xfrm>
        </p:spPr>
        <p:txBody>
          <a:bodyPr/>
          <a:lstStyle/>
          <a:p>
            <a:r>
              <a:rPr lang="en-GB" smtClean="0"/>
              <a:t>They need to have a set of goals and a system to make decisions about such things as when to migrate to better hunting grounds. </a:t>
            </a:r>
          </a:p>
          <a:p>
            <a:endParaRPr lang="en-GB" smtClean="0"/>
          </a:p>
          <a:p>
            <a:endParaRPr lang="en-GB" smtClean="0"/>
          </a:p>
        </p:txBody>
      </p:sp>
      <p:pic>
        <p:nvPicPr>
          <p:cNvPr id="1126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349500"/>
            <a:ext cx="5656263" cy="423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27088" y="5157788"/>
            <a:ext cx="5473700" cy="10080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5400" b="1" dirty="0"/>
              <a:t>(G)oal attainment</a:t>
            </a:r>
          </a:p>
        </p:txBody>
      </p:sp>
    </p:spTree>
    <p:extLst>
      <p:ext uri="{BB962C8B-B14F-4D97-AF65-F5344CB8AC3E}">
        <p14:creationId xmlns:p14="http://schemas.microsoft.com/office/powerpoint/2010/main" val="268134596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395288" y="0"/>
            <a:ext cx="8748712" cy="6858000"/>
          </a:xfrm>
        </p:spPr>
        <p:txBody>
          <a:bodyPr/>
          <a:lstStyle/>
          <a:p>
            <a:endParaRPr lang="en-GB" smtClean="0"/>
          </a:p>
          <a:p>
            <a:r>
              <a:rPr lang="en-GB" smtClean="0"/>
              <a:t>For example a tribal system of hunter-gatherers needs to gather food from the external world by hunting animals and gathering other goods. </a:t>
            </a:r>
          </a:p>
          <a:p>
            <a:endParaRPr lang="en-GB" smtClean="0"/>
          </a:p>
          <a:p>
            <a:endParaRPr lang="en-GB" smtClean="0"/>
          </a:p>
          <a:p>
            <a:endParaRPr lang="en-GB" smtClean="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420938"/>
            <a:ext cx="5543550" cy="415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827088" y="5157788"/>
            <a:ext cx="4176712" cy="10080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5400" b="1" dirty="0"/>
              <a:t>(A)adaptation</a:t>
            </a:r>
          </a:p>
        </p:txBody>
      </p:sp>
    </p:spTree>
    <p:extLst>
      <p:ext uri="{BB962C8B-B14F-4D97-AF65-F5344CB8AC3E}">
        <p14:creationId xmlns:p14="http://schemas.microsoft.com/office/powerpoint/2010/main" val="45483860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395288" y="620713"/>
            <a:ext cx="8229600" cy="4525962"/>
          </a:xfrm>
        </p:spPr>
        <p:txBody>
          <a:bodyPr/>
          <a:lstStyle/>
          <a:p>
            <a:r>
              <a:rPr lang="en-GB" smtClean="0"/>
              <a:t>The tribe also needs to have a common belief system that enforces actions and decisions as the community sees fit. </a:t>
            </a:r>
          </a:p>
          <a:p>
            <a:endParaRPr lang="en-GB" smtClean="0"/>
          </a:p>
          <a:p>
            <a:endParaRPr lang="en-GB" smtClean="0"/>
          </a:p>
        </p:txBody>
      </p:sp>
      <p:pic>
        <p:nvPicPr>
          <p:cNvPr id="1229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2205038"/>
            <a:ext cx="5451475" cy="436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27088" y="5157788"/>
            <a:ext cx="4176712" cy="10080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5400" b="1" dirty="0"/>
              <a:t>(I)ntegration</a:t>
            </a:r>
          </a:p>
        </p:txBody>
      </p:sp>
    </p:spTree>
    <p:extLst>
      <p:ext uri="{BB962C8B-B14F-4D97-AF65-F5344CB8AC3E}">
        <p14:creationId xmlns:p14="http://schemas.microsoft.com/office/powerpoint/2010/main" val="125629810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250825" y="188913"/>
            <a:ext cx="8642350" cy="4525962"/>
          </a:xfrm>
        </p:spPr>
        <p:txBody>
          <a:bodyPr/>
          <a:lstStyle/>
          <a:p>
            <a:r>
              <a:rPr lang="en-GB" smtClean="0"/>
              <a:t>Finally there needs to be some kind of educational system to pass on hunting and gathering skills and the common belief system. If these prerequisites are met, the tribe can sustain its existence.</a:t>
            </a:r>
          </a:p>
        </p:txBody>
      </p:sp>
      <p:pic>
        <p:nvPicPr>
          <p:cNvPr id="133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2443163"/>
            <a:ext cx="3384550" cy="417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27088" y="5157788"/>
            <a:ext cx="4176712" cy="10080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5400" b="1" dirty="0"/>
              <a:t>(L)atency</a:t>
            </a:r>
          </a:p>
        </p:txBody>
      </p:sp>
    </p:spTree>
    <p:extLst>
      <p:ext uri="{BB962C8B-B14F-4D97-AF65-F5344CB8AC3E}">
        <p14:creationId xmlns:p14="http://schemas.microsoft.com/office/powerpoint/2010/main" val="70830511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endParaRPr lang="en-GB" smtClean="0"/>
          </a:p>
        </p:txBody>
      </p:sp>
      <p:sp>
        <p:nvSpPr>
          <p:cNvPr id="14339" name="Content Placeholder 2"/>
          <p:cNvSpPr>
            <a:spLocks noGrp="1"/>
          </p:cNvSpPr>
          <p:nvPr>
            <p:ph idx="1"/>
          </p:nvPr>
        </p:nvSpPr>
        <p:spPr/>
        <p:txBody>
          <a:bodyPr/>
          <a:lstStyle/>
          <a:p>
            <a:r>
              <a:rPr lang="en-GB" sz="4000" smtClean="0"/>
              <a:t>So, each of the 4 points of GAIL are core functions, that are served by key institutions/agents of socialisation</a:t>
            </a:r>
          </a:p>
          <a:p>
            <a:endParaRPr lang="en-GB" smtClean="0"/>
          </a:p>
        </p:txBody>
      </p:sp>
    </p:spTree>
    <p:extLst>
      <p:ext uri="{BB962C8B-B14F-4D97-AF65-F5344CB8AC3E}">
        <p14:creationId xmlns:p14="http://schemas.microsoft.com/office/powerpoint/2010/main" val="112841697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4580"/>
            <a:ext cx="8229600" cy="1143000"/>
          </a:xfrm>
        </p:spPr>
        <p:txBody>
          <a:bodyPr/>
          <a:lstStyle/>
          <a:p>
            <a:pPr algn="l"/>
            <a:r>
              <a:rPr lang="en-GB" b="1" dirty="0" smtClean="0">
                <a:solidFill>
                  <a:srgbClr val="FF5050"/>
                </a:solidFill>
              </a:rPr>
              <a:t>Social Change</a:t>
            </a:r>
            <a:endParaRPr lang="en-GB" b="1" dirty="0">
              <a:solidFill>
                <a:srgbClr val="FF5050"/>
              </a:solidFill>
            </a:endParaRPr>
          </a:p>
        </p:txBody>
      </p:sp>
      <p:sp>
        <p:nvSpPr>
          <p:cNvPr id="3" name="Content Placeholder 2"/>
          <p:cNvSpPr>
            <a:spLocks noGrp="1"/>
          </p:cNvSpPr>
          <p:nvPr>
            <p:ph idx="1"/>
          </p:nvPr>
        </p:nvSpPr>
        <p:spPr>
          <a:xfrm>
            <a:off x="251520" y="836712"/>
            <a:ext cx="8712968" cy="5832648"/>
          </a:xfrm>
        </p:spPr>
        <p:txBody>
          <a:bodyPr>
            <a:normAutofit fontScale="92500" lnSpcReduction="10000"/>
          </a:bodyPr>
          <a:lstStyle/>
          <a:p>
            <a:r>
              <a:rPr lang="en-GB" dirty="0" smtClean="0"/>
              <a:t>Parsons believed that society was constantly evolving.  His theories are evolutionary.</a:t>
            </a:r>
          </a:p>
          <a:p>
            <a:pPr marL="0" indent="0">
              <a:buNone/>
            </a:pPr>
            <a:endParaRPr lang="en-GB" dirty="0" smtClean="0"/>
          </a:p>
          <a:p>
            <a:r>
              <a:rPr lang="en-GB" dirty="0" smtClean="0"/>
              <a:t>Societies constantly adapt and reshape.</a:t>
            </a:r>
          </a:p>
          <a:p>
            <a:pPr marL="0" indent="0">
              <a:buNone/>
            </a:pPr>
            <a:endParaRPr lang="en-GB" dirty="0" smtClean="0"/>
          </a:p>
          <a:p>
            <a:r>
              <a:rPr lang="en-GB" dirty="0" smtClean="0"/>
              <a:t>Parsons believes that society is constantly moving away from the idea that the kinship system (family) performs multiple roles.</a:t>
            </a:r>
          </a:p>
          <a:p>
            <a:pPr marL="0" indent="0">
              <a:buNone/>
            </a:pPr>
            <a:endParaRPr lang="en-GB" dirty="0" smtClean="0"/>
          </a:p>
          <a:p>
            <a:r>
              <a:rPr lang="en-GB" dirty="0" smtClean="0"/>
              <a:t>The development of specialist institutions that </a:t>
            </a:r>
            <a:r>
              <a:rPr lang="en-GB" dirty="0" err="1" smtClean="0"/>
              <a:t>peform</a:t>
            </a:r>
            <a:r>
              <a:rPr lang="en-GB" dirty="0" smtClean="0"/>
              <a:t> duties once done by the kin is called </a:t>
            </a:r>
            <a:r>
              <a:rPr lang="en-GB" b="1" i="1" dirty="0" smtClean="0">
                <a:solidFill>
                  <a:srgbClr val="FF5050"/>
                </a:solidFill>
              </a:rPr>
              <a:t>STRUCTURAL DIFFERENTIATION.</a:t>
            </a:r>
          </a:p>
          <a:p>
            <a:endParaRPr lang="en-GB" dirty="0"/>
          </a:p>
        </p:txBody>
      </p:sp>
    </p:spTree>
    <p:extLst>
      <p:ext uri="{BB962C8B-B14F-4D97-AF65-F5344CB8AC3E}">
        <p14:creationId xmlns:p14="http://schemas.microsoft.com/office/powerpoint/2010/main" val="238898430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686" y="188641"/>
            <a:ext cx="8474785" cy="5346508"/>
          </a:xfrm>
        </p:spPr>
        <p:txBody>
          <a:bodyPr/>
          <a:lstStyle/>
          <a:p>
            <a:pPr marL="0" indent="0">
              <a:buNone/>
            </a:pPr>
            <a:r>
              <a:rPr lang="en-GB" b="1" dirty="0" smtClean="0">
                <a:solidFill>
                  <a:srgbClr val="FF5050"/>
                </a:solidFill>
              </a:rPr>
              <a:t>TRADITIONAL				           </a:t>
            </a:r>
            <a:r>
              <a:rPr lang="en-GB" b="1" dirty="0" smtClean="0">
                <a:solidFill>
                  <a:srgbClr val="FFFF00"/>
                </a:solidFill>
              </a:rPr>
              <a:t>MODERN</a:t>
            </a:r>
            <a:endParaRPr lang="en-GB" b="1" dirty="0">
              <a:solidFill>
                <a:srgbClr val="FFFF00"/>
              </a:solidFill>
            </a:endParaRPr>
          </a:p>
        </p:txBody>
      </p:sp>
      <p:pic>
        <p:nvPicPr>
          <p:cNvPr id="1026" name="Picture 2" descr="http://www.codart.nl/images/Metsu35SickWomanAslee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066" y="956241"/>
            <a:ext cx="2875675" cy="23542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saarc-sadkn.org/images/hospital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4865" y="964859"/>
            <a:ext cx="2249135" cy="19600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i.telegraph.co.uk/multimedia/archive/00634/news-graphics-2007-_634939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706963"/>
            <a:ext cx="2570886" cy="17139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tatic.howstuffworks.com/gif/eco-therapist-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9865" y="3429000"/>
            <a:ext cx="3810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dissentingview.net/Tat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68" y="3645024"/>
            <a:ext cx="2559090" cy="2641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3790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animEffect transition="in" filter="fade">
                                      <p:cBhvr>
                                        <p:cTn id="13" dur="1000"/>
                                        <p:tgtEl>
                                          <p:spTgt spid="1030"/>
                                        </p:tgtEl>
                                      </p:cBhvr>
                                    </p:animEffect>
                                    <p:anim calcmode="lin" valueType="num">
                                      <p:cBhvr>
                                        <p:cTn id="14" dur="1000" fill="hold"/>
                                        <p:tgtEl>
                                          <p:spTgt spid="1030"/>
                                        </p:tgtEl>
                                        <p:attrNameLst>
                                          <p:attrName>ppt_x</p:attrName>
                                        </p:attrNameLst>
                                      </p:cBhvr>
                                      <p:tavLst>
                                        <p:tav tm="0">
                                          <p:val>
                                            <p:strVal val="#ppt_x"/>
                                          </p:val>
                                        </p:tav>
                                        <p:tav tm="100000">
                                          <p:val>
                                            <p:strVal val="#ppt_x"/>
                                          </p:val>
                                        </p:tav>
                                      </p:tavLst>
                                    </p:anim>
                                    <p:anim calcmode="lin" valueType="num">
                                      <p:cBhvr>
                                        <p:cTn id="15"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circle(in)">
                                      <p:cBhvr>
                                        <p:cTn id="20" dur="2000"/>
                                        <p:tgtEl>
                                          <p:spTgt spid="1028"/>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34"/>
                                        </p:tgtEl>
                                        <p:attrNameLst>
                                          <p:attrName>style.visibility</p:attrName>
                                        </p:attrNameLst>
                                      </p:cBhvr>
                                      <p:to>
                                        <p:strVal val="visible"/>
                                      </p:to>
                                    </p:set>
                                    <p:animEffect transition="in" filter="fade">
                                      <p:cBhvr>
                                        <p:cTn id="25" dur="1000"/>
                                        <p:tgtEl>
                                          <p:spTgt spid="1034"/>
                                        </p:tgtEl>
                                      </p:cBhvr>
                                    </p:animEffect>
                                    <p:anim calcmode="lin" valueType="num">
                                      <p:cBhvr>
                                        <p:cTn id="26" dur="1000" fill="hold"/>
                                        <p:tgtEl>
                                          <p:spTgt spid="1034"/>
                                        </p:tgtEl>
                                        <p:attrNameLst>
                                          <p:attrName>ppt_x</p:attrName>
                                        </p:attrNameLst>
                                      </p:cBhvr>
                                      <p:tavLst>
                                        <p:tav tm="0">
                                          <p:val>
                                            <p:strVal val="#ppt_x"/>
                                          </p:val>
                                        </p:tav>
                                        <p:tav tm="100000">
                                          <p:val>
                                            <p:strVal val="#ppt_x"/>
                                          </p:val>
                                        </p:tav>
                                      </p:tavLst>
                                    </p:anim>
                                    <p:anim calcmode="lin" valueType="num">
                                      <p:cBhvr>
                                        <p:cTn id="27" dur="1000" fill="hold"/>
                                        <p:tgtEl>
                                          <p:spTgt spid="103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032"/>
                                        </p:tgtEl>
                                        <p:attrNameLst>
                                          <p:attrName>style.visibility</p:attrName>
                                        </p:attrNameLst>
                                      </p:cBhvr>
                                      <p:to>
                                        <p:strVal val="visible"/>
                                      </p:to>
                                    </p:set>
                                    <p:animEffect transition="in" filter="wipe(down)">
                                      <p:cBhvr>
                                        <p:cTn id="32"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333375"/>
            <a:ext cx="8496300" cy="6524625"/>
          </a:xfrm>
        </p:spPr>
        <p:txBody>
          <a:bodyPr rtlCol="0">
            <a:normAutofit lnSpcReduction="10000"/>
          </a:bodyPr>
          <a:lstStyle/>
          <a:p>
            <a:pPr fontAlgn="auto">
              <a:spcAft>
                <a:spcPts val="0"/>
              </a:spcAft>
              <a:buFont typeface="Arial" pitchFamily="34" charset="0"/>
              <a:buChar char="•"/>
              <a:defRPr/>
            </a:pPr>
            <a:r>
              <a:rPr lang="en-GB" dirty="0" smtClean="0"/>
              <a:t>Society NEEDS the four functions in order to be maintained and survive.</a:t>
            </a:r>
          </a:p>
          <a:p>
            <a:pPr fontAlgn="auto">
              <a:spcAft>
                <a:spcPts val="0"/>
              </a:spcAft>
              <a:buFont typeface="Arial" pitchFamily="34" charset="0"/>
              <a:buChar char="•"/>
              <a:defRPr/>
            </a:pPr>
            <a:endParaRPr lang="en-GB" dirty="0" smtClean="0"/>
          </a:p>
          <a:p>
            <a:pPr fontAlgn="auto">
              <a:spcAft>
                <a:spcPts val="0"/>
              </a:spcAft>
              <a:buFont typeface="Arial" pitchFamily="34" charset="0"/>
              <a:buNone/>
              <a:defRPr/>
            </a:pPr>
            <a:endParaRPr lang="en-GB" dirty="0" smtClean="0"/>
          </a:p>
          <a:p>
            <a:pPr fontAlgn="auto">
              <a:spcAft>
                <a:spcPts val="0"/>
              </a:spcAft>
              <a:buFont typeface="Arial" pitchFamily="34" charset="0"/>
              <a:buChar char="•"/>
              <a:defRPr/>
            </a:pPr>
            <a:r>
              <a:rPr lang="en-GB" dirty="0" smtClean="0"/>
              <a:t>These needs shape the structure of institutions like the law system, economy, government, education system and family</a:t>
            </a:r>
          </a:p>
          <a:p>
            <a:pPr fontAlgn="auto">
              <a:spcAft>
                <a:spcPts val="0"/>
              </a:spcAft>
              <a:buFont typeface="Arial" pitchFamily="34" charset="0"/>
              <a:buChar char="•"/>
              <a:defRPr/>
            </a:pPr>
            <a:endParaRPr lang="en-GB" dirty="0" smtClean="0"/>
          </a:p>
          <a:p>
            <a:pPr fontAlgn="auto">
              <a:spcAft>
                <a:spcPts val="0"/>
              </a:spcAft>
              <a:buFont typeface="Arial" pitchFamily="34" charset="0"/>
              <a:buNone/>
              <a:defRPr/>
            </a:pPr>
            <a:endParaRPr lang="en-GB" dirty="0" smtClean="0"/>
          </a:p>
          <a:p>
            <a:pPr fontAlgn="auto">
              <a:spcAft>
                <a:spcPts val="0"/>
              </a:spcAft>
              <a:buFont typeface="Arial" pitchFamily="34" charset="0"/>
              <a:buChar char="•"/>
              <a:defRPr/>
            </a:pPr>
            <a:r>
              <a:rPr lang="en-GB" dirty="0" smtClean="0"/>
              <a:t>These institutions require people to contribute, its requires them to act in order to meet the demands of society.</a:t>
            </a:r>
          </a:p>
        </p:txBody>
      </p:sp>
      <p:sp>
        <p:nvSpPr>
          <p:cNvPr id="5" name="Down Arrow 4"/>
          <p:cNvSpPr/>
          <p:nvPr/>
        </p:nvSpPr>
        <p:spPr>
          <a:xfrm>
            <a:off x="4067175" y="1341438"/>
            <a:ext cx="485775" cy="977900"/>
          </a:xfrm>
          <a:prstGeom prst="downArrow">
            <a:avLst/>
          </a:prstGeom>
          <a:solidFill>
            <a:srgbClr val="FFFF00"/>
          </a:solidFill>
          <a:ln w="444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7" name="Down Arrow 6"/>
          <p:cNvSpPr/>
          <p:nvPr/>
        </p:nvSpPr>
        <p:spPr>
          <a:xfrm>
            <a:off x="4091452" y="3861048"/>
            <a:ext cx="485775" cy="977900"/>
          </a:xfrm>
          <a:prstGeom prst="downArrow">
            <a:avLst/>
          </a:prstGeom>
          <a:solidFill>
            <a:srgbClr val="FFFF00"/>
          </a:solidFill>
          <a:ln w="444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Tree>
    <p:extLst>
      <p:ext uri="{BB962C8B-B14F-4D97-AF65-F5344CB8AC3E}">
        <p14:creationId xmlns:p14="http://schemas.microsoft.com/office/powerpoint/2010/main" val="30724615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amond(in)">
                                      <p:cBhvr>
                                        <p:cTn id="12" dur="500"/>
                                        <p:tgtEl>
                                          <p:spTgt spid="3">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diamond(in)">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endParaRPr lang="en-GB" smtClean="0"/>
          </a:p>
        </p:txBody>
      </p:sp>
      <p:sp>
        <p:nvSpPr>
          <p:cNvPr id="16387" name="Content Placeholder 2"/>
          <p:cNvSpPr>
            <a:spLocks noGrp="1"/>
          </p:cNvSpPr>
          <p:nvPr>
            <p:ph idx="1"/>
          </p:nvPr>
        </p:nvSpPr>
        <p:spPr/>
        <p:txBody>
          <a:bodyPr/>
          <a:lstStyle/>
          <a:p>
            <a:endParaRPr lang="en-GB" smtClean="0"/>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476250"/>
            <a:ext cx="7777162"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a:off x="3492500" y="-458788"/>
            <a:ext cx="2303463" cy="2232026"/>
          </a:xfrm>
          <a:prstGeom prst="ellipse">
            <a:avLst/>
          </a:prstGeom>
          <a:solidFill>
            <a:srgbClr val="C00000"/>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3200" b="1" dirty="0">
                <a:solidFill>
                  <a:srgbClr val="FFFF00"/>
                </a:solidFill>
              </a:rPr>
              <a:t>SOCIETY</a:t>
            </a:r>
          </a:p>
        </p:txBody>
      </p:sp>
      <p:sp>
        <p:nvSpPr>
          <p:cNvPr id="6" name="Rectangle 5"/>
          <p:cNvSpPr/>
          <p:nvPr/>
        </p:nvSpPr>
        <p:spPr>
          <a:xfrm>
            <a:off x="1258888" y="4652963"/>
            <a:ext cx="2376487" cy="720725"/>
          </a:xfrm>
          <a:prstGeom prst="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400" b="1" dirty="0"/>
              <a:t>ACTORS (CITIZENS)</a:t>
            </a:r>
          </a:p>
        </p:txBody>
      </p:sp>
      <p:sp>
        <p:nvSpPr>
          <p:cNvPr id="16391" name="TextBox 6"/>
          <p:cNvSpPr txBox="1">
            <a:spLocks noChangeArrowheads="1"/>
          </p:cNvSpPr>
          <p:nvPr/>
        </p:nvSpPr>
        <p:spPr bwMode="auto">
          <a:xfrm>
            <a:off x="6372225" y="1125538"/>
            <a:ext cx="2771775" cy="1076325"/>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GB" sz="3200" b="1"/>
              <a:t>The strings are the institutions</a:t>
            </a:r>
          </a:p>
        </p:txBody>
      </p:sp>
    </p:spTree>
    <p:extLst>
      <p:ext uri="{BB962C8B-B14F-4D97-AF65-F5344CB8AC3E}">
        <p14:creationId xmlns:p14="http://schemas.microsoft.com/office/powerpoint/2010/main" val="349761153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50825" y="0"/>
            <a:ext cx="8229600" cy="1143000"/>
          </a:xfrm>
        </p:spPr>
        <p:txBody>
          <a:bodyPr/>
          <a:lstStyle/>
          <a:p>
            <a:pPr algn="l"/>
            <a:r>
              <a:rPr lang="en-GB" sz="6000" b="1" smtClean="0">
                <a:solidFill>
                  <a:srgbClr val="FFFF00"/>
                </a:solidFill>
              </a:rPr>
              <a:t>So...</a:t>
            </a:r>
          </a:p>
        </p:txBody>
      </p:sp>
      <p:sp>
        <p:nvSpPr>
          <p:cNvPr id="3" name="Content Placeholder 2"/>
          <p:cNvSpPr>
            <a:spLocks noGrp="1"/>
          </p:cNvSpPr>
          <p:nvPr>
            <p:ph idx="1"/>
          </p:nvPr>
        </p:nvSpPr>
        <p:spPr>
          <a:xfrm>
            <a:off x="250825" y="981075"/>
            <a:ext cx="8642350" cy="5616575"/>
          </a:xfrm>
        </p:spPr>
        <p:txBody>
          <a:bodyPr/>
          <a:lstStyle/>
          <a:p>
            <a:r>
              <a:rPr lang="en-GB" sz="3600" smtClean="0"/>
              <a:t>Functionalism is a </a:t>
            </a:r>
            <a:r>
              <a:rPr lang="en-GB" sz="3600" b="1" smtClean="0">
                <a:solidFill>
                  <a:srgbClr val="FF7C80"/>
                </a:solidFill>
              </a:rPr>
              <a:t>STRUCTURAL THEORY, </a:t>
            </a:r>
            <a:r>
              <a:rPr lang="en-GB" sz="3600" smtClean="0"/>
              <a:t>because society shapes people and their behaviour.</a:t>
            </a:r>
          </a:p>
          <a:p>
            <a:endParaRPr lang="en-GB" sz="3600" smtClean="0"/>
          </a:p>
          <a:p>
            <a:r>
              <a:rPr lang="en-GB" sz="3600" smtClean="0"/>
              <a:t>People are meeting the demands of society.</a:t>
            </a:r>
          </a:p>
          <a:p>
            <a:endParaRPr lang="en-GB" sz="3600" smtClean="0"/>
          </a:p>
          <a:p>
            <a:r>
              <a:rPr lang="en-GB" sz="3600" smtClean="0"/>
              <a:t>Social institutions and effective socialisation are a big part of this.</a:t>
            </a:r>
          </a:p>
        </p:txBody>
      </p:sp>
    </p:spTree>
    <p:extLst>
      <p:ext uri="{BB962C8B-B14F-4D97-AF65-F5344CB8AC3E}">
        <p14:creationId xmlns:p14="http://schemas.microsoft.com/office/powerpoint/2010/main" val="19089142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07413" cy="1143000"/>
          </a:xfrm>
        </p:spPr>
        <p:txBody>
          <a:bodyPr rtlCol="0">
            <a:normAutofit/>
          </a:bodyPr>
          <a:lstStyle/>
          <a:p>
            <a:pPr algn="l" fontAlgn="auto">
              <a:spcAft>
                <a:spcPts val="0"/>
              </a:spcAft>
              <a:defRPr/>
            </a:pPr>
            <a:r>
              <a:rPr lang="en-GB" sz="5400" b="1" dirty="0" smtClean="0">
                <a:solidFill>
                  <a:schemeClr val="accent1">
                    <a:lumMod val="60000"/>
                    <a:lumOff val="40000"/>
                  </a:schemeClr>
                </a:solidFill>
              </a:rPr>
              <a:t>Home Learning – For next Fri</a:t>
            </a:r>
          </a:p>
        </p:txBody>
      </p:sp>
      <p:sp>
        <p:nvSpPr>
          <p:cNvPr id="3" name="Content Placeholder 2"/>
          <p:cNvSpPr>
            <a:spLocks noGrp="1"/>
          </p:cNvSpPr>
          <p:nvPr>
            <p:ph idx="1"/>
          </p:nvPr>
        </p:nvSpPr>
        <p:spPr/>
        <p:txBody>
          <a:bodyPr rtlCol="0">
            <a:normAutofit/>
          </a:bodyPr>
          <a:lstStyle/>
          <a:p>
            <a:pPr marL="514350" indent="-514350" fontAlgn="auto">
              <a:spcAft>
                <a:spcPts val="0"/>
              </a:spcAft>
              <a:buFont typeface="+mj-lt"/>
              <a:buAutoNum type="arabicPeriod"/>
              <a:defRPr/>
            </a:pPr>
            <a:r>
              <a:rPr lang="en-GB" dirty="0" smtClean="0"/>
              <a:t>Make a revision page (using the photocopies and your own research) about the Functionalist perspective.  Word-process, use images and please bring it to next lesson.  It will be used.</a:t>
            </a:r>
          </a:p>
          <a:p>
            <a:pPr marL="514350" indent="-514350" fontAlgn="auto">
              <a:spcAft>
                <a:spcPts val="0"/>
              </a:spcAft>
              <a:buFont typeface="+mj-lt"/>
              <a:buAutoNum type="arabicPeriod"/>
              <a:defRPr/>
            </a:pPr>
            <a:endParaRPr lang="en-GB" dirty="0" smtClean="0"/>
          </a:p>
          <a:p>
            <a:pPr marL="514350" indent="-514350" fontAlgn="auto">
              <a:spcAft>
                <a:spcPts val="0"/>
              </a:spcAft>
              <a:buFont typeface="+mj-lt"/>
              <a:buAutoNum type="arabicPeriod"/>
              <a:defRPr/>
            </a:pPr>
            <a:r>
              <a:rPr lang="en-GB" dirty="0" smtClean="0"/>
              <a:t>Complete the table explaining the GAIL schema/system</a:t>
            </a:r>
          </a:p>
        </p:txBody>
      </p:sp>
    </p:spTree>
    <p:extLst>
      <p:ext uri="{BB962C8B-B14F-4D97-AF65-F5344CB8AC3E}">
        <p14:creationId xmlns:p14="http://schemas.microsoft.com/office/powerpoint/2010/main" val="300188409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dirty="0" smtClean="0">
                <a:solidFill>
                  <a:srgbClr val="FFC000"/>
                </a:solidFill>
              </a:rPr>
              <a:t>GOAL ATTAINMENT</a:t>
            </a:r>
            <a:endParaRPr lang="en-GB" sz="6000" b="1" dirty="0">
              <a:solidFill>
                <a:srgbClr val="FFC000"/>
              </a:solidFill>
            </a:endParaRPr>
          </a:p>
        </p:txBody>
      </p:sp>
      <p:sp>
        <p:nvSpPr>
          <p:cNvPr id="3" name="Content Placeholder 2"/>
          <p:cNvSpPr>
            <a:spLocks noGrp="1"/>
          </p:cNvSpPr>
          <p:nvPr>
            <p:ph idx="1"/>
          </p:nvPr>
        </p:nvSpPr>
        <p:spPr/>
        <p:txBody>
          <a:bodyPr/>
          <a:lstStyle/>
          <a:p>
            <a:r>
              <a:rPr lang="en-GB" dirty="0" smtClean="0"/>
              <a:t>Society needs to set out goals, prioritise, plan and allocate resources to achieve goals.</a:t>
            </a:r>
          </a:p>
          <a:p>
            <a:r>
              <a:rPr lang="en-GB" dirty="0" smtClean="0"/>
              <a:t>It needs to handle threats from other societies/nations.</a:t>
            </a:r>
          </a:p>
          <a:p>
            <a:endParaRPr lang="en-GB" dirty="0"/>
          </a:p>
          <a:p>
            <a:pPr marL="0" indent="0">
              <a:buNone/>
            </a:pPr>
            <a:r>
              <a:rPr lang="en-GB" dirty="0">
                <a:solidFill>
                  <a:srgbClr val="FFC000"/>
                </a:solidFill>
              </a:rPr>
              <a:t>-</a:t>
            </a:r>
            <a:r>
              <a:rPr lang="en-GB" i="1" dirty="0">
                <a:solidFill>
                  <a:srgbClr val="FFC000"/>
                </a:solidFill>
              </a:rPr>
              <a:t>Expressive or instrumental need?</a:t>
            </a:r>
          </a:p>
          <a:p>
            <a:pPr marL="0" indent="0">
              <a:buNone/>
            </a:pPr>
            <a:r>
              <a:rPr lang="en-GB" i="1" dirty="0">
                <a:solidFill>
                  <a:srgbClr val="FFC000"/>
                </a:solidFill>
              </a:rPr>
              <a:t>-Examples </a:t>
            </a:r>
            <a:endParaRPr lang="en-GB" i="1" dirty="0" smtClean="0">
              <a:solidFill>
                <a:srgbClr val="FFC000"/>
              </a:solidFill>
            </a:endParaRPr>
          </a:p>
          <a:p>
            <a:pPr marL="0" indent="0">
              <a:buNone/>
            </a:pPr>
            <a:r>
              <a:rPr lang="en-GB" i="1" dirty="0" smtClean="0">
                <a:solidFill>
                  <a:srgbClr val="FFC000"/>
                </a:solidFill>
              </a:rPr>
              <a:t>-</a:t>
            </a:r>
            <a:r>
              <a:rPr lang="en-GB" i="1" dirty="0">
                <a:solidFill>
                  <a:srgbClr val="FFC000"/>
                </a:solidFill>
              </a:rPr>
              <a:t>Who/what in society meets these needs?</a:t>
            </a:r>
          </a:p>
          <a:p>
            <a:pPr marL="0" indent="0">
              <a:buNone/>
            </a:pPr>
            <a:endParaRPr lang="en-GB" dirty="0" smtClean="0"/>
          </a:p>
          <a:p>
            <a:endParaRPr lang="en-GB" dirty="0"/>
          </a:p>
          <a:p>
            <a:pPr marL="0" indent="0">
              <a:buNone/>
            </a:pPr>
            <a:endParaRPr lang="en-GB" dirty="0" smtClean="0"/>
          </a:p>
          <a:p>
            <a:endParaRPr lang="en-GB" dirty="0"/>
          </a:p>
        </p:txBody>
      </p:sp>
    </p:spTree>
    <p:extLst>
      <p:ext uri="{BB962C8B-B14F-4D97-AF65-F5344CB8AC3E}">
        <p14:creationId xmlns:p14="http://schemas.microsoft.com/office/powerpoint/2010/main" val="47422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dirty="0" smtClean="0">
                <a:solidFill>
                  <a:srgbClr val="92D050"/>
                </a:solidFill>
              </a:rPr>
              <a:t>ADAPTATION</a:t>
            </a:r>
            <a:endParaRPr lang="en-GB" sz="6000" b="1" dirty="0">
              <a:solidFill>
                <a:srgbClr val="92D050"/>
              </a:solidFill>
            </a:endParaRPr>
          </a:p>
        </p:txBody>
      </p:sp>
      <p:sp>
        <p:nvSpPr>
          <p:cNvPr id="3" name="Content Placeholder 2"/>
          <p:cNvSpPr>
            <a:spLocks noGrp="1"/>
          </p:cNvSpPr>
          <p:nvPr>
            <p:ph idx="1"/>
          </p:nvPr>
        </p:nvSpPr>
        <p:spPr>
          <a:xfrm>
            <a:off x="395536" y="1412776"/>
            <a:ext cx="8424936" cy="5040560"/>
          </a:xfrm>
        </p:spPr>
        <p:txBody>
          <a:bodyPr>
            <a:normAutofit lnSpcReduction="10000"/>
          </a:bodyPr>
          <a:lstStyle/>
          <a:p>
            <a:r>
              <a:rPr lang="en-GB" dirty="0" smtClean="0"/>
              <a:t>The social system meets the material needs of its members.  </a:t>
            </a:r>
          </a:p>
          <a:p>
            <a:endParaRPr lang="en-GB" dirty="0"/>
          </a:p>
          <a:p>
            <a:r>
              <a:rPr lang="en-GB" dirty="0" smtClean="0"/>
              <a:t>Providing the necessary means of survival for people to live.</a:t>
            </a:r>
          </a:p>
          <a:p>
            <a:pPr marL="0" indent="0">
              <a:buNone/>
            </a:pPr>
            <a:endParaRPr lang="en-GB" dirty="0" smtClean="0"/>
          </a:p>
          <a:p>
            <a:pPr marL="0" indent="0">
              <a:buNone/>
            </a:pPr>
            <a:r>
              <a:rPr lang="en-GB" dirty="0" smtClean="0">
                <a:solidFill>
                  <a:srgbClr val="92D050"/>
                </a:solidFill>
              </a:rPr>
              <a:t>-</a:t>
            </a:r>
            <a:r>
              <a:rPr lang="en-GB" i="1" dirty="0" smtClean="0">
                <a:solidFill>
                  <a:srgbClr val="92D050"/>
                </a:solidFill>
              </a:rPr>
              <a:t>Expressive or instrumental need?</a:t>
            </a:r>
          </a:p>
          <a:p>
            <a:pPr marL="0" indent="0">
              <a:buNone/>
            </a:pPr>
            <a:r>
              <a:rPr lang="en-GB" i="1" dirty="0" smtClean="0">
                <a:solidFill>
                  <a:srgbClr val="92D050"/>
                </a:solidFill>
              </a:rPr>
              <a:t>-Examples of members needs</a:t>
            </a:r>
          </a:p>
          <a:p>
            <a:pPr marL="0" indent="0">
              <a:buNone/>
            </a:pPr>
            <a:r>
              <a:rPr lang="en-GB" i="1" dirty="0" smtClean="0">
                <a:solidFill>
                  <a:srgbClr val="92D050"/>
                </a:solidFill>
              </a:rPr>
              <a:t>-Who/what in society meets these needs?</a:t>
            </a:r>
          </a:p>
        </p:txBody>
      </p:sp>
    </p:spTree>
    <p:extLst>
      <p:ext uri="{BB962C8B-B14F-4D97-AF65-F5344CB8AC3E}">
        <p14:creationId xmlns:p14="http://schemas.microsoft.com/office/powerpoint/2010/main" val="38159388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dirty="0" smtClean="0">
                <a:solidFill>
                  <a:srgbClr val="FF5050"/>
                </a:solidFill>
              </a:rPr>
              <a:t>INTEGRATION</a:t>
            </a:r>
            <a:endParaRPr lang="en-GB" sz="6000" b="1" dirty="0">
              <a:solidFill>
                <a:srgbClr val="FF5050"/>
              </a:solidFill>
            </a:endParaRPr>
          </a:p>
        </p:txBody>
      </p:sp>
      <p:sp>
        <p:nvSpPr>
          <p:cNvPr id="3" name="Content Placeholder 2"/>
          <p:cNvSpPr>
            <a:spLocks noGrp="1"/>
          </p:cNvSpPr>
          <p:nvPr>
            <p:ph idx="1"/>
          </p:nvPr>
        </p:nvSpPr>
        <p:spPr/>
        <p:txBody>
          <a:bodyPr>
            <a:normAutofit fontScale="92500" lnSpcReduction="20000"/>
          </a:bodyPr>
          <a:lstStyle/>
          <a:p>
            <a:r>
              <a:rPr lang="en-GB" dirty="0" smtClean="0"/>
              <a:t>The different parts of the system must be integrated together in order to pursue shared goals.  </a:t>
            </a:r>
          </a:p>
          <a:p>
            <a:r>
              <a:rPr lang="en-GB" dirty="0" smtClean="0"/>
              <a:t>People need to understand what the goals or ethos of a society are so that there can be value consensus and social solidarity.</a:t>
            </a:r>
          </a:p>
          <a:p>
            <a:endParaRPr lang="en-GB" dirty="0"/>
          </a:p>
          <a:p>
            <a:pPr marL="0" indent="0">
              <a:buNone/>
            </a:pPr>
            <a:r>
              <a:rPr lang="en-GB" dirty="0">
                <a:solidFill>
                  <a:srgbClr val="FF5050"/>
                </a:solidFill>
              </a:rPr>
              <a:t>-</a:t>
            </a:r>
            <a:r>
              <a:rPr lang="en-GB" i="1" dirty="0">
                <a:solidFill>
                  <a:srgbClr val="FF5050"/>
                </a:solidFill>
              </a:rPr>
              <a:t>Expressive or instrumental need?</a:t>
            </a:r>
          </a:p>
          <a:p>
            <a:pPr marL="0" indent="0">
              <a:buNone/>
            </a:pPr>
            <a:r>
              <a:rPr lang="en-GB" i="1" dirty="0">
                <a:solidFill>
                  <a:srgbClr val="FF5050"/>
                </a:solidFill>
              </a:rPr>
              <a:t>-Examples </a:t>
            </a:r>
            <a:endParaRPr lang="en-GB" i="1" dirty="0" smtClean="0">
              <a:solidFill>
                <a:srgbClr val="FF5050"/>
              </a:solidFill>
            </a:endParaRPr>
          </a:p>
          <a:p>
            <a:pPr marL="0" indent="0">
              <a:buNone/>
            </a:pPr>
            <a:r>
              <a:rPr lang="en-GB" i="1" dirty="0" smtClean="0">
                <a:solidFill>
                  <a:srgbClr val="FF5050"/>
                </a:solidFill>
              </a:rPr>
              <a:t>-</a:t>
            </a:r>
            <a:r>
              <a:rPr lang="en-GB" i="1" dirty="0">
                <a:solidFill>
                  <a:srgbClr val="FF5050"/>
                </a:solidFill>
              </a:rPr>
              <a:t>Who/what in society meets these needs?</a:t>
            </a:r>
          </a:p>
          <a:p>
            <a:pPr marL="0" indent="0">
              <a:buNone/>
            </a:pPr>
            <a:endParaRPr lang="en-GB" dirty="0" smtClean="0"/>
          </a:p>
        </p:txBody>
      </p:sp>
    </p:spTree>
    <p:extLst>
      <p:ext uri="{BB962C8B-B14F-4D97-AF65-F5344CB8AC3E}">
        <p14:creationId xmlns:p14="http://schemas.microsoft.com/office/powerpoint/2010/main" val="7709837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dirty="0" smtClean="0">
                <a:solidFill>
                  <a:srgbClr val="00B0F0"/>
                </a:solidFill>
              </a:rPr>
              <a:t>LATENCY</a:t>
            </a:r>
            <a:endParaRPr lang="en-GB" sz="6000" b="1" dirty="0">
              <a:solidFill>
                <a:srgbClr val="00B0F0"/>
              </a:solidFill>
            </a:endParaRPr>
          </a:p>
        </p:txBody>
      </p:sp>
      <p:sp>
        <p:nvSpPr>
          <p:cNvPr id="3" name="Content Placeholder 2"/>
          <p:cNvSpPr>
            <a:spLocks noGrp="1"/>
          </p:cNvSpPr>
          <p:nvPr>
            <p:ph idx="1"/>
          </p:nvPr>
        </p:nvSpPr>
        <p:spPr>
          <a:xfrm>
            <a:off x="457200" y="1600200"/>
            <a:ext cx="8435280" cy="4853136"/>
          </a:xfrm>
        </p:spPr>
        <p:txBody>
          <a:bodyPr>
            <a:normAutofit fontScale="92500" lnSpcReduction="10000"/>
          </a:bodyPr>
          <a:lstStyle/>
          <a:p>
            <a:r>
              <a:rPr lang="en-GB" dirty="0" smtClean="0"/>
              <a:t>Latency refers to processes that maintain society over time.</a:t>
            </a:r>
          </a:p>
          <a:p>
            <a:r>
              <a:rPr lang="en-GB" dirty="0" smtClean="0"/>
              <a:t>These sub-systems deal with pattern maintenance (socialisation into norms, values and roles) and tension management (providing a place to ‘let off steam’)</a:t>
            </a:r>
          </a:p>
          <a:p>
            <a:endParaRPr lang="en-GB" dirty="0" smtClean="0"/>
          </a:p>
          <a:p>
            <a:pPr marL="0" indent="0">
              <a:buNone/>
            </a:pPr>
            <a:r>
              <a:rPr lang="en-GB" dirty="0">
                <a:solidFill>
                  <a:srgbClr val="00B0F0"/>
                </a:solidFill>
              </a:rPr>
              <a:t>-</a:t>
            </a:r>
            <a:r>
              <a:rPr lang="en-GB" i="1" dirty="0">
                <a:solidFill>
                  <a:srgbClr val="00B0F0"/>
                </a:solidFill>
              </a:rPr>
              <a:t>Expressive or instrumental need?</a:t>
            </a:r>
          </a:p>
          <a:p>
            <a:pPr marL="0" indent="0">
              <a:buNone/>
            </a:pPr>
            <a:r>
              <a:rPr lang="en-GB" i="1" dirty="0">
                <a:solidFill>
                  <a:srgbClr val="00B0F0"/>
                </a:solidFill>
              </a:rPr>
              <a:t>-Examples </a:t>
            </a:r>
          </a:p>
          <a:p>
            <a:pPr marL="0" indent="0">
              <a:buNone/>
            </a:pPr>
            <a:r>
              <a:rPr lang="en-GB" i="1" dirty="0" smtClean="0">
                <a:solidFill>
                  <a:srgbClr val="00B0F0"/>
                </a:solidFill>
              </a:rPr>
              <a:t>-Who/what </a:t>
            </a:r>
            <a:r>
              <a:rPr lang="en-GB" i="1" dirty="0">
                <a:solidFill>
                  <a:srgbClr val="00B0F0"/>
                </a:solidFill>
              </a:rPr>
              <a:t>in society meets these needs?</a:t>
            </a:r>
          </a:p>
          <a:p>
            <a:pPr marL="0" indent="0">
              <a:buNone/>
            </a:pPr>
            <a:endParaRPr lang="en-GB" dirty="0"/>
          </a:p>
        </p:txBody>
      </p:sp>
    </p:spTree>
    <p:extLst>
      <p:ext uri="{BB962C8B-B14F-4D97-AF65-F5344CB8AC3E}">
        <p14:creationId xmlns:p14="http://schemas.microsoft.com/office/powerpoint/2010/main" val="114503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183</TotalTime>
  <Words>2138</Words>
  <Application>Microsoft Macintosh PowerPoint</Application>
  <PresentationFormat>On-screen Show (4:3)</PresentationFormat>
  <Paragraphs>270</Paragraphs>
  <Slides>49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Office Theme</vt:lpstr>
      <vt:lpstr>Document</vt:lpstr>
      <vt:lpstr>A2 Sociology Today’s objectives</vt:lpstr>
      <vt:lpstr>Essay Feedback</vt:lpstr>
      <vt:lpstr>PowerPoint Presentation</vt:lpstr>
      <vt:lpstr>Student Progress Activity</vt:lpstr>
      <vt:lpstr>Killer Conclusion</vt:lpstr>
      <vt:lpstr>Synoptic</vt:lpstr>
      <vt:lpstr>Synoptic</vt:lpstr>
      <vt:lpstr>What the exam board say</vt:lpstr>
      <vt:lpstr>SCLY 4 Theory &amp; Method Section.</vt:lpstr>
      <vt:lpstr>Theory &amp; Methods – The synoptic bit.</vt:lpstr>
      <vt:lpstr>The Specification SCLY 4 – Synoptic Bit</vt:lpstr>
      <vt:lpstr>The 33 mark – Mark scheme</vt:lpstr>
      <vt:lpstr>PowerPoint Presentation</vt:lpstr>
      <vt:lpstr>Synoptic Activity </vt:lpstr>
      <vt:lpstr>Did you get any of the following…</vt:lpstr>
      <vt:lpstr>Functionalism</vt:lpstr>
      <vt:lpstr>General Summary and Critique of Functionalism.</vt:lpstr>
      <vt:lpstr>Plenary: Plan the essay.</vt:lpstr>
      <vt:lpstr>To finish…</vt:lpstr>
      <vt:lpstr>Functionalism is a Modern theory</vt:lpstr>
      <vt:lpstr>Example…</vt:lpstr>
      <vt:lpstr>Why is Functionalism modernist?</vt:lpstr>
      <vt:lpstr>The Organic Analogy</vt:lpstr>
      <vt:lpstr>The Warning Function...</vt:lpstr>
      <vt:lpstr>Value Consensus</vt:lpstr>
      <vt:lpstr>Integration</vt:lpstr>
      <vt:lpstr>PowerPoint Presentation</vt:lpstr>
      <vt:lpstr>Parsons takes a building block approach...</vt:lpstr>
      <vt:lpstr>Parsons identified 2 types of society…</vt:lpstr>
      <vt:lpstr>PowerPoint Presentation</vt:lpstr>
      <vt:lpstr>Parsons and the GAIL model</vt:lpstr>
      <vt:lpstr>Task: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Change</vt:lpstr>
      <vt:lpstr>PowerPoint Presentation</vt:lpstr>
      <vt:lpstr>PowerPoint Presentation</vt:lpstr>
      <vt:lpstr>PowerPoint Presentation</vt:lpstr>
      <vt:lpstr>So...</vt:lpstr>
      <vt:lpstr>Home Learning – For next Fri</vt:lpstr>
      <vt:lpstr>GOAL ATTAINMENT</vt:lpstr>
      <vt:lpstr>ADAPTATION</vt:lpstr>
      <vt:lpstr>INTEGRATION</vt:lpstr>
      <vt:lpstr>LATENCY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Essay Feedback</dc:title>
  <dc:creator>Steve Hickman</dc:creator>
  <cp:lastModifiedBy>Steve Hickman</cp:lastModifiedBy>
  <cp:revision>7</cp:revision>
  <dcterms:created xsi:type="dcterms:W3CDTF">2015-02-21T23:10:24Z</dcterms:created>
  <dcterms:modified xsi:type="dcterms:W3CDTF">2015-02-22T15:45:02Z</dcterms:modified>
</cp:coreProperties>
</file>