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5"/>
  </p:handoutMasterIdLst>
  <p:sldIdLst>
    <p:sldId id="259" r:id="rId2"/>
    <p:sldId id="261" r:id="rId3"/>
    <p:sldId id="304" r:id="rId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2" d="100"/>
          <a:sy n="72" d="100"/>
        </p:scale>
        <p:origin x="-2120"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handoutMaster" Target="handoutMasters/handoutMaster1.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CD08C00-5B0D-C940-B500-447959C5E1C4}" type="datetimeFigureOut">
              <a:rPr lang="en-US" smtClean="0"/>
              <a:t>13/03/2015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966C65E-7E4B-6740-89B1-98FD1C17653F}" type="slidenum">
              <a:rPr lang="en-US" smtClean="0"/>
              <a:t>‹#›</a:t>
            </a:fld>
            <a:endParaRPr lang="en-US"/>
          </a:p>
        </p:txBody>
      </p:sp>
    </p:spTree>
    <p:extLst>
      <p:ext uri="{BB962C8B-B14F-4D97-AF65-F5344CB8AC3E}">
        <p14:creationId xmlns:p14="http://schemas.microsoft.com/office/powerpoint/2010/main" val="223367888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5D2EFA6F-9100-9A42-8D56-BD27E86E88E6}" type="datetimeFigureOut">
              <a:rPr lang="en-US" smtClean="0"/>
              <a:t>13/03/2015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945A17-ABCA-9C41-B927-2C1014B05BE3}" type="slidenum">
              <a:rPr lang="en-US" smtClean="0"/>
              <a:t>‹#›</a:t>
            </a:fld>
            <a:endParaRPr lang="en-US"/>
          </a:p>
        </p:txBody>
      </p:sp>
    </p:spTree>
    <p:extLst>
      <p:ext uri="{BB962C8B-B14F-4D97-AF65-F5344CB8AC3E}">
        <p14:creationId xmlns:p14="http://schemas.microsoft.com/office/powerpoint/2010/main" val="3807090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D2EFA6F-9100-9A42-8D56-BD27E86E88E6}" type="datetimeFigureOut">
              <a:rPr lang="en-US" smtClean="0"/>
              <a:t>13/03/2015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945A17-ABCA-9C41-B927-2C1014B05BE3}" type="slidenum">
              <a:rPr lang="en-US" smtClean="0"/>
              <a:t>‹#›</a:t>
            </a:fld>
            <a:endParaRPr lang="en-US"/>
          </a:p>
        </p:txBody>
      </p:sp>
    </p:spTree>
    <p:extLst>
      <p:ext uri="{BB962C8B-B14F-4D97-AF65-F5344CB8AC3E}">
        <p14:creationId xmlns:p14="http://schemas.microsoft.com/office/powerpoint/2010/main" val="1169091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5D2EFA6F-9100-9A42-8D56-BD27E86E88E6}" type="datetimeFigureOut">
              <a:rPr lang="en-US" smtClean="0"/>
              <a:t>13/03/2015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945A17-ABCA-9C41-B927-2C1014B05BE3}" type="slidenum">
              <a:rPr lang="en-US" smtClean="0"/>
              <a:t>‹#›</a:t>
            </a:fld>
            <a:endParaRPr lang="en-US"/>
          </a:p>
        </p:txBody>
      </p:sp>
    </p:spTree>
    <p:extLst>
      <p:ext uri="{BB962C8B-B14F-4D97-AF65-F5344CB8AC3E}">
        <p14:creationId xmlns:p14="http://schemas.microsoft.com/office/powerpoint/2010/main" val="813199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5D2EFA6F-9100-9A42-8D56-BD27E86E88E6}" type="datetimeFigureOut">
              <a:rPr lang="en-US" smtClean="0"/>
              <a:t>13/03/2015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945A17-ABCA-9C41-B927-2C1014B05BE3}" type="slidenum">
              <a:rPr lang="en-US" smtClean="0"/>
              <a:t>‹#›</a:t>
            </a:fld>
            <a:endParaRPr lang="en-US"/>
          </a:p>
        </p:txBody>
      </p:sp>
    </p:spTree>
    <p:extLst>
      <p:ext uri="{BB962C8B-B14F-4D97-AF65-F5344CB8AC3E}">
        <p14:creationId xmlns:p14="http://schemas.microsoft.com/office/powerpoint/2010/main" val="15080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5D2EFA6F-9100-9A42-8D56-BD27E86E88E6}" type="datetimeFigureOut">
              <a:rPr lang="en-US" smtClean="0"/>
              <a:t>13/03/2015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945A17-ABCA-9C41-B927-2C1014B05BE3}" type="slidenum">
              <a:rPr lang="en-US" smtClean="0"/>
              <a:t>‹#›</a:t>
            </a:fld>
            <a:endParaRPr lang="en-US"/>
          </a:p>
        </p:txBody>
      </p:sp>
    </p:spTree>
    <p:extLst>
      <p:ext uri="{BB962C8B-B14F-4D97-AF65-F5344CB8AC3E}">
        <p14:creationId xmlns:p14="http://schemas.microsoft.com/office/powerpoint/2010/main" val="1723045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D2EFA6F-9100-9A42-8D56-BD27E86E88E6}" type="datetimeFigureOut">
              <a:rPr lang="en-US" smtClean="0"/>
              <a:t>13/03/2015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945A17-ABCA-9C41-B927-2C1014B05BE3}" type="slidenum">
              <a:rPr lang="en-US" smtClean="0"/>
              <a:t>‹#›</a:t>
            </a:fld>
            <a:endParaRPr lang="en-US"/>
          </a:p>
        </p:txBody>
      </p:sp>
    </p:spTree>
    <p:extLst>
      <p:ext uri="{BB962C8B-B14F-4D97-AF65-F5344CB8AC3E}">
        <p14:creationId xmlns:p14="http://schemas.microsoft.com/office/powerpoint/2010/main" val="490959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EFA6F-9100-9A42-8D56-BD27E86E88E6}" type="datetimeFigureOut">
              <a:rPr lang="en-US" smtClean="0"/>
              <a:t>13/03/2015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945A17-ABCA-9C41-B927-2C1014B05BE3}" type="slidenum">
              <a:rPr lang="en-US" smtClean="0"/>
              <a:t>‹#›</a:t>
            </a:fld>
            <a:endParaRPr lang="en-US"/>
          </a:p>
        </p:txBody>
      </p:sp>
    </p:spTree>
    <p:extLst>
      <p:ext uri="{BB962C8B-B14F-4D97-AF65-F5344CB8AC3E}">
        <p14:creationId xmlns:p14="http://schemas.microsoft.com/office/powerpoint/2010/main" val="134364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D2EFA6F-9100-9A42-8D56-BD27E86E88E6}" type="datetimeFigureOut">
              <a:rPr lang="en-US" smtClean="0"/>
              <a:t>13/03/2015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945A17-ABCA-9C41-B927-2C1014B05BE3}" type="slidenum">
              <a:rPr lang="en-US" smtClean="0"/>
              <a:t>‹#›</a:t>
            </a:fld>
            <a:endParaRPr lang="en-US"/>
          </a:p>
        </p:txBody>
      </p:sp>
    </p:spTree>
    <p:extLst>
      <p:ext uri="{BB962C8B-B14F-4D97-AF65-F5344CB8AC3E}">
        <p14:creationId xmlns:p14="http://schemas.microsoft.com/office/powerpoint/2010/main" val="3842662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D2EFA6F-9100-9A42-8D56-BD27E86E88E6}" type="datetimeFigureOut">
              <a:rPr lang="en-US" smtClean="0"/>
              <a:t>13/03/2015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945A17-ABCA-9C41-B927-2C1014B05BE3}" type="slidenum">
              <a:rPr lang="en-US" smtClean="0"/>
              <a:t>‹#›</a:t>
            </a:fld>
            <a:endParaRPr lang="en-US"/>
          </a:p>
        </p:txBody>
      </p:sp>
    </p:spTree>
    <p:extLst>
      <p:ext uri="{BB962C8B-B14F-4D97-AF65-F5344CB8AC3E}">
        <p14:creationId xmlns:p14="http://schemas.microsoft.com/office/powerpoint/2010/main" val="3931622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D2EFA6F-9100-9A42-8D56-BD27E86E88E6}" type="datetimeFigureOut">
              <a:rPr lang="en-US" smtClean="0"/>
              <a:t>13/03/2015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945A17-ABCA-9C41-B927-2C1014B05BE3}" type="slidenum">
              <a:rPr lang="en-US" smtClean="0"/>
              <a:t>‹#›</a:t>
            </a:fld>
            <a:endParaRPr lang="en-US"/>
          </a:p>
        </p:txBody>
      </p:sp>
    </p:spTree>
    <p:extLst>
      <p:ext uri="{BB962C8B-B14F-4D97-AF65-F5344CB8AC3E}">
        <p14:creationId xmlns:p14="http://schemas.microsoft.com/office/powerpoint/2010/main" val="2261196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D2EFA6F-9100-9A42-8D56-BD27E86E88E6}" type="datetimeFigureOut">
              <a:rPr lang="en-US" smtClean="0"/>
              <a:t>13/03/2015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945A17-ABCA-9C41-B927-2C1014B05BE3}" type="slidenum">
              <a:rPr lang="en-US" smtClean="0"/>
              <a:t>‹#›</a:t>
            </a:fld>
            <a:endParaRPr lang="en-US"/>
          </a:p>
        </p:txBody>
      </p:sp>
    </p:spTree>
    <p:extLst>
      <p:ext uri="{BB962C8B-B14F-4D97-AF65-F5344CB8AC3E}">
        <p14:creationId xmlns:p14="http://schemas.microsoft.com/office/powerpoint/2010/main" val="20366270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EFA6F-9100-9A42-8D56-BD27E86E88E6}" type="datetimeFigureOut">
              <a:rPr lang="en-US" smtClean="0"/>
              <a:t>13/03/2015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945A17-ABCA-9C41-B927-2C1014B05BE3}" type="slidenum">
              <a:rPr lang="en-US" smtClean="0"/>
              <a:t>‹#›</a:t>
            </a:fld>
            <a:endParaRPr lang="en-US"/>
          </a:p>
        </p:txBody>
      </p:sp>
    </p:spTree>
    <p:extLst>
      <p:ext uri="{BB962C8B-B14F-4D97-AF65-F5344CB8AC3E}">
        <p14:creationId xmlns:p14="http://schemas.microsoft.com/office/powerpoint/2010/main" val="1835395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A2 Theory - Essay Titles (33 marks)</a:t>
            </a:r>
            <a:endParaRPr lang="en-US" dirty="0"/>
          </a:p>
        </p:txBody>
      </p:sp>
      <p:sp>
        <p:nvSpPr>
          <p:cNvPr id="3" name="Content Placeholder 2"/>
          <p:cNvSpPr>
            <a:spLocks noGrp="1"/>
          </p:cNvSpPr>
          <p:nvPr>
            <p:ph idx="1"/>
          </p:nvPr>
        </p:nvSpPr>
        <p:spPr/>
        <p:txBody>
          <a:bodyPr>
            <a:normAutofit fontScale="92500"/>
          </a:bodyPr>
          <a:lstStyle/>
          <a:p>
            <a:pPr marL="514350" indent="-514350">
              <a:buAutoNum type="arabicPeriod"/>
            </a:pPr>
            <a:r>
              <a:rPr lang="en-US" dirty="0" smtClean="0"/>
              <a:t>Assess the view that Marxist theories are no longer relevant to our understanding of society.</a:t>
            </a:r>
          </a:p>
          <a:p>
            <a:pPr marL="514350" indent="-514350">
              <a:buAutoNum type="arabicPeriod"/>
            </a:pPr>
            <a:r>
              <a:rPr lang="en-US" dirty="0" smtClean="0"/>
              <a:t>Evaluate the usefulness of Marxist approaches in Sociology.</a:t>
            </a:r>
          </a:p>
          <a:p>
            <a:pPr marL="514350" indent="-514350">
              <a:buFont typeface="Arial" charset="0"/>
              <a:buAutoNum type="arabicPeriod"/>
            </a:pPr>
            <a:r>
              <a:rPr lang="en-GB" dirty="0"/>
              <a:t>Assess the view that Marxist explanations of the nature of contemporary society are no longer valid. ( 33 marks</a:t>
            </a:r>
            <a:r>
              <a:rPr lang="en-GB" dirty="0" smtClean="0"/>
              <a:t>)</a:t>
            </a:r>
            <a:endParaRPr lang="en-US" dirty="0" smtClean="0"/>
          </a:p>
          <a:p>
            <a:pPr marL="514350" indent="-514350">
              <a:buAutoNum type="arabicPeriod"/>
            </a:pPr>
            <a:r>
              <a:rPr lang="en-US" dirty="0" smtClean="0"/>
              <a:t>Assess the contribution of Marxism to our understanding of society. June 2013  </a:t>
            </a:r>
          </a:p>
        </p:txBody>
      </p:sp>
    </p:spTree>
    <p:extLst>
      <p:ext uri="{BB962C8B-B14F-4D97-AF65-F5344CB8AC3E}">
        <p14:creationId xmlns:p14="http://schemas.microsoft.com/office/powerpoint/2010/main" val="2258666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16631"/>
            <a:ext cx="8136904" cy="6463309"/>
          </a:xfrm>
          <a:prstGeom prst="rect">
            <a:avLst/>
          </a:prstGeom>
        </p:spPr>
        <p:txBody>
          <a:bodyPr wrap="square">
            <a:spAutoFit/>
          </a:bodyPr>
          <a:lstStyle/>
          <a:p>
            <a:pPr marL="342900" lvl="0" indent="-342900">
              <a:buFont typeface="+mj-lt"/>
              <a:buAutoNum type="arabicPeriod"/>
            </a:pPr>
            <a:r>
              <a:rPr lang="en-GB" dirty="0"/>
              <a:t>From each according to his ability, to each according to his needs.</a:t>
            </a:r>
          </a:p>
          <a:p>
            <a:pPr marL="342900" lvl="0" indent="-342900">
              <a:buFont typeface="+mj-lt"/>
              <a:buAutoNum type="arabicPeriod"/>
            </a:pPr>
            <a:r>
              <a:rPr lang="en-GB" dirty="0"/>
              <a:t>The history of all hitherto existing society is the history of class struggles.</a:t>
            </a:r>
          </a:p>
          <a:p>
            <a:pPr marL="342900" lvl="0" indent="-342900">
              <a:buFont typeface="+mj-lt"/>
              <a:buAutoNum type="arabicPeriod"/>
            </a:pPr>
            <a:r>
              <a:rPr lang="en-GB" dirty="0"/>
              <a:t>A spectre is haunting Europe; the spectre of Communism.</a:t>
            </a:r>
          </a:p>
          <a:p>
            <a:pPr marL="342900" lvl="0" indent="-342900">
              <a:buFont typeface="+mj-lt"/>
              <a:buAutoNum type="arabicPeriod"/>
            </a:pPr>
            <a:r>
              <a:rPr lang="en-GB" dirty="0"/>
              <a:t>The theory of Communism may be summed up in the single sentence: Abolition of private property. </a:t>
            </a:r>
          </a:p>
          <a:p>
            <a:pPr marL="342900" lvl="0" indent="-342900">
              <a:buFont typeface="+mj-lt"/>
              <a:buAutoNum type="arabicPeriod"/>
            </a:pPr>
            <a:r>
              <a:rPr lang="en-GB" dirty="0"/>
              <a:t>In place of the bourgeois society, with its classes and class antagonisms, shall we have an association, in which the free development of each is the condition for the free development of all</a:t>
            </a:r>
            <a:r>
              <a:rPr lang="en-GB" dirty="0" smtClean="0"/>
              <a:t>.</a:t>
            </a:r>
          </a:p>
          <a:p>
            <a:pPr marL="342900" lvl="0" indent="-342900">
              <a:buFont typeface="+mj-lt"/>
              <a:buAutoNum type="arabicPeriod"/>
            </a:pPr>
            <a:r>
              <a:rPr lang="en-US" dirty="0"/>
              <a:t>The bourgeoisie has torn away from the family its sentimental veil, and has reduced the family relation to a mere money relation.” </a:t>
            </a:r>
            <a:endParaRPr lang="en-GB" dirty="0"/>
          </a:p>
          <a:p>
            <a:pPr marL="342900" lvl="0" indent="-342900">
              <a:buFont typeface="+mj-lt"/>
              <a:buAutoNum type="arabicPeriod"/>
            </a:pPr>
            <a:r>
              <a:rPr lang="en-GB" dirty="0"/>
              <a:t>The proletarians have nothing to lose but their chains. They have a world to win. WORKING MEN OF ALL COUNTRIES, UNITE! </a:t>
            </a:r>
            <a:endParaRPr lang="en-GB" dirty="0" smtClean="0"/>
          </a:p>
          <a:p>
            <a:pPr marL="342900" lvl="0" indent="-342900">
              <a:buFont typeface="+mj-lt"/>
              <a:buAutoNum type="arabicPeriod"/>
            </a:pPr>
            <a:r>
              <a:rPr lang="en-US" dirty="0"/>
              <a:t>“The oppressed are allowed once every few years to decide which particular representatives of the oppressing class are to represent and repress them.” </a:t>
            </a:r>
            <a:endParaRPr lang="en-GB" dirty="0" smtClean="0"/>
          </a:p>
          <a:p>
            <a:pPr marL="342900" lvl="0" indent="-342900">
              <a:buFont typeface="+mj-lt"/>
              <a:buAutoNum type="arabicPeriod"/>
            </a:pPr>
            <a:r>
              <a:rPr lang="en-US" dirty="0"/>
              <a:t>Religion is the sigh of the oppressed creature, the heart of a heartless world, and the soul of soulless conditions. It is the opium of the people.</a:t>
            </a:r>
            <a:endParaRPr lang="en-GB" dirty="0"/>
          </a:p>
          <a:p>
            <a:pPr marL="342900" lvl="0" indent="-342900">
              <a:buFont typeface="+mj-lt"/>
              <a:buAutoNum type="arabicPeriod"/>
            </a:pPr>
            <a:r>
              <a:rPr lang="en-GB" dirty="0"/>
              <a:t>The philosophers have only interpreted the world, in various ways. The point, however, is to change it. </a:t>
            </a:r>
            <a:endParaRPr lang="en-GB" dirty="0" smtClean="0"/>
          </a:p>
          <a:p>
            <a:pPr marL="342900" lvl="0" indent="-342900">
              <a:buFont typeface="+mj-lt"/>
              <a:buAutoNum type="arabicPeriod"/>
            </a:pPr>
            <a:r>
              <a:rPr lang="en-US" dirty="0" smtClean="0"/>
              <a:t>There </a:t>
            </a:r>
            <a:r>
              <a:rPr lang="en-US" dirty="0"/>
              <a:t>is no royal road to science, and only those who do not dread the fatiguing climb of its steep paths have a chance of gaining its luminous summits</a:t>
            </a:r>
            <a:r>
              <a:rPr lang="en-US" dirty="0" smtClean="0"/>
              <a:t>.</a:t>
            </a:r>
          </a:p>
          <a:p>
            <a:pPr marL="342900" lvl="0" indent="-342900">
              <a:buFont typeface="+mj-lt"/>
              <a:buAutoNum type="arabicPeriod"/>
            </a:pPr>
            <a:r>
              <a:rPr lang="en-US" dirty="0"/>
              <a:t>Capitalism: Teach a man to fish, but the fish he catches aren't his. They belong to the person paying him to fish, and if he's lucky, he might get paid enough to buy a few fish for himself.” </a:t>
            </a:r>
            <a:endParaRPr lang="en-GB" dirty="0"/>
          </a:p>
        </p:txBody>
      </p:sp>
      <p:sp>
        <p:nvSpPr>
          <p:cNvPr id="4" name="Title 3"/>
          <p:cNvSpPr>
            <a:spLocks noGrp="1"/>
          </p:cNvSpPr>
          <p:nvPr>
            <p:ph type="title"/>
          </p:nvPr>
        </p:nvSpPr>
        <p:spPr>
          <a:xfrm>
            <a:off x="467544" y="-296862"/>
            <a:ext cx="8229600" cy="1143000"/>
          </a:xfrm>
        </p:spPr>
        <p:txBody>
          <a:bodyPr>
            <a:normAutofit/>
          </a:bodyPr>
          <a:lstStyle/>
          <a:p>
            <a:r>
              <a:rPr lang="en-US" sz="3600" dirty="0" smtClean="0"/>
              <a:t>Marxism Quotes</a:t>
            </a:r>
            <a:endParaRPr lang="en-US" sz="3600" dirty="0"/>
          </a:p>
        </p:txBody>
      </p:sp>
    </p:spTree>
    <p:extLst>
      <p:ext uri="{BB962C8B-B14F-4D97-AF65-F5344CB8AC3E}">
        <p14:creationId xmlns:p14="http://schemas.microsoft.com/office/powerpoint/2010/main" val="1191229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Comparisons</a:t>
            </a:r>
            <a:endParaRPr lang="en-US" dirty="0"/>
          </a:p>
        </p:txBody>
      </p:sp>
      <p:pic>
        <p:nvPicPr>
          <p:cNvPr id="5" name="Content Placeholder 4"/>
          <p:cNvPicPr>
            <a:picLocks noGrp="1" noChangeAspect="1"/>
          </p:cNvPicPr>
          <p:nvPr>
            <p:ph idx="1"/>
          </p:nvPr>
        </p:nvPicPr>
        <p:blipFill>
          <a:blip r:embed="rId2"/>
          <a:srcRect l="-16017" r="-16017"/>
          <a:stretch>
            <a:fillRect/>
          </a:stretch>
        </p:blipFill>
        <p:spPr/>
      </p:pic>
    </p:spTree>
    <p:extLst>
      <p:ext uri="{BB962C8B-B14F-4D97-AF65-F5344CB8AC3E}">
        <p14:creationId xmlns:p14="http://schemas.microsoft.com/office/powerpoint/2010/main" val="14385174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TotalTime>
  <Words>370</Words>
  <Application>Microsoft Macintosh PowerPoint</Application>
  <PresentationFormat>On-screen Show (4:3)</PresentationFormat>
  <Paragraphs>19</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A2 Theory - Essay Titles (33 marks)</vt:lpstr>
      <vt:lpstr>Marxism Quotes</vt:lpstr>
      <vt:lpstr>Comparisons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A2 Theory - Essay Titles (33 marks)</dc:title>
  <dc:creator>Steve Hickman</dc:creator>
  <cp:lastModifiedBy>Steve Hickman</cp:lastModifiedBy>
  <cp:revision>3</cp:revision>
  <cp:lastPrinted>2015-03-08T20:20:16Z</cp:lastPrinted>
  <dcterms:created xsi:type="dcterms:W3CDTF">2015-03-08T20:00:34Z</dcterms:created>
  <dcterms:modified xsi:type="dcterms:W3CDTF">2015-03-13T09:37:46Z</dcterms:modified>
</cp:coreProperties>
</file>