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EC7C5D6-D2B3-40F7-9E50-9483B841BA0A}" type="datetimeFigureOut">
              <a:rPr lang="en-GB" smtClean="0"/>
              <a:t>19/01/2016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367131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C7C5D6-D2B3-40F7-9E50-9483B841BA0A}" type="datetimeFigureOut">
              <a:rPr lang="en-GB" smtClean="0"/>
              <a:t>19/01/2016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3234317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C7C5D6-D2B3-40F7-9E50-9483B841BA0A}" type="datetimeFigureOut">
              <a:rPr lang="en-GB" smtClean="0"/>
              <a:t>19/01/2016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1658288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EC7C5D6-D2B3-40F7-9E50-9483B841BA0A}" type="datetimeFigureOut">
              <a:rPr lang="en-GB" smtClean="0"/>
              <a:t>19/01/2016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2969282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EC7C5D6-D2B3-40F7-9E50-9483B841BA0A}" type="datetimeFigureOut">
              <a:rPr lang="en-GB" smtClean="0"/>
              <a:t>19/01/2016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2500236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EC7C5D6-D2B3-40F7-9E50-9483B841BA0A}" type="datetimeFigureOut">
              <a:rPr lang="en-GB" smtClean="0"/>
              <a:t>19/01/2016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1781484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7C5D6-D2B3-40F7-9E50-9483B841BA0A}" type="datetimeFigureOut">
              <a:rPr lang="en-GB" smtClean="0"/>
              <a:t>19/01/2016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2448879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7C5D6-D2B3-40F7-9E50-9483B841BA0A}" type="datetimeFigureOut">
              <a:rPr lang="en-GB" smtClean="0"/>
              <a:t>19/01/2016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1270145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7C5D6-D2B3-40F7-9E50-9483B841BA0A}" type="datetimeFigureOut">
              <a:rPr lang="en-GB" smtClean="0"/>
              <a:t>19/01/2016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46641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C7C5D6-D2B3-40F7-9E50-9483B841BA0A}" type="datetimeFigureOut">
              <a:rPr lang="en-GB" smtClean="0"/>
              <a:t>19/01/2016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228259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C7C5D6-D2B3-40F7-9E50-9483B841BA0A}" type="datetimeFigureOut">
              <a:rPr lang="en-GB" smtClean="0"/>
              <a:t>19/01/2016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B8916F-3D4A-4F2B-A294-0C55CB0A0E39}" type="slidenum">
              <a:rPr lang="en-GB" smtClean="0"/>
              <a:t>‹#›</a:t>
            </a:fld>
            <a:endParaRPr lang="en-GB"/>
          </a:p>
        </p:txBody>
      </p:sp>
    </p:spTree>
    <p:extLst>
      <p:ext uri="{BB962C8B-B14F-4D97-AF65-F5344CB8AC3E}">
        <p14:creationId xmlns:p14="http://schemas.microsoft.com/office/powerpoint/2010/main" val="2088261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7C5D6-D2B3-40F7-9E50-9483B841BA0A}" type="datetimeFigureOut">
              <a:rPr lang="en-GB" smtClean="0"/>
              <a:t>19/01/2016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8916F-3D4A-4F2B-A294-0C55CB0A0E39}" type="slidenum">
              <a:rPr lang="en-GB" smtClean="0"/>
              <a:t>‹#›</a:t>
            </a:fld>
            <a:endParaRPr lang="en-GB"/>
          </a:p>
        </p:txBody>
      </p:sp>
    </p:spTree>
    <p:extLst>
      <p:ext uri="{BB962C8B-B14F-4D97-AF65-F5344CB8AC3E}">
        <p14:creationId xmlns:p14="http://schemas.microsoft.com/office/powerpoint/2010/main" val="3111463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www.bbc.co.uk/news/uk-3291418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youtube.com/watch?v=3vGO3Pzn1z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260648"/>
            <a:ext cx="2627784"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rot="21183884">
            <a:off x="-1344347" y="364480"/>
            <a:ext cx="7772400" cy="1470025"/>
          </a:xfrm>
        </p:spPr>
        <p:txBody>
          <a:bodyPr>
            <a:normAutofit/>
          </a:bodyPr>
          <a:lstStyle/>
          <a:p>
            <a:r>
              <a:rPr lang="en-GB" sz="8800" b="1" dirty="0" smtClean="0">
                <a:solidFill>
                  <a:schemeClr val="accent2">
                    <a:lumMod val="75000"/>
                  </a:schemeClr>
                </a:solidFill>
                <a:latin typeface="Ancestory SF" pitchFamily="2" charset="0"/>
              </a:rPr>
              <a:t>Personal life </a:t>
            </a:r>
            <a:endParaRPr lang="en-GB" sz="8800" b="1" dirty="0">
              <a:solidFill>
                <a:schemeClr val="accent2">
                  <a:lumMod val="75000"/>
                </a:schemeClr>
              </a:solidFill>
              <a:latin typeface="Ancestory SF" pitchFamily="2" charset="0"/>
            </a:endParaRPr>
          </a:p>
        </p:txBody>
      </p:sp>
      <p:sp>
        <p:nvSpPr>
          <p:cNvPr id="3" name="Subtitle 2"/>
          <p:cNvSpPr>
            <a:spLocks noGrp="1"/>
          </p:cNvSpPr>
          <p:nvPr>
            <p:ph type="subTitle" idx="1"/>
          </p:nvPr>
        </p:nvSpPr>
        <p:spPr>
          <a:xfrm>
            <a:off x="251520" y="1859707"/>
            <a:ext cx="6840760" cy="4464496"/>
          </a:xfrm>
        </p:spPr>
        <p:txBody>
          <a:bodyPr>
            <a:noAutofit/>
          </a:bodyPr>
          <a:lstStyle/>
          <a:p>
            <a:pPr algn="l"/>
            <a:r>
              <a:rPr lang="en-GB" sz="1400" dirty="0" smtClean="0">
                <a:solidFill>
                  <a:schemeClr val="tx1"/>
                </a:solidFill>
              </a:rPr>
              <a:t>The notion of a personal life, as now understood, is in part a creation of modern Western society. </a:t>
            </a:r>
          </a:p>
          <a:p>
            <a:pPr algn="l"/>
            <a:r>
              <a:rPr lang="en-GB" sz="1400" dirty="0" smtClean="0">
                <a:solidFill>
                  <a:schemeClr val="tx1"/>
                </a:solidFill>
              </a:rPr>
              <a:t>People in the west, especially, place a high value on privacy, individualism and their pursuit of self-definition. </a:t>
            </a:r>
          </a:p>
          <a:p>
            <a:pPr algn="l"/>
            <a:endParaRPr lang="en-GB" sz="1400" dirty="0" smtClean="0">
              <a:solidFill>
                <a:schemeClr val="tx1"/>
              </a:solidFill>
            </a:endParaRPr>
          </a:p>
          <a:p>
            <a:pPr algn="l"/>
            <a:r>
              <a:rPr lang="en-GB" sz="1400" dirty="0" smtClean="0">
                <a:solidFill>
                  <a:schemeClr val="tx1"/>
                </a:solidFill>
              </a:rPr>
              <a:t>In modern times, many people have come to think of their personal lives as separate from their work. Work and recreation are distinct; one is either on the job or not, and the transition is abrupt. The common phrase "Work hard, play hard" illustrates this mind-set. </a:t>
            </a:r>
          </a:p>
          <a:p>
            <a:pPr algn="l"/>
            <a:r>
              <a:rPr lang="en-GB" sz="1400" dirty="0" smtClean="0">
                <a:solidFill>
                  <a:schemeClr val="tx1"/>
                </a:solidFill>
              </a:rPr>
              <a:t>There is a growing trend, however, toward living more holistically and minimising such rigid distinctions between work and play, in order to achieve an "appropriate" work–life balance.</a:t>
            </a:r>
          </a:p>
          <a:p>
            <a:pPr algn="l"/>
            <a:endParaRPr lang="en-GB" sz="1400" dirty="0" smtClean="0">
              <a:solidFill>
                <a:schemeClr val="tx1"/>
              </a:solidFill>
            </a:endParaRPr>
          </a:p>
          <a:p>
            <a:pPr algn="l"/>
            <a:r>
              <a:rPr lang="en-GB" sz="1400" dirty="0" smtClean="0">
                <a:solidFill>
                  <a:schemeClr val="tx1"/>
                </a:solidFill>
              </a:rPr>
              <a:t>The concept of personal life also tends to be associated with the way individuals dress, the food they eat, their schooling and further education as well as their hobbies, leisure activities, and cultural interests. Increasingly, in the developed world, a person's daily life is also influenced by their leisure use of consumer electronics such as televisions, computers and the Internet.</a:t>
            </a:r>
          </a:p>
          <a:p>
            <a:pPr algn="l"/>
            <a:endParaRPr lang="en-GB" sz="1400" dirty="0" smtClean="0">
              <a:solidFill>
                <a:schemeClr val="tx1"/>
              </a:solidFill>
            </a:endParaRPr>
          </a:p>
          <a:p>
            <a:pPr algn="l"/>
            <a:r>
              <a:rPr lang="en-GB" sz="1400" dirty="0" smtClean="0">
                <a:solidFill>
                  <a:schemeClr val="tx1"/>
                </a:solidFill>
              </a:rPr>
              <a:t>Other factors affecting personal life are an individual's health, personal relationships, pets as well as his home and personal possessions</a:t>
            </a:r>
            <a:endParaRPr lang="en-GB" sz="1400" dirty="0">
              <a:solidFill>
                <a:schemeClr val="tx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2979" y="4077072"/>
            <a:ext cx="2163788" cy="2667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3733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27784" y="274638"/>
            <a:ext cx="6059016" cy="1143000"/>
          </a:xfrm>
        </p:spPr>
        <p:txBody>
          <a:bodyPr/>
          <a:lstStyle/>
          <a:p>
            <a:r>
              <a:rPr lang="en-GB" dirty="0"/>
              <a:t>a</a:t>
            </a:r>
            <a:r>
              <a:rPr lang="en-GB" dirty="0" smtClean="0"/>
              <a:t>nd the family</a:t>
            </a:r>
            <a:endParaRPr lang="en-GB" dirty="0"/>
          </a:p>
        </p:txBody>
      </p:sp>
      <p:sp>
        <p:nvSpPr>
          <p:cNvPr id="3" name="Content Placeholder 2"/>
          <p:cNvSpPr>
            <a:spLocks noGrp="1"/>
          </p:cNvSpPr>
          <p:nvPr>
            <p:ph idx="1"/>
          </p:nvPr>
        </p:nvSpPr>
        <p:spPr>
          <a:xfrm>
            <a:off x="323528" y="1772816"/>
            <a:ext cx="8229600" cy="1540768"/>
          </a:xfrm>
        </p:spPr>
        <p:txBody>
          <a:bodyPr>
            <a:normAutofit lnSpcReduction="10000"/>
          </a:bodyPr>
          <a:lstStyle/>
          <a:p>
            <a:pPr marL="0" indent="0">
              <a:buNone/>
            </a:pPr>
            <a:r>
              <a:rPr lang="en-GB" b="1" dirty="0" smtClean="0">
                <a:solidFill>
                  <a:srgbClr val="FFC000"/>
                </a:solidFill>
              </a:rPr>
              <a:t>In order to understand families we must look at the view of the individuals and the meanings they give their relationship.</a:t>
            </a:r>
            <a:endParaRPr lang="en-GB" b="1" dirty="0">
              <a:solidFill>
                <a:srgbClr val="FFC000"/>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36" y="19170"/>
            <a:ext cx="5202195" cy="201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151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27784" y="274638"/>
            <a:ext cx="6059016" cy="1143000"/>
          </a:xfrm>
        </p:spPr>
        <p:txBody>
          <a:bodyPr/>
          <a:lstStyle/>
          <a:p>
            <a:r>
              <a:rPr lang="en-GB" dirty="0"/>
              <a:t>a</a:t>
            </a:r>
            <a:r>
              <a:rPr lang="en-GB" dirty="0" smtClean="0"/>
              <a:t>nd the family</a:t>
            </a:r>
            <a:endParaRPr lang="en-GB" dirty="0"/>
          </a:p>
        </p:txBody>
      </p:sp>
      <p:sp>
        <p:nvSpPr>
          <p:cNvPr id="3" name="Content Placeholder 2"/>
          <p:cNvSpPr>
            <a:spLocks noGrp="1"/>
          </p:cNvSpPr>
          <p:nvPr>
            <p:ph idx="1"/>
          </p:nvPr>
        </p:nvSpPr>
        <p:spPr>
          <a:xfrm rot="21046271">
            <a:off x="457200" y="3349591"/>
            <a:ext cx="8229600" cy="1296144"/>
          </a:xfrm>
          <a:solidFill>
            <a:srgbClr val="FFFF00"/>
          </a:solidFill>
        </p:spPr>
        <p:txBody>
          <a:bodyPr>
            <a:normAutofit/>
          </a:bodyPr>
          <a:lstStyle/>
          <a:p>
            <a:pPr marL="0" indent="0">
              <a:buNone/>
            </a:pPr>
            <a:r>
              <a:rPr lang="en-GB" sz="2400" dirty="0" smtClean="0"/>
              <a:t>We form relationships with people who aren't our family in the traditional sense of the word but our close to us in ways which make them like family.</a:t>
            </a:r>
            <a:endParaRPr lang="en-GB" sz="24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36" y="19170"/>
            <a:ext cx="5202195" cy="201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835696" y="1700808"/>
            <a:ext cx="4320480" cy="369332"/>
          </a:xfrm>
          <a:prstGeom prst="rect">
            <a:avLst/>
          </a:prstGeom>
          <a:noFill/>
        </p:spPr>
        <p:txBody>
          <a:bodyPr wrap="square" rtlCol="0">
            <a:spAutoFit/>
          </a:bodyPr>
          <a:lstStyle/>
          <a:p>
            <a:endParaRPr lang="en-GB" dirty="0"/>
          </a:p>
        </p:txBody>
      </p:sp>
      <p:sp>
        <p:nvSpPr>
          <p:cNvPr id="5" name="TextBox 4"/>
          <p:cNvSpPr txBox="1"/>
          <p:nvPr/>
        </p:nvSpPr>
        <p:spPr>
          <a:xfrm rot="21004376">
            <a:off x="467544" y="1890250"/>
            <a:ext cx="8424936" cy="738664"/>
          </a:xfrm>
          <a:prstGeom prst="rect">
            <a:avLst/>
          </a:prstGeom>
          <a:solidFill>
            <a:srgbClr val="FFFF00"/>
          </a:solidFill>
        </p:spPr>
        <p:txBody>
          <a:bodyPr wrap="square" rtlCol="0">
            <a:spAutoFit/>
          </a:bodyPr>
          <a:lstStyle/>
          <a:p>
            <a:r>
              <a:rPr lang="en-GB" sz="2400" dirty="0" smtClean="0"/>
              <a:t>When does a ‘family’ mean more than blood or marriage ties?</a:t>
            </a:r>
          </a:p>
          <a:p>
            <a:endParaRPr lang="en-GB" dirty="0"/>
          </a:p>
        </p:txBody>
      </p:sp>
      <p:sp>
        <p:nvSpPr>
          <p:cNvPr id="6" name="Rounded Rectangle 5"/>
          <p:cNvSpPr/>
          <p:nvPr/>
        </p:nvSpPr>
        <p:spPr>
          <a:xfrm>
            <a:off x="6588224" y="4437112"/>
            <a:ext cx="2232248" cy="19442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smtClean="0"/>
              <a:t>How legitimate is it to count pets, friends and dead relatives as family?</a:t>
            </a:r>
          </a:p>
          <a:p>
            <a:pPr algn="ctr"/>
            <a:r>
              <a:rPr lang="en-GB" dirty="0" smtClean="0"/>
              <a:t>Give reasons</a:t>
            </a:r>
            <a:endParaRPr lang="en-GB" dirty="0"/>
          </a:p>
        </p:txBody>
      </p:sp>
    </p:spTree>
    <p:extLst>
      <p:ext uri="{BB962C8B-B14F-4D97-AF65-F5344CB8AC3E}">
        <p14:creationId xmlns:p14="http://schemas.microsoft.com/office/powerpoint/2010/main" val="257116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30"/>
            <a:ext cx="9124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27784" y="274638"/>
            <a:ext cx="6059016" cy="1143000"/>
          </a:xfrm>
        </p:spPr>
        <p:txBody>
          <a:bodyPr/>
          <a:lstStyle/>
          <a:p>
            <a:r>
              <a:rPr lang="en-GB" dirty="0"/>
              <a:t>a</a:t>
            </a:r>
            <a:r>
              <a:rPr lang="en-GB" dirty="0" smtClean="0"/>
              <a:t>nd the family</a:t>
            </a:r>
            <a:endParaRPr lang="en-GB" dirty="0"/>
          </a:p>
        </p:txBody>
      </p:sp>
      <p:sp>
        <p:nvSpPr>
          <p:cNvPr id="3" name="Content Placeholder 2"/>
          <p:cNvSpPr>
            <a:spLocks noGrp="1"/>
          </p:cNvSpPr>
          <p:nvPr>
            <p:ph idx="1"/>
          </p:nvPr>
        </p:nvSpPr>
        <p:spPr>
          <a:xfrm>
            <a:off x="5220072" y="1484784"/>
            <a:ext cx="3610744" cy="4925144"/>
          </a:xfrm>
          <a:solidFill>
            <a:srgbClr val="FFFF66"/>
          </a:solidFill>
        </p:spPr>
        <p:txBody>
          <a:bodyPr>
            <a:normAutofit fontScale="77500" lnSpcReduction="20000"/>
          </a:bodyPr>
          <a:lstStyle/>
          <a:p>
            <a:pPr marL="514350" indent="-514350">
              <a:buFont typeface="+mj-lt"/>
              <a:buAutoNum type="arabicPeriod"/>
            </a:pPr>
            <a:r>
              <a:rPr lang="en-GB" dirty="0" smtClean="0"/>
              <a:t>Relationship with </a:t>
            </a:r>
            <a:r>
              <a:rPr lang="en-GB" b="1" i="1" dirty="0" smtClean="0"/>
              <a:t>friends</a:t>
            </a:r>
          </a:p>
          <a:p>
            <a:pPr marL="514350" indent="-514350">
              <a:buFont typeface="+mj-lt"/>
              <a:buAutoNum type="arabicPeriod"/>
            </a:pPr>
            <a:r>
              <a:rPr lang="en-GB" b="1" i="1" dirty="0" smtClean="0"/>
              <a:t>Fictive kin </a:t>
            </a:r>
            <a:r>
              <a:rPr lang="en-GB" dirty="0" smtClean="0"/>
              <a:t>– close friends you treat as family e.g. auntie</a:t>
            </a:r>
          </a:p>
          <a:p>
            <a:pPr marL="514350" indent="-514350">
              <a:buFont typeface="+mj-lt"/>
              <a:buAutoNum type="arabicPeriod"/>
            </a:pPr>
            <a:r>
              <a:rPr lang="en-GB" dirty="0" smtClean="0"/>
              <a:t>Gay and lesbian </a:t>
            </a:r>
            <a:r>
              <a:rPr lang="en-GB" b="1" i="1" dirty="0" smtClean="0"/>
              <a:t>chosen families </a:t>
            </a:r>
            <a:r>
              <a:rPr lang="en-GB" dirty="0" smtClean="0"/>
              <a:t>– supportive network</a:t>
            </a:r>
          </a:p>
          <a:p>
            <a:pPr marL="514350" indent="-514350">
              <a:buFont typeface="+mj-lt"/>
              <a:buAutoNum type="arabicPeriod"/>
            </a:pPr>
            <a:r>
              <a:rPr lang="en-GB" dirty="0" smtClean="0"/>
              <a:t>Relationships with </a:t>
            </a:r>
            <a:r>
              <a:rPr lang="en-GB" b="1" i="1" dirty="0" smtClean="0"/>
              <a:t>dead relatives </a:t>
            </a:r>
            <a:r>
              <a:rPr lang="en-GB" dirty="0" smtClean="0"/>
              <a:t>who continue to shape lives</a:t>
            </a:r>
          </a:p>
          <a:p>
            <a:pPr marL="514350" indent="-514350">
              <a:buFont typeface="+mj-lt"/>
              <a:buAutoNum type="arabicPeriod"/>
            </a:pPr>
            <a:r>
              <a:rPr lang="en-GB" b="1" i="1" dirty="0" smtClean="0"/>
              <a:t>Pets</a:t>
            </a:r>
            <a:r>
              <a:rPr lang="en-GB" dirty="0" smtClean="0"/>
              <a:t> – children in particular (Tipper)</a:t>
            </a:r>
            <a:endParaRPr lang="en-GB"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36" y="19170"/>
            <a:ext cx="5202195" cy="201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45985" y="2852936"/>
            <a:ext cx="2557944" cy="369332"/>
          </a:xfrm>
          <a:prstGeom prst="rect">
            <a:avLst/>
          </a:prstGeom>
        </p:spPr>
        <p:txBody>
          <a:bodyPr wrap="none">
            <a:spAutoFit/>
          </a:bodyPr>
          <a:lstStyle/>
          <a:p>
            <a:r>
              <a:rPr lang="en-GB" dirty="0" smtClean="0">
                <a:hlinkClick r:id="rId4"/>
              </a:rPr>
              <a:t>donor conceived children</a:t>
            </a:r>
            <a:endParaRPr lang="en-GB" dirty="0"/>
          </a:p>
        </p:txBody>
      </p:sp>
      <p:sp>
        <p:nvSpPr>
          <p:cNvPr id="4" name="Rounded Rectangle 3"/>
          <p:cNvSpPr/>
          <p:nvPr/>
        </p:nvSpPr>
        <p:spPr>
          <a:xfrm>
            <a:off x="179512" y="3413570"/>
            <a:ext cx="2542987" cy="29523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u="sng" dirty="0" err="1" smtClean="0"/>
              <a:t>Nordqvist</a:t>
            </a:r>
            <a:r>
              <a:rPr lang="en-GB" b="1" u="sng" dirty="0" smtClean="0"/>
              <a:t> &amp; Smart – Relative Strangers</a:t>
            </a:r>
          </a:p>
          <a:p>
            <a:r>
              <a:rPr lang="en-GB" dirty="0" smtClean="0"/>
              <a:t>Donor children make definition of family difficult. Are siblings raised in another home family? What about donor grandparents? </a:t>
            </a:r>
            <a:endParaRPr lang="en-GB" dirty="0"/>
          </a:p>
        </p:txBody>
      </p:sp>
    </p:spTree>
    <p:extLst>
      <p:ext uri="{BB962C8B-B14F-4D97-AF65-F5344CB8AC3E}">
        <p14:creationId xmlns:p14="http://schemas.microsoft.com/office/powerpoint/2010/main" val="2571162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27784" y="274638"/>
            <a:ext cx="6059016" cy="1143000"/>
          </a:xfrm>
        </p:spPr>
        <p:txBody>
          <a:bodyPr/>
          <a:lstStyle/>
          <a:p>
            <a:r>
              <a:rPr lang="en-GB" dirty="0"/>
              <a:t>a</a:t>
            </a:r>
            <a:r>
              <a:rPr lang="en-GB" dirty="0" smtClean="0"/>
              <a:t>nd the family</a:t>
            </a:r>
            <a:endParaRPr lang="en-GB" dirty="0"/>
          </a:p>
        </p:txBody>
      </p:sp>
      <p:sp>
        <p:nvSpPr>
          <p:cNvPr id="3" name="Content Placeholder 2"/>
          <p:cNvSpPr>
            <a:spLocks noGrp="1"/>
          </p:cNvSpPr>
          <p:nvPr>
            <p:ph idx="1"/>
          </p:nvPr>
        </p:nvSpPr>
        <p:spPr>
          <a:xfrm>
            <a:off x="323528" y="1700808"/>
            <a:ext cx="8229600" cy="2664296"/>
          </a:xfrm>
          <a:solidFill>
            <a:schemeClr val="tx2">
              <a:lumMod val="60000"/>
              <a:lumOff val="40000"/>
            </a:schemeClr>
          </a:solidFill>
        </p:spPr>
        <p:txBody>
          <a:bodyPr>
            <a:normAutofit fontScale="47500" lnSpcReduction="20000"/>
          </a:bodyPr>
          <a:lstStyle/>
          <a:p>
            <a:pPr marL="0" indent="0">
              <a:buNone/>
            </a:pPr>
            <a:r>
              <a:rPr lang="en-GB" b="1" dirty="0" smtClean="0">
                <a:solidFill>
                  <a:srgbClr val="FFC000"/>
                </a:solidFill>
              </a:rPr>
              <a:t>The British family has changed in modern times - with pets widely considered to be much-loved members, according to new research.</a:t>
            </a:r>
          </a:p>
          <a:p>
            <a:pPr marL="0" indent="0">
              <a:buNone/>
            </a:pPr>
            <a:endParaRPr lang="en-GB" b="1" dirty="0" smtClean="0">
              <a:solidFill>
                <a:srgbClr val="FFC000"/>
              </a:solidFill>
            </a:endParaRPr>
          </a:p>
          <a:p>
            <a:pPr marL="0" indent="0">
              <a:buNone/>
            </a:pPr>
            <a:r>
              <a:rPr lang="en-GB" b="1" dirty="0" smtClean="0">
                <a:solidFill>
                  <a:srgbClr val="FFC000"/>
                </a:solidFill>
              </a:rPr>
              <a:t>The findings from Ancestry.co.uk, the family history website, show 90% of pet owners think of their animal as part of the family.</a:t>
            </a:r>
          </a:p>
          <a:p>
            <a:pPr marL="0" indent="0">
              <a:buNone/>
            </a:pPr>
            <a:endParaRPr lang="en-GB" b="1" dirty="0" smtClean="0">
              <a:solidFill>
                <a:srgbClr val="FFC000"/>
              </a:solidFill>
            </a:endParaRPr>
          </a:p>
          <a:p>
            <a:pPr marL="0" indent="0">
              <a:buNone/>
            </a:pPr>
            <a:r>
              <a:rPr lang="en-GB" b="1" dirty="0" smtClean="0">
                <a:solidFill>
                  <a:srgbClr val="FFC000"/>
                </a:solidFill>
              </a:rPr>
              <a:t>A third (33%) of those even claim to prefer their pets to real life members of their family, with one in six (15%) considering their pet more important than their cousin.</a:t>
            </a:r>
          </a:p>
          <a:p>
            <a:r>
              <a:rPr lang="en-GB" dirty="0">
                <a:solidFill>
                  <a:srgbClr val="FFC000"/>
                </a:solidFill>
              </a:rPr>
              <a:t>one in 20 owners confessing they have commissioned a professional portrait of their animal.</a:t>
            </a:r>
          </a:p>
          <a:p>
            <a:r>
              <a:rPr lang="en-GB" dirty="0" smtClean="0">
                <a:solidFill>
                  <a:srgbClr val="FFC000"/>
                </a:solidFill>
              </a:rPr>
              <a:t>Nearly </a:t>
            </a:r>
            <a:r>
              <a:rPr lang="en-GB" dirty="0">
                <a:solidFill>
                  <a:srgbClr val="FFC000"/>
                </a:solidFill>
              </a:rPr>
              <a:t>one in 10 (9%) of dog owners love the animal so much that they are planning on leaving money or assets to them in their will.</a:t>
            </a:r>
          </a:p>
          <a:p>
            <a:pPr marL="0" indent="0">
              <a:buNone/>
            </a:pPr>
            <a:endParaRPr lang="en-GB" b="1" dirty="0" smtClean="0">
              <a:solidFill>
                <a:srgbClr val="FFC000"/>
              </a:solidFill>
            </a:endParaRPr>
          </a:p>
          <a:p>
            <a:pPr marL="0" indent="0">
              <a:buNone/>
            </a:pPr>
            <a:endParaRPr lang="en-GB" b="1" dirty="0">
              <a:solidFill>
                <a:srgbClr val="FFC000"/>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36" y="19170"/>
            <a:ext cx="5202195" cy="201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641976" y="5877272"/>
            <a:ext cx="2286000" cy="369332"/>
          </a:xfrm>
          <a:prstGeom prst="rect">
            <a:avLst/>
          </a:prstGeom>
        </p:spPr>
        <p:txBody>
          <a:bodyPr wrap="square">
            <a:spAutoFit/>
          </a:bodyPr>
          <a:lstStyle/>
          <a:p>
            <a:r>
              <a:rPr lang="en-GB" dirty="0" smtClean="0">
                <a:hlinkClick r:id="rId4"/>
              </a:rPr>
              <a:t>pampered pets</a:t>
            </a:r>
            <a:endParaRPr lang="en-GB" dirty="0"/>
          </a:p>
        </p:txBody>
      </p:sp>
    </p:spTree>
    <p:extLst>
      <p:ext uri="{BB962C8B-B14F-4D97-AF65-F5344CB8AC3E}">
        <p14:creationId xmlns:p14="http://schemas.microsoft.com/office/powerpoint/2010/main" val="914345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27784" y="274638"/>
            <a:ext cx="6059016" cy="1143000"/>
          </a:xfrm>
        </p:spPr>
        <p:txBody>
          <a:bodyPr/>
          <a:lstStyle/>
          <a:p>
            <a:r>
              <a:rPr lang="en-GB" dirty="0"/>
              <a:t>a</a:t>
            </a:r>
            <a:r>
              <a:rPr lang="en-GB" dirty="0" smtClean="0"/>
              <a:t>nd the family</a:t>
            </a:r>
            <a:endParaRPr lang="en-GB"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36" y="19170"/>
            <a:ext cx="5202195" cy="201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412776"/>
            <a:ext cx="2909856" cy="2879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1134791"/>
            <a:ext cx="2576729" cy="3435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1720" y="3933056"/>
            <a:ext cx="445770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4345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5464" y="-19945"/>
            <a:ext cx="3216970" cy="2235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432" y="526502"/>
            <a:ext cx="5703944" cy="1143000"/>
          </a:xfrm>
        </p:spPr>
        <p:txBody>
          <a:bodyPr>
            <a:noAutofit/>
          </a:bodyPr>
          <a:lstStyle/>
          <a:p>
            <a:r>
              <a:rPr lang="en-GB" sz="8000" b="1" dirty="0" smtClean="0">
                <a:latin typeface="Ancestory SF" pitchFamily="2" charset="0"/>
              </a:rPr>
              <a:t>Friends are the new family</a:t>
            </a:r>
            <a:endParaRPr lang="en-GB" sz="8000" b="1" dirty="0">
              <a:latin typeface="Ancestory SF" pitchFamily="2" charset="0"/>
            </a:endParaRPr>
          </a:p>
        </p:txBody>
      </p:sp>
      <p:sp>
        <p:nvSpPr>
          <p:cNvPr id="3" name="Content Placeholder 2"/>
          <p:cNvSpPr>
            <a:spLocks noGrp="1"/>
          </p:cNvSpPr>
          <p:nvPr>
            <p:ph idx="1"/>
          </p:nvPr>
        </p:nvSpPr>
        <p:spPr>
          <a:xfrm>
            <a:off x="107504" y="2348880"/>
            <a:ext cx="8712968" cy="4453410"/>
          </a:xfrm>
        </p:spPr>
        <p:txBody>
          <a:bodyPr>
            <a:normAutofit fontScale="47500" lnSpcReduction="20000"/>
          </a:bodyPr>
          <a:lstStyle/>
          <a:p>
            <a:r>
              <a:rPr lang="en-GB" dirty="0" smtClean="0"/>
              <a:t>Sasha </a:t>
            </a:r>
            <a:r>
              <a:rPr lang="en-GB" dirty="0" err="1" smtClean="0"/>
              <a:t>Roseneil</a:t>
            </a:r>
            <a:r>
              <a:rPr lang="en-GB" dirty="0" smtClean="0"/>
              <a:t> has been interviewing people between the ages of 25 and 60 who live outside conventional relationships. In the New Statesman this week, she writes: "Far from being isolated - solitary individuals who flit from one unfulfilling relationship to another - the majority of the people we interviewed were enmeshed in complex networks of intimacy and care, and had strong commitments and connections to others. Increasingly it is friendship that really matters in people's lives. In or outside heterosexual couples, the people we interviewed were turning to friends for emotional support."</a:t>
            </a:r>
          </a:p>
          <a:p>
            <a:endParaRPr lang="en-GB" dirty="0" smtClean="0"/>
          </a:p>
          <a:p>
            <a:r>
              <a:rPr lang="en-GB" dirty="0" smtClean="0"/>
              <a:t>Sue Heath of the University of Southampton's department of sociology has been looking at the lives of the growing "neo-tribes" of twenty-</a:t>
            </a:r>
            <a:r>
              <a:rPr lang="en-GB" dirty="0" err="1" smtClean="0"/>
              <a:t>somethings</a:t>
            </a:r>
            <a:r>
              <a:rPr lang="en-GB" dirty="0" smtClean="0"/>
              <a:t> living communally and putting off the day when they will, with great caution, enter couple relationships. These young people prioritise friendship and, she argues, their experience of communal living may well be leading to "long-lasting significant ties of intimacy among friends". For Heath, friendship is rapidly gaining a significance that was once reserved only for family members.</a:t>
            </a:r>
          </a:p>
          <a:p>
            <a:endParaRPr lang="en-GB" dirty="0" smtClean="0"/>
          </a:p>
          <a:p>
            <a:r>
              <a:rPr lang="en-GB" dirty="0" smtClean="0"/>
              <a:t>Other researchers have noticed something similar happening among growing numbers of older people, often divorced parents, who choose to centre their lives on their children and friendship networks, and keep their romantic lives separate.</a:t>
            </a:r>
          </a:p>
          <a:p>
            <a:endParaRPr lang="en-GB" dirty="0" smtClean="0"/>
          </a:p>
          <a:p>
            <a:r>
              <a:rPr lang="en-GB" dirty="0" smtClean="0"/>
              <a:t>This rapidly growing trend has even been given a name to help sociologists keep an eye on it. If you live with your children and visit your lover then you are living in a "</a:t>
            </a:r>
            <a:r>
              <a:rPr lang="en-GB" dirty="0" err="1" smtClean="0"/>
              <a:t>Lat</a:t>
            </a:r>
            <a:r>
              <a:rPr lang="en-GB" dirty="0" smtClean="0"/>
              <a:t>" relationship - living apart together. With two out of five marriages ending in divorce it is clearly risky to put all our emotional eggs in the marital basket.</a:t>
            </a:r>
            <a:endParaRPr lang="en-GB" dirty="0"/>
          </a:p>
        </p:txBody>
      </p:sp>
    </p:spTree>
    <p:extLst>
      <p:ext uri="{BB962C8B-B14F-4D97-AF65-F5344CB8AC3E}">
        <p14:creationId xmlns:p14="http://schemas.microsoft.com/office/powerpoint/2010/main" val="3116686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27784" y="274638"/>
            <a:ext cx="6059016" cy="1143000"/>
          </a:xfrm>
        </p:spPr>
        <p:txBody>
          <a:bodyPr/>
          <a:lstStyle/>
          <a:p>
            <a:r>
              <a:rPr lang="en-GB" dirty="0"/>
              <a:t>a</a:t>
            </a:r>
            <a:r>
              <a:rPr lang="en-GB" dirty="0" smtClean="0"/>
              <a:t>nd the family</a:t>
            </a:r>
            <a:endParaRPr lang="en-GB" dirty="0"/>
          </a:p>
        </p:txBody>
      </p:sp>
      <p:sp>
        <p:nvSpPr>
          <p:cNvPr id="3" name="Content Placeholder 2"/>
          <p:cNvSpPr>
            <a:spLocks noGrp="1"/>
          </p:cNvSpPr>
          <p:nvPr>
            <p:ph idx="1"/>
          </p:nvPr>
        </p:nvSpPr>
        <p:spPr>
          <a:xfrm>
            <a:off x="323528" y="1772816"/>
            <a:ext cx="8568952" cy="2448272"/>
          </a:xfrm>
        </p:spPr>
        <p:txBody>
          <a:bodyPr>
            <a:normAutofit fontScale="92500" lnSpcReduction="10000"/>
          </a:bodyPr>
          <a:lstStyle/>
          <a:p>
            <a:pPr marL="0" indent="0">
              <a:buNone/>
            </a:pPr>
            <a:r>
              <a:rPr lang="en-GB" b="1" dirty="0" smtClean="0">
                <a:solidFill>
                  <a:srgbClr val="FFC000"/>
                </a:solidFill>
              </a:rPr>
              <a:t>AO3  -  how can you use this approach to evaluate structuralist theories?</a:t>
            </a:r>
          </a:p>
          <a:p>
            <a:pPr marL="0" indent="0">
              <a:buNone/>
            </a:pPr>
            <a:r>
              <a:rPr lang="en-GB" b="1" u="sng" dirty="0" smtClean="0">
                <a:solidFill>
                  <a:srgbClr val="FFC000"/>
                </a:solidFill>
              </a:rPr>
              <a:t>Functionalism</a:t>
            </a:r>
            <a:r>
              <a:rPr lang="en-GB" b="1" dirty="0" smtClean="0">
                <a:solidFill>
                  <a:srgbClr val="FFC000"/>
                </a:solidFill>
              </a:rPr>
              <a:t> – explain how this criticises the idea of consensus </a:t>
            </a:r>
          </a:p>
          <a:p>
            <a:pPr marL="0" indent="0">
              <a:buNone/>
            </a:pPr>
            <a:r>
              <a:rPr lang="en-GB" b="1" dirty="0" smtClean="0">
                <a:solidFill>
                  <a:srgbClr val="FFC000"/>
                </a:solidFill>
              </a:rPr>
              <a:t> </a:t>
            </a:r>
            <a:endParaRPr lang="en-GB" b="1" dirty="0">
              <a:solidFill>
                <a:srgbClr val="FFC000"/>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536" y="19170"/>
            <a:ext cx="5202195" cy="201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6948264" y="5013176"/>
            <a:ext cx="2016224" cy="151216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en-GB" dirty="0" smtClean="0"/>
          </a:p>
          <a:p>
            <a:r>
              <a:rPr lang="en-GB" b="1" i="1" dirty="0" smtClean="0"/>
              <a:t>Can you also evaluate…</a:t>
            </a:r>
          </a:p>
          <a:p>
            <a:pPr marL="285750" indent="-285750">
              <a:buFont typeface="Arial" pitchFamily="34" charset="0"/>
              <a:buChar char="•"/>
            </a:pPr>
            <a:r>
              <a:rPr lang="en-GB" dirty="0" smtClean="0"/>
              <a:t>Marxism</a:t>
            </a:r>
            <a:endParaRPr lang="en-GB" dirty="0"/>
          </a:p>
          <a:p>
            <a:pPr marL="285750" indent="-285750">
              <a:buFont typeface="Arial" pitchFamily="34" charset="0"/>
              <a:buChar char="•"/>
            </a:pPr>
            <a:r>
              <a:rPr lang="en-GB" dirty="0"/>
              <a:t>Feminism </a:t>
            </a:r>
          </a:p>
          <a:p>
            <a:endParaRPr lang="en-GB" dirty="0" smtClean="0"/>
          </a:p>
          <a:p>
            <a:pPr algn="ctr"/>
            <a:endParaRPr lang="en-GB" dirty="0"/>
          </a:p>
        </p:txBody>
      </p:sp>
    </p:spTree>
    <p:extLst>
      <p:ext uri="{BB962C8B-B14F-4D97-AF65-F5344CB8AC3E}">
        <p14:creationId xmlns:p14="http://schemas.microsoft.com/office/powerpoint/2010/main" val="1138870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859</Words>
  <Application>Microsoft Office PowerPoint</Application>
  <PresentationFormat>On-screen Show (4:3)</PresentationFormat>
  <Paragraphs>52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Personal life </vt:lpstr>
      <vt:lpstr>and the family</vt:lpstr>
      <vt:lpstr>and the family</vt:lpstr>
      <vt:lpstr>and the family</vt:lpstr>
      <vt:lpstr>and the family</vt:lpstr>
      <vt:lpstr>and the family</vt:lpstr>
      <vt:lpstr>Friends are the new family</vt:lpstr>
      <vt:lpstr>and the family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life</dc:title>
  <dc:creator>Claire Howarth</dc:creator>
  <cp:lastModifiedBy>Hickman, Stephen</cp:lastModifiedBy>
  <cp:revision>11</cp:revision>
  <dcterms:created xsi:type="dcterms:W3CDTF">2015-06-22T10:46:11Z</dcterms:created>
  <dcterms:modified xsi:type="dcterms:W3CDTF">2016-01-19T11:31:14Z</dcterms:modified>
</cp:coreProperties>
</file>