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66" r:id="rId14"/>
    <p:sldId id="267" r:id="rId15"/>
    <p:sldId id="274" r:id="rId16"/>
    <p:sldId id="272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98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09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79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950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66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4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5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59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62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25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20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B41A4-F3FB-47C7-8D80-3C6E13CADB61}" type="datetimeFigureOut">
              <a:rPr lang="en-GB" smtClean="0"/>
              <a:t>27/03/2015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2582B-889F-4C9B-9AC0-480716B43B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0096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058" y="260649"/>
            <a:ext cx="7772400" cy="1368152"/>
          </a:xfrm>
        </p:spPr>
        <p:txBody>
          <a:bodyPr>
            <a:noAutofit/>
          </a:bodyPr>
          <a:lstStyle/>
          <a:p>
            <a:r>
              <a:rPr lang="en-GB" sz="9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Total </a:t>
            </a:r>
            <a:r>
              <a:rPr lang="en-GB" sz="9600" b="1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recall</a:t>
            </a:r>
            <a:endParaRPr lang="en-GB" sz="9600" b="1" dirty="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984"/>
            <a:ext cx="9228517" cy="357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1700808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Revision:  What the Research Tells Us</a:t>
            </a:r>
          </a:p>
          <a:p>
            <a:r>
              <a:rPr lang="en-GB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3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                   </a:t>
            </a:r>
            <a:endParaRPr lang="en-GB" sz="36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47656" y="291565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With thanks to Alex Quigley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69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1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17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ctr">
              <a:buNone/>
            </a:pPr>
            <a:r>
              <a:rPr lang="en-GB" sz="6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“</a:t>
            </a:r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6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When it comes to retaining information, not all methods are created equal.”</a:t>
            </a:r>
            <a:endParaRPr lang="en-GB" sz="66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5808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085184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rgbClr val="FFFF00"/>
                </a:solidFill>
              </a:rPr>
              <a:t>  H</a:t>
            </a:r>
            <a:r>
              <a:rPr lang="en-GB" sz="4800" b="1" dirty="0" smtClean="0">
                <a:solidFill>
                  <a:srgbClr val="00B050"/>
                </a:solidFill>
              </a:rPr>
              <a:t>i</a:t>
            </a:r>
            <a:r>
              <a:rPr lang="en-GB" sz="4800" b="1" dirty="0" smtClean="0">
                <a:solidFill>
                  <a:srgbClr val="FF0066"/>
                </a:solidFill>
              </a:rPr>
              <a:t>g</a:t>
            </a:r>
            <a:r>
              <a:rPr lang="en-GB" sz="4800" b="1" dirty="0" smtClean="0">
                <a:solidFill>
                  <a:srgbClr val="FF3300"/>
                </a:solidFill>
              </a:rPr>
              <a:t>h</a:t>
            </a:r>
            <a:r>
              <a:rPr lang="en-GB" sz="4800" b="1" dirty="0" smtClean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GB" sz="4800" b="1" dirty="0" smtClean="0">
                <a:solidFill>
                  <a:srgbClr val="FFFF00"/>
                </a:solidFill>
              </a:rPr>
              <a:t>i</a:t>
            </a:r>
            <a:r>
              <a:rPr lang="en-GB" sz="4800" b="1" dirty="0" smtClean="0">
                <a:solidFill>
                  <a:srgbClr val="00B050"/>
                </a:solidFill>
              </a:rPr>
              <a:t>g</a:t>
            </a:r>
            <a:r>
              <a:rPr lang="en-GB" sz="4800" b="1" dirty="0" smtClean="0">
                <a:solidFill>
                  <a:srgbClr val="FF0066"/>
                </a:solidFill>
              </a:rPr>
              <a:t>h</a:t>
            </a:r>
            <a:r>
              <a:rPr lang="en-GB" sz="4800" b="1" dirty="0" smtClean="0">
                <a:solidFill>
                  <a:srgbClr val="FFFF00"/>
                </a:solidFill>
              </a:rPr>
              <a:t>t</a:t>
            </a:r>
            <a:r>
              <a:rPr lang="en-GB" sz="4800" b="1" dirty="0" smtClean="0">
                <a:solidFill>
                  <a:srgbClr val="FF3300"/>
                </a:solidFill>
              </a:rPr>
              <a:t>i</a:t>
            </a:r>
            <a:r>
              <a:rPr lang="en-GB" sz="4800" b="1" dirty="0" smtClean="0">
                <a:solidFill>
                  <a:srgbClr val="00B050"/>
                </a:solidFill>
              </a:rPr>
              <a:t>n</a:t>
            </a:r>
            <a:r>
              <a:rPr lang="en-GB" sz="4800" b="1" dirty="0" smtClean="0">
                <a:solidFill>
                  <a:srgbClr val="00B0F0"/>
                </a:solidFill>
              </a:rPr>
              <a:t>g</a:t>
            </a:r>
            <a:endParaRPr lang="en-GB" sz="4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82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John </a:t>
            </a:r>
            <a:r>
              <a:rPr lang="en-GB" b="1" dirty="0" err="1" smtClean="0"/>
              <a:t>Dunlosky</a:t>
            </a:r>
            <a:r>
              <a:rPr lang="en-GB" b="1" dirty="0" smtClean="0"/>
              <a:t> et al  (2013)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Highlighting</a:t>
            </a:r>
            <a:r>
              <a:rPr lang="en-GB" dirty="0" smtClean="0"/>
              <a:t> is, they suggest, a relatively ineffectual tool.</a:t>
            </a:r>
          </a:p>
          <a:p>
            <a:r>
              <a:rPr lang="en-GB" dirty="0" smtClean="0"/>
              <a:t>One of the main problems </a:t>
            </a:r>
            <a:r>
              <a:rPr lang="en-GB" dirty="0" smtClean="0">
                <a:solidFill>
                  <a:srgbClr val="FFFF00"/>
                </a:solidFill>
              </a:rPr>
              <a:t>is that it is already </a:t>
            </a:r>
            <a:r>
              <a:rPr lang="en-GB" dirty="0" smtClean="0"/>
              <a:t>a very familiar strategy and </a:t>
            </a:r>
            <a:r>
              <a:rPr lang="en-GB" dirty="0" smtClean="0">
                <a:solidFill>
                  <a:srgbClr val="FFFF00"/>
                </a:solidFill>
              </a:rPr>
              <a:t>so is employed in </a:t>
            </a:r>
            <a:r>
              <a:rPr lang="en-GB" dirty="0" smtClean="0"/>
              <a:t>an </a:t>
            </a:r>
            <a:r>
              <a:rPr lang="en-GB" dirty="0" smtClean="0">
                <a:solidFill>
                  <a:srgbClr val="00B050"/>
                </a:solidFill>
              </a:rPr>
              <a:t>unthinking fashion</a:t>
            </a:r>
          </a:p>
          <a:p>
            <a:r>
              <a:rPr lang="en-GB" dirty="0" smtClean="0"/>
              <a:t>No real strategy evident and evidence shows that how much is </a:t>
            </a:r>
            <a:r>
              <a:rPr lang="en-GB" dirty="0" smtClean="0">
                <a:solidFill>
                  <a:srgbClr val="FF3300"/>
                </a:solidFill>
              </a:rPr>
              <a:t>highlighted</a:t>
            </a:r>
            <a:r>
              <a:rPr lang="en-GB" dirty="0" smtClean="0"/>
              <a:t> is wildly variable </a:t>
            </a:r>
            <a:r>
              <a:rPr lang="en-GB" dirty="0" smtClean="0">
                <a:solidFill>
                  <a:srgbClr val="FFFF00"/>
                </a:solidFill>
              </a:rPr>
              <a:t>given the </a:t>
            </a:r>
            <a:r>
              <a:rPr lang="en-GB" dirty="0" smtClean="0"/>
              <a:t>same text.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324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4608512"/>
          </a:xfrm>
        </p:spPr>
        <p:txBody>
          <a:bodyPr/>
          <a:lstStyle/>
          <a:p>
            <a:r>
              <a:rPr lang="en-GB" dirty="0" smtClean="0"/>
              <a:t>Another reason to ditch the highlighters is that when a revision technique feels too easy, it usually is.</a:t>
            </a:r>
          </a:p>
          <a:p>
            <a:r>
              <a:rPr lang="en-GB" dirty="0" smtClean="0"/>
              <a:t>Robert A Bjork has labelled the positive impact of difficult revision tasks ‘desirable difficulties’ .  The added difficulty is harder to stick with but it proves longer lasting in the memory.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5690865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Verdict</a:t>
            </a:r>
            <a:r>
              <a:rPr lang="en-GB" sz="5400" dirty="0" smtClean="0">
                <a:solidFill>
                  <a:srgbClr val="FF0000"/>
                </a:solidFill>
              </a:rPr>
              <a:t>:</a:t>
            </a:r>
            <a:r>
              <a:rPr lang="en-GB" dirty="0" smtClean="0"/>
              <a:t>  </a:t>
            </a:r>
            <a:r>
              <a:rPr lang="en-GB" sz="5400" b="1" dirty="0" smtClean="0"/>
              <a:t>ditch the highlighters</a:t>
            </a:r>
            <a:endParaRPr lang="en-GB" sz="5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575419"/>
            <a:ext cx="5904655" cy="1129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54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" y="12968"/>
            <a:ext cx="9176456" cy="516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517232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/>
              <a:t>Taking revision notes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87334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“</a:t>
            </a:r>
            <a:r>
              <a:rPr lang="en-GB" b="1" dirty="0" smtClean="0">
                <a:latin typeface="Lucida Calligraphy" panose="03010101010101010101" pitchFamily="66" charset="0"/>
              </a:rPr>
              <a:t>It </a:t>
            </a:r>
            <a:r>
              <a:rPr lang="en-GB" b="1" dirty="0" err="1" smtClean="0">
                <a:latin typeface="Lucida Calligraphy" panose="03010101010101010101" pitchFamily="66" charset="0"/>
              </a:rPr>
              <a:t>ain’t</a:t>
            </a:r>
            <a:r>
              <a:rPr lang="en-GB" b="1" dirty="0" smtClean="0">
                <a:latin typeface="Lucida Calligraphy" panose="03010101010101010101" pitchFamily="66" charset="0"/>
              </a:rPr>
              <a:t> what you do, it’s the way that you do it.”</a:t>
            </a:r>
            <a:endParaRPr lang="en-GB" b="1" dirty="0">
              <a:latin typeface="Lucida Calligraphy" panose="030101010101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r>
              <a:rPr lang="en-GB" dirty="0" smtClean="0"/>
              <a:t>Simply copying out chunks of text is likely to prove an ineffective strategy.</a:t>
            </a:r>
          </a:p>
          <a:p>
            <a:r>
              <a:rPr lang="en-GB" dirty="0" smtClean="0"/>
              <a:t>Research indicates that elaboration is the key to effective revision notes.</a:t>
            </a:r>
          </a:p>
          <a:p>
            <a:r>
              <a:rPr lang="en-GB" dirty="0" smtClean="0"/>
              <a:t>Interpreting what we read and more actively connecting it together, drawing out questions and patterns from the information.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279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b="1" dirty="0" smtClean="0"/>
              <a:t>The “Cornell Method”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79412"/>
            <a:ext cx="3675198" cy="474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96751"/>
            <a:ext cx="4455758" cy="4508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5822714"/>
            <a:ext cx="83441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Verdict:</a:t>
            </a:r>
            <a:r>
              <a:rPr lang="en-GB" sz="5400" b="1" dirty="0"/>
              <a:t>  s</a:t>
            </a:r>
            <a:r>
              <a:rPr lang="en-GB" sz="5400" b="1" dirty="0" smtClean="0"/>
              <a:t>tructure required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66996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23"/>
            <a:ext cx="9144000" cy="640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4312" y="5580419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/>
              <a:t>Reciting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92210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Facts, facts and more facts?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Cognitive psychology has shown that the working memory of students is limited.  Under the stress and pressure of exam conditions, short term memory can falter.</a:t>
            </a:r>
          </a:p>
          <a:p>
            <a:r>
              <a:rPr lang="en-GB" dirty="0" smtClean="0"/>
              <a:t>By reciting crucial knowledge pertinent to an exam topic and learning it by rote, help makes the recall of that knowledge almost automatic</a:t>
            </a:r>
          </a:p>
          <a:p>
            <a:r>
              <a:rPr lang="en-GB" dirty="0" smtClean="0"/>
              <a:t>Reciting is also a valuable revision tool that can be deployed freely at any time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58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 A McDaniel et al  (2009)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77072"/>
          </a:xfrm>
        </p:spPr>
        <p:txBody>
          <a:bodyPr/>
          <a:lstStyle/>
          <a:p>
            <a:r>
              <a:rPr lang="en-GB" dirty="0" smtClean="0"/>
              <a:t>Relying on reciting won’t prove the most effective method of revision</a:t>
            </a:r>
          </a:p>
          <a:p>
            <a:r>
              <a:rPr lang="en-GB" dirty="0" smtClean="0"/>
              <a:t>Read-Recite-Review offers an enhancement that works</a:t>
            </a:r>
          </a:p>
          <a:p>
            <a:r>
              <a:rPr lang="en-GB" dirty="0" smtClean="0"/>
              <a:t>Simply reading the information is never enough but this active addition can prove more memorable.  A little reciting, and a little checking, go a long way.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5805264"/>
            <a:ext cx="8604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Verdict:</a:t>
            </a:r>
            <a:r>
              <a:rPr lang="en-GB" sz="3600" b="1" dirty="0" smtClean="0"/>
              <a:t>  if it is good enough for great actors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53311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8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58772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/>
              <a:t>Graphic organisers 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25229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lyall.310\AppData\Local\Microsoft\Windows\Temporary Internet Files\Content.Outlook\Q0DHRL65\photo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6" y="15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yall.310\AppData\Local\Microsoft\Windows\Temporary Internet Files\Content.Outlook\Q0DHRL65\photo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43656">
            <a:off x="-325521" y="926714"/>
            <a:ext cx="5240074" cy="393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lyall.310\AppData\Local\Microsoft\Windows\Temporary Internet Files\Content.Outlook\Q0DHRL65\photo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152" y="2891741"/>
            <a:ext cx="5024107" cy="376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4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850106"/>
          </a:xfrm>
        </p:spPr>
        <p:txBody>
          <a:bodyPr/>
          <a:lstStyle/>
          <a:p>
            <a:r>
              <a:rPr lang="en-GB" b="1" dirty="0" smtClean="0"/>
              <a:t>Graphic organisers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One of the strengths of graphic organisers is their ability to help clarify and organise often haphazard thinking.</a:t>
            </a:r>
          </a:p>
          <a:p>
            <a:r>
              <a:rPr lang="en-GB" dirty="0" smtClean="0"/>
              <a:t>There is a whole host of diagrams for different modes of thinking.</a:t>
            </a:r>
          </a:p>
          <a:p>
            <a:r>
              <a:rPr lang="en-GB" dirty="0" smtClean="0"/>
              <a:t>Venn diagrams, concept maps, spider diagrams, fishbone diagrams.</a:t>
            </a:r>
          </a:p>
          <a:p>
            <a:r>
              <a:rPr lang="en-GB" dirty="0" smtClean="0"/>
              <a:t>Concept maps have been shown to be an excellent device for testing knowledge on a given topic.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5831026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Verdict: </a:t>
            </a:r>
            <a:r>
              <a:rPr lang="en-GB" sz="2400" b="1" dirty="0"/>
              <a:t> </a:t>
            </a:r>
            <a:r>
              <a:rPr lang="en-GB" sz="2400" b="1" dirty="0" smtClean="0"/>
              <a:t>it isn’t just pretty pictures – restructuring topics using graphic organisers makes its mark in the memory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930899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5805264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/>
              <a:t>Flashcards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276659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5661248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/>
              <a:t>Testing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71973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452</Words>
  <Application>Microsoft Office PowerPoint</Application>
  <PresentationFormat>On-screen Show (4:3)</PresentationFormat>
  <Paragraphs>39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Total recall</vt:lpstr>
      <vt:lpstr>PowerPoint Presentation</vt:lpstr>
      <vt:lpstr>PowerPoint Presentation</vt:lpstr>
      <vt:lpstr>PowerPoint Presentation</vt:lpstr>
      <vt:lpstr>John Dunlosky et al  (2013)</vt:lpstr>
      <vt:lpstr>PowerPoint Presentation</vt:lpstr>
      <vt:lpstr>PowerPoint Presentation</vt:lpstr>
      <vt:lpstr>“It ain’t what you do, it’s the way that you do it.”</vt:lpstr>
      <vt:lpstr>The “Cornell Method”</vt:lpstr>
      <vt:lpstr>PowerPoint Presentation</vt:lpstr>
      <vt:lpstr>Facts, facts and more facts?</vt:lpstr>
      <vt:lpstr>Mark A McDaniel et al  (2009)</vt:lpstr>
      <vt:lpstr>PowerPoint Presentation</vt:lpstr>
      <vt:lpstr>PowerPoint Presentation</vt:lpstr>
      <vt:lpstr>PowerPoint Presentation</vt:lpstr>
      <vt:lpstr>Graphic organisers</vt:lpstr>
      <vt:lpstr>PowerPoint Presentation</vt:lpstr>
      <vt:lpstr>PowerPoint Presentation</vt:lpstr>
    </vt:vector>
  </TitlesOfParts>
  <Company>Park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 recall</dc:title>
  <dc:creator>Lyall, Aimee</dc:creator>
  <cp:lastModifiedBy>Lyall, Aimee</cp:lastModifiedBy>
  <cp:revision>36</cp:revision>
  <dcterms:created xsi:type="dcterms:W3CDTF">2015-03-25T17:34:36Z</dcterms:created>
  <dcterms:modified xsi:type="dcterms:W3CDTF">2015-03-27T07:53:57Z</dcterms:modified>
</cp:coreProperties>
</file>