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63" r:id="rId4"/>
    <p:sldId id="270" r:id="rId5"/>
    <p:sldId id="264" r:id="rId6"/>
    <p:sldId id="265" r:id="rId7"/>
    <p:sldId id="268" r:id="rId8"/>
    <p:sldId id="269" r:id="rId9"/>
    <p:sldId id="267" r:id="rId10"/>
    <p:sldId id="266" r:id="rId11"/>
    <p:sldId id="258" r:id="rId12"/>
    <p:sldId id="259" r:id="rId13"/>
    <p:sldId id="260" r:id="rId14"/>
    <p:sldId id="261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0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F30F1-C1F7-2348-B4E0-FF2A9C62AB2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CA453-1852-3D49-AB0A-B152D91CE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3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CA453-1852-3D49-AB0A-B152D91CE4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8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err="1" smtClean="0"/>
              <a:t>Dilene</a:t>
            </a:r>
            <a:r>
              <a:rPr lang="en-GB" sz="1200" dirty="0" smtClean="0"/>
              <a:t>:</a:t>
            </a:r>
          </a:p>
          <a:p>
            <a:endParaRPr lang="en-GB" sz="1200" dirty="0" smtClean="0"/>
          </a:p>
          <a:p>
            <a:r>
              <a:rPr lang="en-GB" sz="1200" dirty="0" smtClean="0"/>
              <a:t>AS results:  </a:t>
            </a:r>
            <a:r>
              <a:rPr lang="en-GB" sz="1200" b="1" dirty="0" smtClean="0"/>
              <a:t>CDDE</a:t>
            </a:r>
            <a:r>
              <a:rPr lang="en-GB" sz="1200" dirty="0" smtClean="0"/>
              <a:t> 		A2 results:  </a:t>
            </a:r>
            <a:r>
              <a:rPr lang="en-GB" sz="1200" b="1" dirty="0" smtClean="0"/>
              <a:t>BBC</a:t>
            </a:r>
            <a:r>
              <a:rPr lang="en-GB" sz="1200" dirty="0" smtClean="0"/>
              <a:t> 		Economics:  </a:t>
            </a:r>
            <a:r>
              <a:rPr lang="en-GB" sz="1200" b="1" dirty="0" smtClean="0"/>
              <a:t>E – B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smtClean="0"/>
              <a:t>Kelly: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BBDD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A*AB  		</a:t>
            </a:r>
            <a:r>
              <a:rPr lang="en-GB" sz="1200" dirty="0" smtClean="0"/>
              <a:t>Sociology</a:t>
            </a:r>
            <a:r>
              <a:rPr lang="en-GB" sz="1200" b="1" dirty="0" smtClean="0"/>
              <a:t>: D-B 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smtClean="0"/>
              <a:t>Charlie: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BCCD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A*BC		</a:t>
            </a:r>
            <a:r>
              <a:rPr lang="en-GB" sz="1200" dirty="0" smtClean="0"/>
              <a:t>Sociology</a:t>
            </a:r>
            <a:r>
              <a:rPr lang="en-GB" sz="1200" b="1" dirty="0" smtClean="0"/>
              <a:t>: C-A*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635E6-3FC2-D045-BE8B-D685A04998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30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err="1" smtClean="0"/>
              <a:t>Khushal</a:t>
            </a:r>
            <a:r>
              <a:rPr lang="en-GB" sz="1200" dirty="0" smtClean="0"/>
              <a:t>:</a:t>
            </a:r>
          </a:p>
          <a:p>
            <a:endParaRPr lang="en-GB" sz="1200" dirty="0" smtClean="0"/>
          </a:p>
          <a:p>
            <a:r>
              <a:rPr lang="en-GB" sz="1200" dirty="0" smtClean="0"/>
              <a:t>AS results:  </a:t>
            </a:r>
            <a:r>
              <a:rPr lang="en-GB" sz="1200" b="1" dirty="0" smtClean="0"/>
              <a:t>CEEU</a:t>
            </a:r>
            <a:r>
              <a:rPr lang="en-GB" sz="1200" dirty="0" smtClean="0"/>
              <a:t>		A2 results:  </a:t>
            </a:r>
            <a:r>
              <a:rPr lang="en-GB" sz="1200" b="1" dirty="0" smtClean="0"/>
              <a:t>BBE</a:t>
            </a:r>
            <a:r>
              <a:rPr lang="en-GB" sz="1200" dirty="0" smtClean="0"/>
              <a:t>		</a:t>
            </a:r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err="1" smtClean="0"/>
              <a:t>Jesal</a:t>
            </a:r>
            <a:r>
              <a:rPr lang="en-GB" sz="1200" b="1" dirty="0" smtClean="0"/>
              <a:t>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BDEE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ABC 		</a:t>
            </a:r>
            <a:r>
              <a:rPr lang="en-GB" sz="1200" dirty="0" smtClean="0"/>
              <a:t>Geography</a:t>
            </a:r>
            <a:r>
              <a:rPr lang="en-GB" sz="1200" b="1" dirty="0" smtClean="0"/>
              <a:t>: E - C</a:t>
            </a:r>
          </a:p>
          <a:p>
            <a:endParaRPr lang="en-GB" sz="1200" b="1" dirty="0" smtClean="0"/>
          </a:p>
          <a:p>
            <a:endParaRPr lang="en-GB" sz="1200" b="1" dirty="0" smtClean="0"/>
          </a:p>
          <a:p>
            <a:r>
              <a:rPr lang="en-GB" sz="1200" b="1" dirty="0" err="1" smtClean="0"/>
              <a:t>Elwira</a:t>
            </a:r>
            <a:r>
              <a:rPr lang="en-GB" sz="1200" b="1" dirty="0" smtClean="0"/>
              <a:t>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EEUU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BDB		</a:t>
            </a:r>
            <a:r>
              <a:rPr lang="en-GB" sz="1200" dirty="0" smtClean="0"/>
              <a:t>Psychology</a:t>
            </a:r>
            <a:r>
              <a:rPr lang="en-GB" sz="1200" b="1" dirty="0" smtClean="0"/>
              <a:t>: E – B</a:t>
            </a:r>
          </a:p>
          <a:p>
            <a:endParaRPr lang="en-GB" sz="1200" b="1" dirty="0" smtClean="0"/>
          </a:p>
          <a:p>
            <a:r>
              <a:rPr lang="en-GB" sz="1200" b="1" dirty="0" smtClean="0"/>
              <a:t>Nicole:</a:t>
            </a:r>
          </a:p>
          <a:p>
            <a:endParaRPr lang="en-GB" sz="1200" b="1" dirty="0" smtClean="0"/>
          </a:p>
          <a:p>
            <a:r>
              <a:rPr lang="en-GB" sz="1200" dirty="0" smtClean="0"/>
              <a:t>AS results</a:t>
            </a:r>
            <a:r>
              <a:rPr lang="en-GB" sz="1200" b="1" dirty="0" smtClean="0"/>
              <a:t>:  ACCE		</a:t>
            </a:r>
            <a:r>
              <a:rPr lang="en-GB" sz="1200" dirty="0" smtClean="0"/>
              <a:t>A2 results</a:t>
            </a:r>
            <a:r>
              <a:rPr lang="en-GB" sz="1200" b="1" dirty="0" smtClean="0"/>
              <a:t>:  A*AB</a:t>
            </a:r>
            <a:r>
              <a:rPr lang="en-GB" b="1" dirty="0" smtClean="0"/>
              <a:t>			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635E6-3FC2-D045-BE8B-D685A04998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0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0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2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2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4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4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3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6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7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5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4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7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A6773-13AF-AD4B-B3C5-113A396B26BA}" type="datetimeFigureOut">
              <a:rPr lang="en-US" smtClean="0"/>
              <a:t>28/01/2016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0C27C-29CC-4848-8A74-99B980382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3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youtube.com/watch?v=I1K6bOG8mj8" TargetMode="Externa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l9TVbAal5s" TargetMode="External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496" y="1145199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Fact: There is no correlation between intelligence and A-level grades.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25521" y="3886200"/>
            <a:ext cx="9471896" cy="1752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0000"/>
                </a:solidFill>
              </a:rPr>
              <a:t>What causes academic success?</a:t>
            </a:r>
            <a:endParaRPr lang="en-US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5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Success stories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343" y="1225690"/>
            <a:ext cx="79660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Student D</a:t>
            </a:r>
            <a:r>
              <a:rPr lang="en-GB" sz="2400" dirty="0" smtClean="0"/>
              <a:t>:</a:t>
            </a:r>
          </a:p>
          <a:p>
            <a:endParaRPr lang="en-GB" sz="2400" dirty="0"/>
          </a:p>
          <a:p>
            <a:r>
              <a:rPr lang="en-GB" sz="2400" dirty="0" smtClean="0"/>
              <a:t>AS results:  </a:t>
            </a:r>
            <a:r>
              <a:rPr lang="en-GB" sz="2400" b="1" dirty="0" smtClean="0"/>
              <a:t>CDDE</a:t>
            </a:r>
            <a:r>
              <a:rPr lang="en-GB" sz="2400" dirty="0" smtClean="0"/>
              <a:t> 		A2 results:  </a:t>
            </a:r>
            <a:r>
              <a:rPr lang="en-GB" sz="2400" b="1" dirty="0" smtClean="0"/>
              <a:t>BBC</a:t>
            </a:r>
            <a:r>
              <a:rPr lang="en-GB" sz="2400" dirty="0" smtClean="0"/>
              <a:t> 		Economics:  </a:t>
            </a:r>
            <a:r>
              <a:rPr lang="en-GB" sz="2400" b="1" dirty="0" smtClean="0"/>
              <a:t>E – B</a:t>
            </a:r>
          </a:p>
          <a:p>
            <a:endParaRPr lang="en-GB" sz="24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Student K:</a:t>
            </a:r>
          </a:p>
          <a:p>
            <a:endParaRPr lang="en-GB" sz="2400" b="1" dirty="0"/>
          </a:p>
          <a:p>
            <a:r>
              <a:rPr lang="en-GB" sz="2400" dirty="0" smtClean="0"/>
              <a:t>AS results</a:t>
            </a:r>
            <a:r>
              <a:rPr lang="en-GB" sz="2400" b="1" dirty="0" smtClean="0"/>
              <a:t>:  BBDD		</a:t>
            </a:r>
            <a:r>
              <a:rPr lang="en-GB" sz="2400" dirty="0" smtClean="0"/>
              <a:t>A2 results</a:t>
            </a:r>
            <a:r>
              <a:rPr lang="en-GB" sz="2400" b="1" dirty="0" smtClean="0"/>
              <a:t>:  A*AB  		</a:t>
            </a:r>
            <a:r>
              <a:rPr lang="en-GB" sz="2400" dirty="0" smtClean="0"/>
              <a:t>Sociology</a:t>
            </a:r>
            <a:r>
              <a:rPr lang="en-GB" sz="2400" b="1" dirty="0" smtClean="0"/>
              <a:t>: D-A </a:t>
            </a:r>
          </a:p>
          <a:p>
            <a:endParaRPr lang="en-GB" sz="24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Student C:</a:t>
            </a:r>
          </a:p>
          <a:p>
            <a:endParaRPr lang="en-GB" sz="2400" b="1" dirty="0"/>
          </a:p>
          <a:p>
            <a:r>
              <a:rPr lang="en-GB" sz="2400" dirty="0" smtClean="0"/>
              <a:t>AS results</a:t>
            </a:r>
            <a:r>
              <a:rPr lang="en-GB" sz="2400" b="1" dirty="0" smtClean="0"/>
              <a:t>:  BCCD		</a:t>
            </a:r>
            <a:r>
              <a:rPr lang="en-GB" sz="2400" dirty="0" smtClean="0"/>
              <a:t>A2 results</a:t>
            </a:r>
            <a:r>
              <a:rPr lang="en-GB" sz="2400" b="1" dirty="0" smtClean="0"/>
              <a:t>:  A*BC		</a:t>
            </a:r>
            <a:r>
              <a:rPr lang="en-GB" sz="2400" dirty="0" smtClean="0"/>
              <a:t>Sociology</a:t>
            </a:r>
            <a:r>
              <a:rPr lang="en-GB" sz="2400" b="1" dirty="0" smtClean="0"/>
              <a:t>: C-A*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054396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Create your own story…..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0844" y="1417638"/>
            <a:ext cx="801595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Student K</a:t>
            </a:r>
            <a:r>
              <a:rPr lang="en-GB" sz="2000" dirty="0" smtClean="0"/>
              <a:t>:</a:t>
            </a:r>
          </a:p>
          <a:p>
            <a:endParaRPr lang="en-GB" sz="2000" dirty="0"/>
          </a:p>
          <a:p>
            <a:r>
              <a:rPr lang="en-GB" sz="2000" dirty="0" smtClean="0"/>
              <a:t>AS results:  </a:t>
            </a:r>
            <a:r>
              <a:rPr lang="en-GB" sz="2000" b="1" dirty="0" smtClean="0"/>
              <a:t>CEEU</a:t>
            </a:r>
            <a:r>
              <a:rPr lang="en-GB" sz="2000" dirty="0" smtClean="0"/>
              <a:t>		A2 results:  </a:t>
            </a:r>
            <a:r>
              <a:rPr lang="en-GB" sz="2000" b="1" dirty="0" smtClean="0"/>
              <a:t>BBE		</a:t>
            </a:r>
            <a:r>
              <a:rPr lang="en-GB" sz="2000" dirty="0" smtClean="0"/>
              <a:t>			</a:t>
            </a:r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Student J: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BDEE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ABC 		</a:t>
            </a:r>
            <a:r>
              <a:rPr lang="en-GB" sz="2000" dirty="0" smtClean="0"/>
              <a:t>Geography</a:t>
            </a:r>
            <a:r>
              <a:rPr lang="en-GB" sz="2000" b="1" dirty="0" smtClean="0"/>
              <a:t>: E - C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Student E: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EEUU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BDB		</a:t>
            </a:r>
            <a:r>
              <a:rPr lang="en-GB" sz="2000" dirty="0" smtClean="0"/>
              <a:t>Psychology</a:t>
            </a:r>
            <a:r>
              <a:rPr lang="en-GB" sz="2000" b="1" dirty="0" smtClean="0"/>
              <a:t>: E – B</a:t>
            </a:r>
          </a:p>
          <a:p>
            <a:endParaRPr lang="en-GB" sz="2000" b="1" dirty="0"/>
          </a:p>
          <a:p>
            <a:r>
              <a:rPr lang="en-GB" sz="2000" b="1" dirty="0" smtClean="0"/>
              <a:t>Student N: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ACCE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A*AB</a:t>
            </a:r>
            <a:r>
              <a:rPr lang="en-GB" b="1" dirty="0" smtClean="0"/>
              <a:t>		</a:t>
            </a:r>
            <a:r>
              <a:rPr lang="en-GB" dirty="0" smtClean="0"/>
              <a:t>Sociology C – A*		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4294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 oh … what happened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Student M</a:t>
            </a:r>
          </a:p>
          <a:p>
            <a:pPr marL="0" indent="0">
              <a:buNone/>
            </a:pPr>
            <a:r>
              <a:rPr lang="en-US" dirty="0" smtClean="0"/>
              <a:t>AS results ABB						A2 results BBC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		AS </a:t>
            </a:r>
            <a:r>
              <a:rPr lang="en-US" dirty="0" err="1" smtClean="0"/>
              <a:t>Resit</a:t>
            </a:r>
            <a:r>
              <a:rPr lang="en-US" dirty="0" smtClean="0"/>
              <a:t> C – 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Student D</a:t>
            </a:r>
          </a:p>
          <a:p>
            <a:pPr marL="0" indent="0">
              <a:buNone/>
            </a:pPr>
            <a:r>
              <a:rPr lang="en-US" dirty="0" smtClean="0"/>
              <a:t>AS Results BBC						A2 results BDD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		AS </a:t>
            </a:r>
            <a:r>
              <a:rPr lang="en-US" dirty="0" err="1" smtClean="0"/>
              <a:t>resit</a:t>
            </a:r>
            <a:r>
              <a:rPr lang="en-US" dirty="0" smtClean="0"/>
              <a:t> C – 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64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33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4619"/>
            <a:ext cx="7772400" cy="1470025"/>
          </a:xfrm>
          <a:solidFill>
            <a:srgbClr val="00B050"/>
          </a:solidFill>
        </p:spPr>
        <p:txBody>
          <a:bodyPr/>
          <a:lstStyle/>
          <a:p>
            <a:r>
              <a:rPr lang="en-US" dirty="0" smtClean="0"/>
              <a:t>“Champions are made not born”</a:t>
            </a:r>
            <a:br>
              <a:rPr lang="en-US" dirty="0" smtClean="0"/>
            </a:br>
            <a:r>
              <a:rPr lang="en-US" dirty="0" smtClean="0"/>
              <a:t>Matt Syed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4762500"/>
            <a:ext cx="8285205" cy="921608"/>
          </a:xfrm>
        </p:spPr>
        <p:txBody>
          <a:bodyPr/>
          <a:lstStyle/>
          <a:p>
            <a:r>
              <a:rPr lang="en-US" sz="2400" dirty="0" smtClean="0">
                <a:hlinkClick r:id="rId2"/>
              </a:rPr>
              <a:t>http://www.youtube.com/watch?v=I1K6bOG8mj8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90" y="2143381"/>
            <a:ext cx="60960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77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GB">
                <a:latin typeface="Arial" charset="0"/>
              </a:rPr>
              <a:t>The brain is elastic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>
                <a:latin typeface="Arial" charset="0"/>
              </a:rPr>
              <a:t>Maguire (2000)</a:t>
            </a: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latin typeface="Arial" charset="0"/>
              </a:rPr>
              <a:t>Taxi drivers have bigger hippocampi.</a:t>
            </a:r>
          </a:p>
        </p:txBody>
      </p:sp>
      <p:sp>
        <p:nvSpPr>
          <p:cNvPr id="614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>
                <a:latin typeface="Arial" charset="0"/>
              </a:rPr>
              <a:t>The brain is like a muscle.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333" y="3335868"/>
            <a:ext cx="3746500" cy="2171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59200"/>
            <a:ext cx="30353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9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GB">
                <a:latin typeface="Arial" charset="0"/>
              </a:rPr>
              <a:t>It</a:t>
            </a:r>
            <a:r>
              <a:rPr lang="ja-JP" altLang="en-GB">
                <a:latin typeface="Arial" charset="0"/>
              </a:rPr>
              <a:t>’</a:t>
            </a:r>
            <a:r>
              <a:rPr lang="en-GB">
                <a:latin typeface="Arial" charset="0"/>
              </a:rPr>
              <a:t>s about effort</a:t>
            </a:r>
          </a:p>
        </p:txBody>
      </p:sp>
      <p:sp>
        <p:nvSpPr>
          <p:cNvPr id="7171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List A</a:t>
            </a:r>
          </a:p>
        </p:txBody>
      </p:sp>
      <p:sp>
        <p:nvSpPr>
          <p:cNvPr id="7172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FAHTER</a:t>
            </a:r>
          </a:p>
          <a:p>
            <a:r>
              <a:rPr lang="en-GB">
                <a:latin typeface="Arial" charset="0"/>
              </a:rPr>
              <a:t>FOOTBLAL</a:t>
            </a:r>
          </a:p>
          <a:p>
            <a:r>
              <a:rPr lang="en-GB">
                <a:latin typeface="Arial" charset="0"/>
              </a:rPr>
              <a:t>DCOTOR</a:t>
            </a:r>
          </a:p>
          <a:p>
            <a:r>
              <a:rPr lang="en-GB">
                <a:latin typeface="Arial" charset="0"/>
              </a:rPr>
              <a:t>OUTCOEM</a:t>
            </a:r>
          </a:p>
          <a:p>
            <a:r>
              <a:rPr lang="en-GB">
                <a:latin typeface="Arial" charset="0"/>
              </a:rPr>
              <a:t>TEACHRE</a:t>
            </a:r>
          </a:p>
        </p:txBody>
      </p:sp>
      <p:sp>
        <p:nvSpPr>
          <p:cNvPr id="7173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List B</a:t>
            </a:r>
          </a:p>
        </p:txBody>
      </p:sp>
      <p:sp>
        <p:nvSpPr>
          <p:cNvPr id="7174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HERFAT</a:t>
            </a:r>
          </a:p>
          <a:p>
            <a:r>
              <a:rPr lang="en-GB">
                <a:latin typeface="Arial" charset="0"/>
              </a:rPr>
              <a:t>LBOFTOAL</a:t>
            </a:r>
          </a:p>
          <a:p>
            <a:r>
              <a:rPr lang="en-GB">
                <a:latin typeface="Arial" charset="0"/>
              </a:rPr>
              <a:t>RTOCOD</a:t>
            </a:r>
          </a:p>
          <a:p>
            <a:r>
              <a:rPr lang="en-GB">
                <a:latin typeface="Arial" charset="0"/>
              </a:rPr>
              <a:t>ECMUTOO</a:t>
            </a:r>
          </a:p>
          <a:p>
            <a:r>
              <a:rPr lang="en-GB">
                <a:latin typeface="Arial" charset="0"/>
              </a:rPr>
              <a:t>EERTACH</a:t>
            </a:r>
          </a:p>
        </p:txBody>
      </p:sp>
    </p:spTree>
    <p:extLst>
      <p:ext uri="{BB962C8B-B14F-4D97-AF65-F5344CB8AC3E}">
        <p14:creationId xmlns:p14="http://schemas.microsoft.com/office/powerpoint/2010/main" val="135328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GB">
                <a:latin typeface="Arial" charset="0"/>
              </a:rPr>
              <a:t>The key to success?</a:t>
            </a:r>
          </a:p>
        </p:txBody>
      </p:sp>
      <p:sp>
        <p:nvSpPr>
          <p:cNvPr id="4099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100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r>
              <a:rPr lang="ja-JP" altLang="en-GB">
                <a:latin typeface="Arial" charset="0"/>
              </a:rPr>
              <a:t>“</a:t>
            </a:r>
            <a:r>
              <a:rPr lang="en-GB">
                <a:latin typeface="Arial" charset="0"/>
              </a:rPr>
              <a:t>It is not that I am smart, it</a:t>
            </a:r>
            <a:r>
              <a:rPr lang="ja-JP" altLang="en-GB">
                <a:latin typeface="Arial" charset="0"/>
              </a:rPr>
              <a:t>’</a:t>
            </a:r>
            <a:r>
              <a:rPr lang="en-GB">
                <a:latin typeface="Arial" charset="0"/>
              </a:rPr>
              <a:t>s just that I stick with problems longer</a:t>
            </a:r>
            <a:r>
              <a:rPr lang="ja-JP" altLang="en-GB">
                <a:latin typeface="Arial" charset="0"/>
              </a:rPr>
              <a:t>”</a:t>
            </a:r>
            <a:endParaRPr lang="en-GB">
              <a:latin typeface="Arial" charset="0"/>
            </a:endParaRPr>
          </a:p>
        </p:txBody>
      </p:sp>
      <p:sp>
        <p:nvSpPr>
          <p:cNvPr id="4101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102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r>
              <a:rPr lang="ja-JP" altLang="en-GB">
                <a:latin typeface="Arial" charset="0"/>
              </a:rPr>
              <a:t>“</a:t>
            </a:r>
            <a:r>
              <a:rPr lang="en-GB">
                <a:latin typeface="Arial" charset="0"/>
              </a:rPr>
              <a:t>One thing about me, I practice until my feet bleed</a:t>
            </a:r>
            <a:r>
              <a:rPr lang="ja-JP" altLang="en-GB">
                <a:latin typeface="Arial" charset="0"/>
              </a:rPr>
              <a:t>”</a:t>
            </a:r>
            <a:endParaRPr lang="en-GB">
              <a:latin typeface="Arial" charset="0"/>
            </a:endParaRPr>
          </a:p>
        </p:txBody>
      </p:sp>
      <p:pic>
        <p:nvPicPr>
          <p:cNvPr id="41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52588"/>
            <a:ext cx="20193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557338"/>
            <a:ext cx="18669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74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GB" sz="4000">
                <a:latin typeface="Arial" charset="0"/>
              </a:rPr>
              <a:t>The Talent Myth: A Fixed Mindset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ja-JP" altLang="en-GB">
                <a:latin typeface="Arial" charset="0"/>
              </a:rPr>
              <a:t>“</a:t>
            </a:r>
            <a:r>
              <a:rPr lang="en-GB">
                <a:latin typeface="Arial" charset="0"/>
              </a:rPr>
              <a:t>Mindset</a:t>
            </a:r>
            <a:r>
              <a:rPr lang="ja-JP" altLang="en-GB">
                <a:latin typeface="Arial" charset="0"/>
              </a:rPr>
              <a:t>”</a:t>
            </a:r>
            <a:r>
              <a:rPr lang="en-GB">
                <a:latin typeface="Arial" charset="0"/>
              </a:rPr>
              <a:t> {noun}</a:t>
            </a:r>
          </a:p>
          <a:p>
            <a:pPr marL="0" indent="0">
              <a:buFontTx/>
              <a:buNone/>
            </a:pPr>
            <a:endParaRPr lang="en-GB"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latin typeface="Arial" charset="0"/>
              </a:rPr>
              <a:t>A set of beliefs or a way of thinking that determines one</a:t>
            </a:r>
            <a:r>
              <a:rPr lang="ja-JP" altLang="en-GB">
                <a:latin typeface="Arial" charset="0"/>
              </a:rPr>
              <a:t>’</a:t>
            </a:r>
            <a:r>
              <a:rPr lang="en-GB">
                <a:latin typeface="Arial" charset="0"/>
              </a:rPr>
              <a:t>s behaviour; outlook and mental attitude.</a:t>
            </a:r>
          </a:p>
        </p:txBody>
      </p:sp>
    </p:spTree>
    <p:extLst>
      <p:ext uri="{BB962C8B-B14F-4D97-AF65-F5344CB8AC3E}">
        <p14:creationId xmlns:p14="http://schemas.microsoft.com/office/powerpoint/2010/main" val="3067252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</a:t>
            </a:r>
            <a:r>
              <a:rPr lang="en-US" dirty="0" err="1" smtClean="0"/>
              <a:t>Vs</a:t>
            </a:r>
            <a:r>
              <a:rPr lang="en-US" dirty="0" smtClean="0"/>
              <a:t> Fixed Mindset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https://www.youtube.com/watch?v=Yl9TVbAal5s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453" y="2834518"/>
            <a:ext cx="5714584" cy="339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5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25820" r="-25820"/>
          <a:stretch>
            <a:fillRect/>
          </a:stretch>
        </p:blipFill>
        <p:spPr>
          <a:xfrm>
            <a:off x="-977527" y="657412"/>
            <a:ext cx="10921407" cy="6006353"/>
          </a:xfrm>
        </p:spPr>
      </p:pic>
    </p:spTree>
    <p:extLst>
      <p:ext uri="{BB962C8B-B14F-4D97-AF65-F5344CB8AC3E}">
        <p14:creationId xmlns:p14="http://schemas.microsoft.com/office/powerpoint/2010/main" val="181172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632848" cy="514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816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encrypted-tbn1.gstatic.com/images?q=tbn:ANd9GcSLq8jP6QbZjdoNTAjIdgUhuu17-4c192zJhIgg5EmjXKGCortiK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970"/>
            <a:ext cx="818205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0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6600" dirty="0" smtClean="0"/>
              <a:t>If Not Now, When?</a:t>
            </a:r>
          </a:p>
          <a:p>
            <a:pPr marL="514350" indent="-514350">
              <a:buAutoNum type="arabicPeriod"/>
            </a:pPr>
            <a:endParaRPr lang="en-US" sz="6600" dirty="0"/>
          </a:p>
          <a:p>
            <a:pPr marL="0" indent="0">
              <a:buNone/>
            </a:pPr>
            <a:r>
              <a:rPr lang="en-US" sz="6600" dirty="0" smtClean="0"/>
              <a:t>2.	If Not You, Who?</a:t>
            </a:r>
          </a:p>
        </p:txBody>
      </p:sp>
    </p:spTree>
    <p:extLst>
      <p:ext uri="{BB962C8B-B14F-4D97-AF65-F5344CB8AC3E}">
        <p14:creationId xmlns:p14="http://schemas.microsoft.com/office/powerpoint/2010/main" val="3882535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215</Words>
  <Application>Microsoft Macintosh PowerPoint</Application>
  <PresentationFormat>On-screen Show (4:3)</PresentationFormat>
  <Paragraphs>115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Fact: There is no correlation between intelligence and A-level grades.</vt:lpstr>
      <vt:lpstr>Success stories</vt:lpstr>
      <vt:lpstr>Create your own story…..</vt:lpstr>
      <vt:lpstr>Oh oh … what happened here</vt:lpstr>
      <vt:lpstr>PowerPoint Presentation</vt:lpstr>
      <vt:lpstr>“Champions are made not born” Matt Syed</vt:lpstr>
      <vt:lpstr>The brain is elastic</vt:lpstr>
      <vt:lpstr>It’s about effort</vt:lpstr>
      <vt:lpstr>The key to success?</vt:lpstr>
      <vt:lpstr>The Talent Myth: A Fixed Mindset</vt:lpstr>
      <vt:lpstr>Growth Vs Fixed Mindset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Fact: There is no correlation between intelligence and A-level grades.</dc:title>
  <dc:creator>Steve Hickman</dc:creator>
  <cp:lastModifiedBy>Steve Hickman</cp:lastModifiedBy>
  <cp:revision>4</cp:revision>
  <dcterms:created xsi:type="dcterms:W3CDTF">2016-01-25T21:22:18Z</dcterms:created>
  <dcterms:modified xsi:type="dcterms:W3CDTF">2016-01-28T22:27:33Z</dcterms:modified>
</cp:coreProperties>
</file>