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0" r:id="rId2"/>
    <p:sldId id="261" r:id="rId3"/>
    <p:sldId id="259" r:id="rId4"/>
    <p:sldId id="262" r:id="rId5"/>
    <p:sldId id="256" r:id="rId6"/>
    <p:sldId id="268" r:id="rId7"/>
    <p:sldId id="263" r:id="rId8"/>
    <p:sldId id="265" r:id="rId9"/>
    <p:sldId id="266" r:id="rId10"/>
    <p:sldId id="267" r:id="rId11"/>
    <p:sldId id="257" r:id="rId12"/>
    <p:sldId id="25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CE8964-8BC3-48A9-83BC-A12EA40950EE}" type="datetimeFigureOut">
              <a:rPr lang="en-US" smtClean="0"/>
              <a:t>9/14/2011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ABE9F2-FE4C-4C4C-A6EB-D2B02626AED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en.wikipedia.org/wiki/New_York" TargetMode="External"/><Relationship Id="rId13" Type="http://schemas.openxmlformats.org/officeDocument/2006/relationships/hyperlink" Target="http://en.wikipedia.org/wiki/IRS" TargetMode="External"/><Relationship Id="rId3" Type="http://schemas.openxmlformats.org/officeDocument/2006/relationships/hyperlink" Target="http://en.wikipedia.org/wiki/San_Francisco" TargetMode="External"/><Relationship Id="rId7" Type="http://schemas.openxmlformats.org/officeDocument/2006/relationships/hyperlink" Target="http://en.wikipedia.org/wiki/Thandie_Newton" TargetMode="External"/><Relationship Id="rId12" Type="http://schemas.openxmlformats.org/officeDocument/2006/relationships/hyperlink" Target="http://en.wikipedia.org/wiki/Stockbroker"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en.wikipedia.org/wiki/White_elephant" TargetMode="External"/><Relationship Id="rId11" Type="http://schemas.openxmlformats.org/officeDocument/2006/relationships/hyperlink" Target="http://en.wikipedia.org/wiki/Rubik%27s_Cube" TargetMode="External"/><Relationship Id="rId5" Type="http://schemas.openxmlformats.org/officeDocument/2006/relationships/hyperlink" Target="http://en.wikipedia.org/wiki/Will_Smith" TargetMode="External"/><Relationship Id="rId10" Type="http://schemas.openxmlformats.org/officeDocument/2006/relationships/hyperlink" Target="http://en.wikipedia.org/wiki/Dean_Witter" TargetMode="External"/><Relationship Id="rId4" Type="http://schemas.openxmlformats.org/officeDocument/2006/relationships/hyperlink" Target="http://en.wikipedia.org/wiki/Chris_Gardner" TargetMode="External"/><Relationship Id="rId9" Type="http://schemas.openxmlformats.org/officeDocument/2006/relationships/hyperlink" Target="http://en.wikipedia.org/wiki/Jaden_Smith" TargetMode="External"/><Relationship Id="rId14" Type="http://schemas.openxmlformats.org/officeDocument/2006/relationships/hyperlink" Target="http://en.wikipedia.org/wiki/Glide_Memorial_United_Methodist_Church"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Mayfly Nymph</a:t>
            </a:r>
            <a:endParaRPr lang="en-US" dirty="0"/>
          </a:p>
        </p:txBody>
      </p:sp>
      <p:sp>
        <p:nvSpPr>
          <p:cNvPr id="4" name="Slide Number Placeholder 3"/>
          <p:cNvSpPr>
            <a:spLocks noGrp="1"/>
          </p:cNvSpPr>
          <p:nvPr>
            <p:ph type="sldNum" sz="quarter" idx="10"/>
          </p:nvPr>
        </p:nvSpPr>
        <p:spPr/>
        <p:txBody>
          <a:bodyPr/>
          <a:lstStyle/>
          <a:p>
            <a:fld id="{6DABE9F2-FE4C-4C4C-A6EB-D2B02626AED5}" type="slidenum">
              <a:rPr lang="en-US" smtClean="0"/>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Emerging</a:t>
            </a:r>
            <a:r>
              <a:rPr lang="en-GB" baseline="0" dirty="0" smtClean="0"/>
              <a:t> from the water as an adult</a:t>
            </a:r>
            <a:endParaRPr lang="en-US" dirty="0"/>
          </a:p>
        </p:txBody>
      </p:sp>
      <p:sp>
        <p:nvSpPr>
          <p:cNvPr id="4" name="Slide Number Placeholder 3"/>
          <p:cNvSpPr>
            <a:spLocks noGrp="1"/>
          </p:cNvSpPr>
          <p:nvPr>
            <p:ph type="sldNum" sz="quarter" idx="10"/>
          </p:nvPr>
        </p:nvSpPr>
        <p:spPr/>
        <p:txBody>
          <a:bodyPr/>
          <a:lstStyle/>
          <a:p>
            <a:fld id="{6DABE9F2-FE4C-4C4C-A6EB-D2B02626AED5}" type="slidenum">
              <a:rPr lang="en-US" smtClean="0"/>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In 1981, in </a:t>
            </a:r>
            <a:r>
              <a:rPr lang="en-US" dirty="0" smtClean="0">
                <a:hlinkClick r:id="rId3" action="ppaction://hlinkfile" tooltip="San Francisco"/>
              </a:rPr>
              <a:t>San Francisco</a:t>
            </a:r>
            <a:r>
              <a:rPr lang="en-US" dirty="0" smtClean="0"/>
              <a:t>, </a:t>
            </a:r>
            <a:r>
              <a:rPr lang="en-US" dirty="0" smtClean="0">
                <a:hlinkClick r:id="rId4" action="ppaction://hlinkfile" tooltip="Chris Gardner"/>
              </a:rPr>
              <a:t>Chris Gardner</a:t>
            </a:r>
            <a:r>
              <a:rPr lang="en-US" dirty="0" smtClean="0"/>
              <a:t> (</a:t>
            </a:r>
            <a:r>
              <a:rPr lang="en-US" dirty="0" smtClean="0">
                <a:hlinkClick r:id="rId5" action="ppaction://hlinkfile" tooltip="Will Smith"/>
              </a:rPr>
              <a:t>Will Smith</a:t>
            </a:r>
            <a:r>
              <a:rPr lang="en-US" dirty="0" smtClean="0"/>
              <a:t>) invests his family's savings in portable bone-density scanners which he tries to demonstrate and sell to doctors. The investment proves to be a </a:t>
            </a:r>
            <a:r>
              <a:rPr lang="en-US" dirty="0" smtClean="0">
                <a:hlinkClick r:id="rId6" action="ppaction://hlinkfile" tooltip="White elephant"/>
              </a:rPr>
              <a:t>white elephant</a:t>
            </a:r>
            <a:r>
              <a:rPr lang="en-US" dirty="0" smtClean="0"/>
              <a:t> which financially breaks the family and as a result, his wife Linda (</a:t>
            </a:r>
            <a:r>
              <a:rPr lang="en-US" dirty="0" err="1" smtClean="0">
                <a:hlinkClick r:id="rId7" action="ppaction://hlinkfile" tooltip="Thandie Newton"/>
              </a:rPr>
              <a:t>Thandie</a:t>
            </a:r>
            <a:r>
              <a:rPr lang="en-US" dirty="0" smtClean="0">
                <a:hlinkClick r:id="rId7" action="ppaction://hlinkfile" tooltip="Thandie Newton"/>
              </a:rPr>
              <a:t> Newton</a:t>
            </a:r>
            <a:r>
              <a:rPr lang="en-US" dirty="0" smtClean="0"/>
              <a:t>) leaves him and moves to </a:t>
            </a:r>
            <a:r>
              <a:rPr lang="en-US" dirty="0" smtClean="0">
                <a:hlinkClick r:id="rId8" action="ppaction://hlinkfile" tooltip="New York"/>
              </a:rPr>
              <a:t>New York</a:t>
            </a:r>
            <a:r>
              <a:rPr lang="en-US" dirty="0" smtClean="0"/>
              <a:t>. Their son Christopher (</a:t>
            </a:r>
            <a:r>
              <a:rPr lang="en-US" dirty="0" smtClean="0">
                <a:hlinkClick r:id="rId9" action="ppaction://hlinkfile" tooltip="Jaden Smith"/>
              </a:rPr>
              <a:t>Jaden Smith</a:t>
            </a:r>
            <a:r>
              <a:rPr lang="en-US" dirty="0" smtClean="0"/>
              <a:t>) remains with his father. While downtown trying to sell one of his scanners, Chris meets a manager for </a:t>
            </a:r>
            <a:r>
              <a:rPr lang="en-US" dirty="0" smtClean="0">
                <a:hlinkClick r:id="rId10" action="ppaction://hlinkfile" tooltip="Dean Witter"/>
              </a:rPr>
              <a:t>Dean Witter</a:t>
            </a:r>
            <a:r>
              <a:rPr lang="en-US" dirty="0" smtClean="0"/>
              <a:t> and impresses him by solving a </a:t>
            </a:r>
            <a:r>
              <a:rPr lang="en-US" dirty="0" smtClean="0">
                <a:hlinkClick r:id="rId11" action="ppaction://hlinkfile" tooltip="Rubik's Cube"/>
              </a:rPr>
              <a:t>Rubik's Cube</a:t>
            </a:r>
            <a:r>
              <a:rPr lang="en-US" dirty="0" smtClean="0"/>
              <a:t> during a short cab ride. Chris does not have enough money for the cab fare and flees the cab driver into a subway station where he barely escapes the cab driver but loses one of his bone scanners in the process. This new relationship with the Dean Witter manager earns him the chance to become an intern </a:t>
            </a:r>
            <a:r>
              <a:rPr lang="en-US" dirty="0" smtClean="0">
                <a:hlinkClick r:id="rId12" action="ppaction://hlinkfile" tooltip="Stockbroker"/>
              </a:rPr>
              <a:t>stockbroker</a:t>
            </a:r>
            <a:r>
              <a:rPr lang="en-US" dirty="0" smtClean="0"/>
              <a:t>. Despite arriving there unkempt and shabbily dressed due to an emergency, Chris is offered the internship. Chris is further set back when his bank account is garnished by the </a:t>
            </a:r>
            <a:r>
              <a:rPr lang="en-US" dirty="0" smtClean="0">
                <a:hlinkClick r:id="rId13" action="ppaction://hlinkfile" tooltip="IRS"/>
              </a:rPr>
              <a:t>IRS</a:t>
            </a:r>
            <a:r>
              <a:rPr lang="en-US" dirty="0" smtClean="0"/>
              <a:t> for unpaid taxes, and he and his young son are evicted. As a result they are homeless, and are forced at one point to stay in a bathroom at a subway station. Motivation drives him to find the </a:t>
            </a:r>
            <a:r>
              <a:rPr lang="en-US" dirty="0" smtClean="0">
                <a:hlinkClick r:id="rId14" action="ppaction://hlinkfile" tooltip="Glide Memorial United Methodist Church"/>
              </a:rPr>
              <a:t>Glide Memorial United Methodist Church</a:t>
            </a:r>
            <a:r>
              <a:rPr lang="en-US" dirty="0" smtClean="0"/>
              <a:t>, which has a homeless shelter primarily for single mothers and their children. Due to demand for the limited rooms, Chris must frantically race from his internship work early each afternoon in order to land a place in line. Chris finds the bone scanner that he lost in the subway station from a demented man who believes it to be a time machine and it is now damaged, but Chris finally repairs it. Disadvantaged by his limited work hours, and knowing that maximizing his client contacts and profits is the only way to earn the one paid position that he and his 19 competitors are fighting for, Chris develops a number of ways to make phone sales calls more efficiently. He also reaches out to potential high value customers, defying protocol. One sympathetic prospect takes him and his son to a professional football game. Regardless of Chris's challenges, he never reveals his lowly circumstances to his co-workers, even going so far as to lend one of his bosses five dollars for a cab, a sum he can't afford.</a:t>
            </a:r>
          </a:p>
          <a:p>
            <a:r>
              <a:rPr lang="en-US" dirty="0" smtClean="0"/>
              <a:t>Concluding his internship, Chris is called into a meeting with his managers. His work has paid off and he is offered the position. Fighting back tears, he rushes to his son's daycare, hugging him. They walk down the street, joking with each other and are passed by a man in a business suit (the real Chris Gardner in a cameo). The epilogue reveals that Chris went on to form his own multi-million dollar brokerage firm.</a:t>
            </a:r>
          </a:p>
          <a:p>
            <a:endParaRPr lang="en-US" dirty="0"/>
          </a:p>
        </p:txBody>
      </p:sp>
      <p:sp>
        <p:nvSpPr>
          <p:cNvPr id="4" name="Slide Number Placeholder 3"/>
          <p:cNvSpPr>
            <a:spLocks noGrp="1"/>
          </p:cNvSpPr>
          <p:nvPr>
            <p:ph type="sldNum" sz="quarter" idx="10"/>
          </p:nvPr>
        </p:nvSpPr>
        <p:spPr/>
        <p:txBody>
          <a:bodyPr/>
          <a:lstStyle/>
          <a:p>
            <a:fld id="{6DABE9F2-FE4C-4C4C-A6EB-D2B02626AED5}" type="slidenum">
              <a:rPr lang="en-US" smtClean="0"/>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0D7BDC-11C1-4564-9848-CF92B36C9D80}" type="datetimeFigureOut">
              <a:rPr lang="en-US" smtClean="0"/>
              <a:pPr/>
              <a:t>9/14/2011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DCB3E-05FA-49F1-BB97-EFB686D9566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0D7BDC-11C1-4564-9848-CF92B36C9D80}" type="datetimeFigureOut">
              <a:rPr lang="en-US" smtClean="0"/>
              <a:pPr/>
              <a:t>9/14/2011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DCB3E-05FA-49F1-BB97-EFB686D9566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0D7BDC-11C1-4564-9848-CF92B36C9D80}" type="datetimeFigureOut">
              <a:rPr lang="en-US" smtClean="0"/>
              <a:pPr/>
              <a:t>9/14/2011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DCB3E-05FA-49F1-BB97-EFB686D9566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0D7BDC-11C1-4564-9848-CF92B36C9D80}" type="datetimeFigureOut">
              <a:rPr lang="en-US" smtClean="0"/>
              <a:pPr/>
              <a:t>9/14/2011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DCB3E-05FA-49F1-BB97-EFB686D9566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0D7BDC-11C1-4564-9848-CF92B36C9D80}" type="datetimeFigureOut">
              <a:rPr lang="en-US" smtClean="0"/>
              <a:pPr/>
              <a:t>9/14/2011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4DCB3E-05FA-49F1-BB97-EFB686D9566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0D7BDC-11C1-4564-9848-CF92B36C9D80}" type="datetimeFigureOut">
              <a:rPr lang="en-US" smtClean="0"/>
              <a:pPr/>
              <a:t>9/14/2011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4DCB3E-05FA-49F1-BB97-EFB686D9566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0D7BDC-11C1-4564-9848-CF92B36C9D80}" type="datetimeFigureOut">
              <a:rPr lang="en-US" smtClean="0"/>
              <a:pPr/>
              <a:t>9/14/2011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4DCB3E-05FA-49F1-BB97-EFB686D9566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0D7BDC-11C1-4564-9848-CF92B36C9D80}" type="datetimeFigureOut">
              <a:rPr lang="en-US" smtClean="0"/>
              <a:pPr/>
              <a:t>9/14/2011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DCB3E-05FA-49F1-BB97-EFB686D9566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0D7BDC-11C1-4564-9848-CF92B36C9D80}" type="datetimeFigureOut">
              <a:rPr lang="en-US" smtClean="0"/>
              <a:pPr/>
              <a:t>9/14/2011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DCB3E-05FA-49F1-BB97-EFB686D9566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0D7BDC-11C1-4564-9848-CF92B36C9D80}" type="datetimeFigureOut">
              <a:rPr lang="en-US" smtClean="0"/>
              <a:pPr/>
              <a:t>9/14/2011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DCB3E-05FA-49F1-BB97-EFB686D9566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0D7BDC-11C1-4564-9848-CF92B36C9D80}" type="datetimeFigureOut">
              <a:rPr lang="en-US" smtClean="0"/>
              <a:pPr/>
              <a:t>9/14/2011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DCB3E-05FA-49F1-BB97-EFB686D9566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0D7BDC-11C1-4564-9848-CF92B36C9D80}" type="datetimeFigureOut">
              <a:rPr lang="en-US" smtClean="0"/>
              <a:pPr/>
              <a:t>9/14/2011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4DCB3E-05FA-49F1-BB97-EFB686D9566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google.co.uk/imgres?imgurl=http://www.danica.com/flytier/pwhillock/mayfly_side.jpg&amp;imgrefurl=http://www.danica.com/flytier/pwhillock/mayfly.htm&amp;usg=__imZyBeYqmhRNLJXNDr3xNdy_4iQ=&amp;h=398&amp;w=600&amp;sz=77&amp;hl=en&amp;start=1&amp;zoom=1&amp;tbnid=ACO3OrNdQ41GyM:&amp;tbnh=90&amp;tbnw=135&amp;ei=Y_dwTrz6JMGO8gOO5eT7CQ&amp;prev=/search%3Fq%3Dmayfly%26um%3D1%26hl%3Den%26sa%3DN%26rlz%3D1T4GGLL_enGB339GB340%26tbm%3Disch&amp;um=1&amp;itbs=1" TargetMode="External"/><Relationship Id="rId7"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gif"/><Relationship Id="rId5" Type="http://schemas.openxmlformats.org/officeDocument/2006/relationships/hyperlink" Target="http://amandaolsson.files.wordpress.com/2008/12/cd_logo2.gif" TargetMode="Externa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www.youtube.com/watch?v=qQtmGcdSDAI"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youtube.com/watch?v=MPnudujlBZI&amp;feature=related"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GB" dirty="0" smtClean="0"/>
              <a:t>Post-16 Bursaries 2011-2012</a:t>
            </a:r>
            <a:endParaRPr lang="en-US" dirty="0"/>
          </a:p>
        </p:txBody>
      </p:sp>
      <p:sp>
        <p:nvSpPr>
          <p:cNvPr id="3" name="Content Placeholder 2"/>
          <p:cNvSpPr>
            <a:spLocks noGrp="1"/>
          </p:cNvSpPr>
          <p:nvPr>
            <p:ph idx="1"/>
          </p:nvPr>
        </p:nvSpPr>
        <p:spPr/>
        <p:txBody>
          <a:bodyPr>
            <a:normAutofit fontScale="47500" lnSpcReduction="20000"/>
          </a:bodyPr>
          <a:lstStyle/>
          <a:p>
            <a:r>
              <a:rPr lang="en-US" dirty="0" smtClean="0"/>
              <a:t>·</a:t>
            </a:r>
            <a:r>
              <a:rPr lang="en-US" sz="3700" dirty="0" smtClean="0"/>
              <a:t>         Students aged at least 16 and under 19 years of age on 31/08/11 who are in care, are leaving care, are in direct receipt of Income Support or are disabled and in receipt of both Employment Support Allowance and Disability Living Allowance </a:t>
            </a:r>
          </a:p>
          <a:p>
            <a:pPr>
              <a:buNone/>
            </a:pPr>
            <a:endParaRPr lang="en-US" sz="3700" dirty="0" smtClean="0"/>
          </a:p>
          <a:p>
            <a:r>
              <a:rPr lang="en-US" sz="3700" dirty="0" smtClean="0"/>
              <a:t> *   Students who are economically or socially disadvantaged and at risk of not taking up or continuing in their education.  This group includes students with physical or other disabilities, medical conditions and/or learning difficulties.</a:t>
            </a:r>
          </a:p>
          <a:p>
            <a:pPr>
              <a:buNone/>
            </a:pPr>
            <a:r>
              <a:rPr lang="en-US" sz="3700" dirty="0" smtClean="0"/>
              <a:t> </a:t>
            </a:r>
          </a:p>
          <a:p>
            <a:r>
              <a:rPr lang="en-US" sz="3700" dirty="0" smtClean="0"/>
              <a:t>·         Students who have been in care, on probation, are young parents or are otherwise considered at risk.</a:t>
            </a:r>
          </a:p>
          <a:p>
            <a:pPr>
              <a:buNone/>
            </a:pPr>
            <a:r>
              <a:rPr lang="en-US" sz="3700" dirty="0" smtClean="0"/>
              <a:t> </a:t>
            </a:r>
          </a:p>
          <a:p>
            <a:r>
              <a:rPr lang="en-US" sz="3700" dirty="0" smtClean="0"/>
              <a:t> *   Asylum seekers</a:t>
            </a:r>
          </a:p>
          <a:p>
            <a:pPr>
              <a:buNone/>
            </a:pPr>
            <a:r>
              <a:rPr lang="en-US" sz="3700" dirty="0" smtClean="0"/>
              <a:t> </a:t>
            </a:r>
          </a:p>
          <a:p>
            <a:r>
              <a:rPr lang="en-US" sz="3700" dirty="0" smtClean="0"/>
              <a:t> *   Refugees (who will have access to 16-19 Bursary Funding if they are in receipt of supportive evidence from DWP). </a:t>
            </a:r>
          </a:p>
          <a:p>
            <a:r>
              <a:rPr lang="en-US" sz="3700" dirty="0" smtClean="0"/>
              <a:t>·         Lone parents</a:t>
            </a:r>
          </a:p>
          <a:p>
            <a:pPr>
              <a:buNone/>
            </a:pPr>
            <a:endParaRPr lang="en-US" sz="37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GB" dirty="0" smtClean="0"/>
              <a:t>Post-16 Bursaries 2011-2012</a:t>
            </a:r>
            <a:endParaRPr lang="en-US" dirty="0"/>
          </a:p>
        </p:txBody>
      </p:sp>
      <p:sp>
        <p:nvSpPr>
          <p:cNvPr id="3" name="Content Placeholder 2"/>
          <p:cNvSpPr>
            <a:spLocks noGrp="1"/>
          </p:cNvSpPr>
          <p:nvPr>
            <p:ph idx="1"/>
          </p:nvPr>
        </p:nvSpPr>
        <p:spPr/>
        <p:txBody>
          <a:bodyPr>
            <a:normAutofit fontScale="92500" lnSpcReduction="10000"/>
          </a:bodyPr>
          <a:lstStyle/>
          <a:p>
            <a:r>
              <a:rPr lang="en-US" sz="4000" dirty="0" smtClean="0"/>
              <a:t>Eligible students will be guaranteed a £1200 bursary plus support for other costs such as transport, equipment etc.</a:t>
            </a:r>
          </a:p>
          <a:p>
            <a:pPr>
              <a:buNone/>
            </a:pPr>
            <a:r>
              <a:rPr lang="en-US" sz="4000" dirty="0" smtClean="0"/>
              <a:t> </a:t>
            </a:r>
          </a:p>
          <a:p>
            <a:r>
              <a:rPr lang="en-US" sz="4000" dirty="0" smtClean="0"/>
              <a:t>Timescales are very tight and any delay could mean that students do not get the money they are entitled to.</a:t>
            </a:r>
          </a:p>
          <a:p>
            <a:pPr>
              <a:buNone/>
            </a:pPr>
            <a:r>
              <a:rPr lang="en-US" sz="4000" dirty="0" smtClean="0"/>
              <a:t> </a:t>
            </a:r>
          </a:p>
          <a:p>
            <a:pPr>
              <a:buNone/>
            </a:pPr>
            <a:endParaRPr lang="en-US" sz="37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GB" dirty="0" smtClean="0"/>
              <a:t>Imagine we go back in time</a:t>
            </a:r>
            <a:endParaRPr lang="en-US" dirty="0"/>
          </a:p>
        </p:txBody>
      </p:sp>
      <p:sp>
        <p:nvSpPr>
          <p:cNvPr id="3" name="Content Placeholder 2"/>
          <p:cNvSpPr>
            <a:spLocks noGrp="1"/>
          </p:cNvSpPr>
          <p:nvPr>
            <p:ph idx="1"/>
          </p:nvPr>
        </p:nvSpPr>
        <p:spPr/>
        <p:txBody>
          <a:bodyPr/>
          <a:lstStyle/>
          <a:p>
            <a:pPr>
              <a:buNone/>
            </a:pPr>
            <a:r>
              <a:rPr lang="en-GB" dirty="0" smtClean="0"/>
              <a:t>What do you wish you did differently in Year 12?</a:t>
            </a:r>
          </a:p>
          <a:p>
            <a:pPr>
              <a:buNone/>
            </a:pPr>
            <a:endParaRPr lang="en-GB" dirty="0" smtClean="0"/>
          </a:p>
          <a:p>
            <a:pPr>
              <a:buNone/>
            </a:pPr>
            <a:r>
              <a:rPr lang="en-GB" dirty="0" smtClean="0"/>
              <a:t>In pairs, make a list of 5 suggestions.</a:t>
            </a:r>
            <a:endParaRPr lang="en-US" dirty="0"/>
          </a:p>
        </p:txBody>
      </p:sp>
      <p:pic>
        <p:nvPicPr>
          <p:cNvPr id="5122" name="Picture 2" descr="http://i.telegraph.co.uk/multimedia/archive/01186/arts-graphics-excl_1186835a.jpg"/>
          <p:cNvPicPr>
            <a:picLocks noChangeAspect="1" noChangeArrowheads="1"/>
          </p:cNvPicPr>
          <p:nvPr/>
        </p:nvPicPr>
        <p:blipFill>
          <a:blip r:embed="rId2" cstate="print"/>
          <a:srcRect/>
          <a:stretch>
            <a:fillRect/>
          </a:stretch>
        </p:blipFill>
        <p:spPr bwMode="auto">
          <a:xfrm>
            <a:off x="5508104" y="3501008"/>
            <a:ext cx="2857500" cy="28575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Statements</a:t>
            </a:r>
            <a:endParaRPr lang="en-US" dirty="0"/>
          </a:p>
        </p:txBody>
      </p:sp>
      <p:sp>
        <p:nvSpPr>
          <p:cNvPr id="3" name="Content Placeholder 2"/>
          <p:cNvSpPr>
            <a:spLocks noGrp="1"/>
          </p:cNvSpPr>
          <p:nvPr>
            <p:ph idx="1"/>
          </p:nvPr>
        </p:nvSpPr>
        <p:spPr/>
        <p:txBody>
          <a:bodyPr/>
          <a:lstStyle/>
          <a:p>
            <a:pPr>
              <a:buNone/>
            </a:pPr>
            <a:endParaRPr lang="en-GB"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Carpe Diem</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GB" dirty="0" smtClean="0"/>
              <a:t>What links these things?</a:t>
            </a:r>
            <a:endParaRPr lang="en-US" dirty="0"/>
          </a:p>
        </p:txBody>
      </p:sp>
      <p:sp>
        <p:nvSpPr>
          <p:cNvPr id="3" name="Content Placeholder 2"/>
          <p:cNvSpPr>
            <a:spLocks noGrp="1"/>
          </p:cNvSpPr>
          <p:nvPr>
            <p:ph idx="1"/>
          </p:nvPr>
        </p:nvSpPr>
        <p:spPr/>
        <p:txBody>
          <a:bodyPr/>
          <a:lstStyle/>
          <a:p>
            <a:pPr>
              <a:buNone/>
            </a:pPr>
            <a:endParaRPr lang="en-US" dirty="0"/>
          </a:p>
        </p:txBody>
      </p:sp>
      <p:pic>
        <p:nvPicPr>
          <p:cNvPr id="25602" name="Picture 2" descr="http://livinghour.org/blog/wp-content/uploads/seize_the_day_carpe_diem.jpg"/>
          <p:cNvPicPr>
            <a:picLocks noChangeAspect="1" noChangeArrowheads="1"/>
          </p:cNvPicPr>
          <p:nvPr/>
        </p:nvPicPr>
        <p:blipFill>
          <a:blip r:embed="rId2" cstate="print"/>
          <a:srcRect/>
          <a:stretch>
            <a:fillRect/>
          </a:stretch>
        </p:blipFill>
        <p:spPr bwMode="auto">
          <a:xfrm>
            <a:off x="827584" y="2132856"/>
            <a:ext cx="2571750" cy="3038475"/>
          </a:xfrm>
          <a:prstGeom prst="rect">
            <a:avLst/>
          </a:prstGeom>
          <a:noFill/>
        </p:spPr>
      </p:pic>
      <p:pic>
        <p:nvPicPr>
          <p:cNvPr id="25604" name="Picture 4" descr="http://t1.gstatic.com/images?q=tbn:ANd9GcTpbrMBjwwShhsbgnbfJQf3-RtNTexmikc_r-1BqaG92XqG8eWLKo5Pr_rb">
            <a:hlinkClick r:id="rId3"/>
          </p:cNvPr>
          <p:cNvPicPr>
            <a:picLocks noChangeAspect="1" noChangeArrowheads="1"/>
          </p:cNvPicPr>
          <p:nvPr/>
        </p:nvPicPr>
        <p:blipFill>
          <a:blip r:embed="rId4" cstate="print"/>
          <a:srcRect/>
          <a:stretch>
            <a:fillRect/>
          </a:stretch>
        </p:blipFill>
        <p:spPr bwMode="auto">
          <a:xfrm>
            <a:off x="5724128" y="1700808"/>
            <a:ext cx="2906053" cy="1937371"/>
          </a:xfrm>
          <a:prstGeom prst="rect">
            <a:avLst/>
          </a:prstGeom>
          <a:noFill/>
        </p:spPr>
      </p:pic>
      <p:pic>
        <p:nvPicPr>
          <p:cNvPr id="25608" name="Picture 8" descr="Carpe Diem">
            <a:hlinkClick r:id="rId5"/>
          </p:cNvPr>
          <p:cNvPicPr>
            <a:picLocks noChangeAspect="1" noChangeArrowheads="1"/>
          </p:cNvPicPr>
          <p:nvPr/>
        </p:nvPicPr>
        <p:blipFill>
          <a:blip r:embed="rId6" cstate="print"/>
          <a:srcRect/>
          <a:stretch>
            <a:fillRect/>
          </a:stretch>
        </p:blipFill>
        <p:spPr bwMode="auto">
          <a:xfrm>
            <a:off x="1835696" y="3933056"/>
            <a:ext cx="3124200" cy="3124201"/>
          </a:xfrm>
          <a:prstGeom prst="rect">
            <a:avLst/>
          </a:prstGeom>
          <a:noFill/>
        </p:spPr>
      </p:pic>
      <p:pic>
        <p:nvPicPr>
          <p:cNvPr id="25610" name="Picture 10" descr="http://brandonfibbs.com/wp-content/uploads/2007/11/the-pursuit-of-happyness.jpg"/>
          <p:cNvPicPr>
            <a:picLocks noChangeAspect="1" noChangeArrowheads="1"/>
          </p:cNvPicPr>
          <p:nvPr/>
        </p:nvPicPr>
        <p:blipFill>
          <a:blip r:embed="rId7" cstate="print"/>
          <a:srcRect/>
          <a:stretch>
            <a:fillRect/>
          </a:stretch>
        </p:blipFill>
        <p:spPr bwMode="auto">
          <a:xfrm>
            <a:off x="4644008" y="3789040"/>
            <a:ext cx="3429000" cy="2371725"/>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lstStyle/>
          <a:p>
            <a:endParaRPr lang="en-US"/>
          </a:p>
        </p:txBody>
      </p:sp>
      <p:sp>
        <p:nvSpPr>
          <p:cNvPr id="6" name="Content Placeholder 5"/>
          <p:cNvSpPr>
            <a:spLocks noGrp="1"/>
          </p:cNvSpPr>
          <p:nvPr>
            <p:ph sz="half" idx="2"/>
          </p:nvPr>
        </p:nvSpPr>
        <p:spPr/>
        <p:txBody>
          <a:bodyPr/>
          <a:lstStyle/>
          <a:p>
            <a:endParaRPr lang="en-US"/>
          </a:p>
        </p:txBody>
      </p:sp>
      <p:pic>
        <p:nvPicPr>
          <p:cNvPr id="1026" name="Picture 2" descr="Mayfly photo"/>
          <p:cNvPicPr>
            <a:picLocks noChangeAspect="1" noChangeArrowheads="1"/>
          </p:cNvPicPr>
          <p:nvPr/>
        </p:nvPicPr>
        <p:blipFill>
          <a:blip r:embed="rId2" cstate="print"/>
          <a:srcRect/>
          <a:stretch>
            <a:fillRect/>
          </a:stretch>
        </p:blipFill>
        <p:spPr bwMode="auto">
          <a:xfrm>
            <a:off x="28368" y="260648"/>
            <a:ext cx="8983172" cy="604867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1506" name="Picture 2" descr="Mayfly larva"/>
          <p:cNvPicPr>
            <a:picLocks noChangeAspect="1" noChangeArrowheads="1"/>
          </p:cNvPicPr>
          <p:nvPr/>
        </p:nvPicPr>
        <p:blipFill>
          <a:blip r:embed="rId3" cstate="print"/>
          <a:srcRect/>
          <a:stretch>
            <a:fillRect/>
          </a:stretch>
        </p:blipFill>
        <p:spPr bwMode="auto">
          <a:xfrm>
            <a:off x="539552" y="0"/>
            <a:ext cx="8133516" cy="684503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3554" name="Picture 2" descr="Mafly adult emerging from water photo"/>
          <p:cNvPicPr>
            <a:picLocks noChangeAspect="1" noChangeArrowheads="1"/>
          </p:cNvPicPr>
          <p:nvPr/>
        </p:nvPicPr>
        <p:blipFill>
          <a:blip r:embed="rId3" cstate="print"/>
          <a:srcRect/>
          <a:stretch>
            <a:fillRect/>
          </a:stretch>
        </p:blipFill>
        <p:spPr bwMode="auto">
          <a:xfrm>
            <a:off x="323528" y="44624"/>
            <a:ext cx="8516716" cy="681337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4578" name="Picture 2" descr="Iron blue mayfly photo"/>
          <p:cNvPicPr>
            <a:picLocks noChangeAspect="1" noChangeArrowheads="1"/>
          </p:cNvPicPr>
          <p:nvPr/>
        </p:nvPicPr>
        <p:blipFill>
          <a:blip r:embed="rId2" cstate="print"/>
          <a:srcRect/>
          <a:stretch>
            <a:fillRect/>
          </a:stretch>
        </p:blipFill>
        <p:spPr bwMode="auto">
          <a:xfrm>
            <a:off x="21930" y="35528"/>
            <a:ext cx="9122070" cy="629423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Sieze</a:t>
            </a:r>
            <a:r>
              <a:rPr lang="en-GB" dirty="0" smtClean="0"/>
              <a:t> the Day</a:t>
            </a:r>
            <a:endParaRPr lang="en-US" dirty="0"/>
          </a:p>
        </p:txBody>
      </p:sp>
      <p:sp>
        <p:nvSpPr>
          <p:cNvPr id="3" name="Content Placeholder 2"/>
          <p:cNvSpPr>
            <a:spLocks noGrp="1"/>
          </p:cNvSpPr>
          <p:nvPr>
            <p:ph idx="1"/>
          </p:nvPr>
        </p:nvSpPr>
        <p:spPr/>
        <p:txBody>
          <a:bodyPr/>
          <a:lstStyle/>
          <a:p>
            <a:r>
              <a:rPr lang="en-GB" dirty="0" smtClean="0"/>
              <a:t>Make your lives extraordinary …</a:t>
            </a:r>
          </a:p>
          <a:p>
            <a:endParaRPr lang="en-GB" sz="2800" dirty="0"/>
          </a:p>
          <a:p>
            <a:pPr>
              <a:buNone/>
            </a:pPr>
            <a:r>
              <a:rPr lang="en-GB" sz="2800" dirty="0" smtClean="0">
                <a:hlinkClick r:id="rId2"/>
              </a:rPr>
              <a:t>http://www.youtube.com/watch?v=qQtmGcdSDAI</a:t>
            </a:r>
            <a:endParaRPr lang="en-GB" sz="2800" dirty="0" smtClean="0"/>
          </a:p>
          <a:p>
            <a:pPr>
              <a:buNone/>
            </a:pPr>
            <a:endParaRPr lang="en-GB" sz="2800" dirty="0" smtClean="0"/>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You want something.  Get it. Period.</a:t>
            </a:r>
            <a:endParaRPr lang="en-US" dirty="0"/>
          </a:p>
        </p:txBody>
      </p:sp>
      <p:sp>
        <p:nvSpPr>
          <p:cNvPr id="3" name="Content Placeholder 2"/>
          <p:cNvSpPr>
            <a:spLocks noGrp="1"/>
          </p:cNvSpPr>
          <p:nvPr>
            <p:ph idx="1"/>
          </p:nvPr>
        </p:nvSpPr>
        <p:spPr/>
        <p:txBody>
          <a:bodyPr>
            <a:normAutofit/>
          </a:bodyPr>
          <a:lstStyle/>
          <a:p>
            <a:pPr>
              <a:buNone/>
            </a:pPr>
            <a:r>
              <a:rPr lang="en-US" sz="2000" dirty="0" smtClean="0">
                <a:hlinkClick r:id="rId3"/>
              </a:rPr>
              <a:t>http://www.youtube.com/watch?v=MPnudujlBZI&amp;feature=related</a:t>
            </a:r>
            <a:endParaRPr lang="en-US" sz="2000" dirty="0" smtClean="0"/>
          </a:p>
          <a:p>
            <a:pPr>
              <a:buNone/>
            </a:pP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9698" name="Picture 2" descr="http://www.lowdensitylifestyle.com/media/uploads/2009/09/seize-the-squirelly-day.jpg"/>
          <p:cNvPicPr>
            <a:picLocks noChangeAspect="1" noChangeArrowheads="1"/>
          </p:cNvPicPr>
          <p:nvPr/>
        </p:nvPicPr>
        <p:blipFill>
          <a:blip r:embed="rId2" cstate="print"/>
          <a:srcRect/>
          <a:stretch>
            <a:fillRect/>
          </a:stretch>
        </p:blipFill>
        <p:spPr bwMode="auto">
          <a:xfrm>
            <a:off x="0" y="0"/>
            <a:ext cx="9022160" cy="6836442"/>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TotalTime>
  <Words>662</Words>
  <Application>Microsoft Office PowerPoint</Application>
  <PresentationFormat>On-screen Show (4:3)</PresentationFormat>
  <Paragraphs>36</Paragraphs>
  <Slides>13</Slides>
  <Notes>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Post-16 Bursaries 2011-2012</vt:lpstr>
      <vt:lpstr>Post-16 Bursaries 2011-2012</vt:lpstr>
      <vt:lpstr>Imagine we go back in time</vt:lpstr>
      <vt:lpstr>Personal Statements</vt:lpstr>
      <vt:lpstr>Carpe Diem</vt:lpstr>
      <vt:lpstr>What links these things?</vt:lpstr>
      <vt:lpstr>Slide 7</vt:lpstr>
      <vt:lpstr>Slide 8</vt:lpstr>
      <vt:lpstr>Slide 9</vt:lpstr>
      <vt:lpstr>Slide 10</vt:lpstr>
      <vt:lpstr>Sieze the Day</vt:lpstr>
      <vt:lpstr>You want something.  Get it. Period.</vt:lpstr>
      <vt:lpstr>Slide 13</vt:lpstr>
    </vt:vector>
  </TitlesOfParts>
  <Company>Harrisfederation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Carpe Diem</dc:title>
  <dc:creator>Profile</dc:creator>
  <cp:lastModifiedBy>Profile</cp:lastModifiedBy>
  <cp:revision>3</cp:revision>
  <dcterms:created xsi:type="dcterms:W3CDTF">2011-09-11T19:25:34Z</dcterms:created>
  <dcterms:modified xsi:type="dcterms:W3CDTF">2011-09-14T19:18:38Z</dcterms:modified>
</cp:coreProperties>
</file>