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8" r:id="rId2"/>
    <p:sldId id="271" r:id="rId3"/>
    <p:sldId id="256" r:id="rId4"/>
    <p:sldId id="272" r:id="rId5"/>
    <p:sldId id="273" r:id="rId6"/>
    <p:sldId id="274" r:id="rId7"/>
    <p:sldId id="275" r:id="rId8"/>
    <p:sldId id="285" r:id="rId9"/>
    <p:sldId id="260" r:id="rId10"/>
    <p:sldId id="276" r:id="rId11"/>
    <p:sldId id="282" r:id="rId12"/>
    <p:sldId id="277" r:id="rId13"/>
    <p:sldId id="284" r:id="rId14"/>
    <p:sldId id="261" r:id="rId15"/>
    <p:sldId id="279" r:id="rId16"/>
    <p:sldId id="281" r:id="rId17"/>
    <p:sldId id="280" r:id="rId18"/>
    <p:sldId id="283" r:id="rId19"/>
    <p:sldId id="258" r:id="rId20"/>
    <p:sldId id="262" r:id="rId21"/>
    <p:sldId id="264" r:id="rId22"/>
    <p:sldId id="259" r:id="rId23"/>
    <p:sldId id="263" r:id="rId24"/>
    <p:sldId id="265" r:id="rId25"/>
    <p:sldId id="269" r:id="rId26"/>
    <p:sldId id="25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8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79767E-0457-5B41-BDA7-9FF6F6E287B9}" type="doc">
      <dgm:prSet loTypeId="urn:microsoft.com/office/officeart/2005/8/layout/default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4EC842-0C17-1340-A1FD-FA9491664DC3}">
      <dgm:prSet phldrT="[Text]"/>
      <dgm:spPr/>
      <dgm:t>
        <a:bodyPr/>
        <a:lstStyle/>
        <a:p>
          <a:r>
            <a:rPr lang="en-US" dirty="0" smtClean="0"/>
            <a:t>Social desirability</a:t>
          </a:r>
          <a:endParaRPr lang="en-US" dirty="0"/>
        </a:p>
      </dgm:t>
    </dgm:pt>
    <dgm:pt modelId="{6B99B77F-5829-6E40-A1FB-81102EB89A9B}" type="parTrans" cxnId="{AE053D03-A2F1-9A48-BC28-76B643F9B669}">
      <dgm:prSet/>
      <dgm:spPr/>
      <dgm:t>
        <a:bodyPr/>
        <a:lstStyle/>
        <a:p>
          <a:endParaRPr lang="en-US"/>
        </a:p>
      </dgm:t>
    </dgm:pt>
    <dgm:pt modelId="{8AB4E7B5-EC92-DB4C-8DEC-FB8258D72488}" type="sibTrans" cxnId="{AE053D03-A2F1-9A48-BC28-76B643F9B669}">
      <dgm:prSet/>
      <dgm:spPr/>
      <dgm:t>
        <a:bodyPr/>
        <a:lstStyle/>
        <a:p>
          <a:endParaRPr lang="en-US"/>
        </a:p>
      </dgm:t>
    </dgm:pt>
    <dgm:pt modelId="{874840BE-B466-0945-9DAC-2540803B5301}">
      <dgm:prSet phldrT="[Text]"/>
      <dgm:spPr/>
      <dgm:t>
        <a:bodyPr/>
        <a:lstStyle/>
        <a:p>
          <a:r>
            <a:rPr lang="en-US" dirty="0" smtClean="0"/>
            <a:t>Correlation not causation</a:t>
          </a:r>
          <a:endParaRPr lang="en-US" dirty="0"/>
        </a:p>
      </dgm:t>
    </dgm:pt>
    <dgm:pt modelId="{EAABB304-7B75-8A48-9E1C-5E4836162EAB}" type="parTrans" cxnId="{76222EB2-A193-4645-87CF-A9621CFCF2D0}">
      <dgm:prSet/>
      <dgm:spPr/>
      <dgm:t>
        <a:bodyPr/>
        <a:lstStyle/>
        <a:p>
          <a:endParaRPr lang="en-US"/>
        </a:p>
      </dgm:t>
    </dgm:pt>
    <dgm:pt modelId="{6B66A2A4-6746-4A40-BD50-589A63E804AB}" type="sibTrans" cxnId="{76222EB2-A193-4645-87CF-A9621CFCF2D0}">
      <dgm:prSet/>
      <dgm:spPr/>
      <dgm:t>
        <a:bodyPr/>
        <a:lstStyle/>
        <a:p>
          <a:endParaRPr lang="en-US"/>
        </a:p>
      </dgm:t>
    </dgm:pt>
    <dgm:pt modelId="{6D8F9655-F750-D644-AD05-0B2A51C88C49}">
      <dgm:prSet phldrT="[Text]"/>
      <dgm:spPr/>
      <dgm:t>
        <a:bodyPr/>
        <a:lstStyle/>
        <a:p>
          <a:r>
            <a:rPr lang="en-US" dirty="0" smtClean="0"/>
            <a:t>Volunteer Sample</a:t>
          </a:r>
          <a:endParaRPr lang="en-US" dirty="0"/>
        </a:p>
      </dgm:t>
    </dgm:pt>
    <dgm:pt modelId="{5E0C1B44-A62E-E440-8658-F44A5050E1EE}" type="parTrans" cxnId="{162DC939-4ECD-BD41-B1AF-5823C16E614E}">
      <dgm:prSet/>
      <dgm:spPr/>
      <dgm:t>
        <a:bodyPr/>
        <a:lstStyle/>
        <a:p>
          <a:endParaRPr lang="en-US"/>
        </a:p>
      </dgm:t>
    </dgm:pt>
    <dgm:pt modelId="{0607F922-219F-B84D-ACF7-ED15B354B0C9}" type="sibTrans" cxnId="{162DC939-4ECD-BD41-B1AF-5823C16E614E}">
      <dgm:prSet/>
      <dgm:spPr/>
      <dgm:t>
        <a:bodyPr/>
        <a:lstStyle/>
        <a:p>
          <a:endParaRPr lang="en-US"/>
        </a:p>
      </dgm:t>
    </dgm:pt>
    <dgm:pt modelId="{C73AF4BC-2E89-F64C-A993-1ADA6F1B0457}">
      <dgm:prSet phldrT="[Text]"/>
      <dgm:spPr/>
      <dgm:t>
        <a:bodyPr/>
        <a:lstStyle/>
        <a:p>
          <a:r>
            <a:rPr lang="en-US" dirty="0" smtClean="0"/>
            <a:t>Evidence for continuity hypothesis?</a:t>
          </a:r>
          <a:endParaRPr lang="en-US" dirty="0"/>
        </a:p>
      </dgm:t>
    </dgm:pt>
    <dgm:pt modelId="{CA257FE6-7C59-4341-A31A-C1600D2F0879}" type="parTrans" cxnId="{7DE15403-7EC7-F045-B2BB-F06C0BC8D046}">
      <dgm:prSet/>
      <dgm:spPr/>
      <dgm:t>
        <a:bodyPr/>
        <a:lstStyle/>
        <a:p>
          <a:endParaRPr lang="en-US"/>
        </a:p>
      </dgm:t>
    </dgm:pt>
    <dgm:pt modelId="{78833A08-3A16-CF4E-A3B9-F5BD4B8958B2}" type="sibTrans" cxnId="{7DE15403-7EC7-F045-B2BB-F06C0BC8D046}">
      <dgm:prSet/>
      <dgm:spPr/>
      <dgm:t>
        <a:bodyPr/>
        <a:lstStyle/>
        <a:p>
          <a:endParaRPr lang="en-US"/>
        </a:p>
      </dgm:t>
    </dgm:pt>
    <dgm:pt modelId="{A494AF39-C2FB-524A-A540-D3F2D53DC880}">
      <dgm:prSet phldrT="[Text]"/>
      <dgm:spPr/>
      <dgm:t>
        <a:bodyPr/>
        <a:lstStyle/>
        <a:p>
          <a:r>
            <a:rPr lang="en-US" dirty="0" err="1" smtClean="0"/>
            <a:t>Standardised</a:t>
          </a:r>
          <a:r>
            <a:rPr lang="en-US" dirty="0" smtClean="0"/>
            <a:t> questions</a:t>
          </a:r>
          <a:endParaRPr lang="en-US" dirty="0"/>
        </a:p>
      </dgm:t>
    </dgm:pt>
    <dgm:pt modelId="{0ECEE8E2-E1BF-EE43-AA27-EDD8244D6F92}" type="parTrans" cxnId="{5E9F6730-4025-6B41-AFAE-B85D04E29321}">
      <dgm:prSet/>
      <dgm:spPr/>
      <dgm:t>
        <a:bodyPr/>
        <a:lstStyle/>
        <a:p>
          <a:endParaRPr lang="en-US"/>
        </a:p>
      </dgm:t>
    </dgm:pt>
    <dgm:pt modelId="{7C90311B-6807-3743-9806-16758658C469}" type="sibTrans" cxnId="{5E9F6730-4025-6B41-AFAE-B85D04E29321}">
      <dgm:prSet/>
      <dgm:spPr/>
      <dgm:t>
        <a:bodyPr/>
        <a:lstStyle/>
        <a:p>
          <a:endParaRPr lang="en-US"/>
        </a:p>
      </dgm:t>
    </dgm:pt>
    <dgm:pt modelId="{CDE7A32E-898F-3646-9F52-8B760A0EF6C3}">
      <dgm:prSet phldrT="[Text]"/>
      <dgm:spPr/>
      <dgm:t>
        <a:bodyPr/>
        <a:lstStyle/>
        <a:p>
          <a:r>
            <a:rPr lang="en-US" dirty="0" smtClean="0"/>
            <a:t>Questionnaire</a:t>
          </a:r>
          <a:endParaRPr lang="en-US" dirty="0"/>
        </a:p>
      </dgm:t>
    </dgm:pt>
    <dgm:pt modelId="{B5C9216C-96C9-F547-A419-8E898CB67BB6}" type="parTrans" cxnId="{5F56C9B3-B466-3145-9618-C00C35EF9652}">
      <dgm:prSet/>
      <dgm:spPr/>
      <dgm:t>
        <a:bodyPr/>
        <a:lstStyle/>
        <a:p>
          <a:endParaRPr lang="en-US"/>
        </a:p>
      </dgm:t>
    </dgm:pt>
    <dgm:pt modelId="{45C78950-15B1-8945-ACD1-CA4449B2AAF6}" type="sibTrans" cxnId="{5F56C9B3-B466-3145-9618-C00C35EF9652}">
      <dgm:prSet/>
      <dgm:spPr/>
      <dgm:t>
        <a:bodyPr/>
        <a:lstStyle/>
        <a:p>
          <a:endParaRPr lang="en-US"/>
        </a:p>
      </dgm:t>
    </dgm:pt>
    <dgm:pt modelId="{51326AAF-8CF7-3B49-9ED8-53339ECF8A60}">
      <dgm:prSet phldrT="[Text]"/>
      <dgm:spPr/>
      <dgm:t>
        <a:bodyPr/>
        <a:lstStyle/>
        <a:p>
          <a:r>
            <a:rPr lang="en-US" dirty="0" smtClean="0"/>
            <a:t>More women than men</a:t>
          </a:r>
          <a:endParaRPr lang="en-US" dirty="0"/>
        </a:p>
      </dgm:t>
    </dgm:pt>
    <dgm:pt modelId="{F9C80EBF-3093-B648-8D88-17BDB96BB070}" type="parTrans" cxnId="{6A3E5590-399C-6B4B-8F92-9B014A15BC18}">
      <dgm:prSet/>
      <dgm:spPr/>
      <dgm:t>
        <a:bodyPr/>
        <a:lstStyle/>
        <a:p>
          <a:endParaRPr lang="en-US"/>
        </a:p>
      </dgm:t>
    </dgm:pt>
    <dgm:pt modelId="{96C2C1DB-C27B-6C47-B296-7FC39A45D4FB}" type="sibTrans" cxnId="{6A3E5590-399C-6B4B-8F92-9B014A15BC18}">
      <dgm:prSet/>
      <dgm:spPr/>
      <dgm:t>
        <a:bodyPr/>
        <a:lstStyle/>
        <a:p>
          <a:endParaRPr lang="en-US"/>
        </a:p>
      </dgm:t>
    </dgm:pt>
    <dgm:pt modelId="{7CCAC52A-951E-FB4D-ABC8-8861806BB078}">
      <dgm:prSet phldrT="[Text]"/>
      <dgm:spPr/>
      <dgm:t>
        <a:bodyPr/>
        <a:lstStyle/>
        <a:p>
          <a:r>
            <a:rPr lang="en-US" dirty="0" smtClean="0"/>
            <a:t>Checklist for answers</a:t>
          </a:r>
          <a:endParaRPr lang="en-US" dirty="0"/>
        </a:p>
      </dgm:t>
    </dgm:pt>
    <dgm:pt modelId="{55040B1E-A02E-5949-B99E-CC2312A087C8}" type="parTrans" cxnId="{DFCE0FE2-48F5-B44D-A546-5A8E5E4F7C3A}">
      <dgm:prSet/>
      <dgm:spPr/>
      <dgm:t>
        <a:bodyPr/>
        <a:lstStyle/>
        <a:p>
          <a:endParaRPr lang="en-US"/>
        </a:p>
      </dgm:t>
    </dgm:pt>
    <dgm:pt modelId="{17A7D9C8-3D84-1D4F-ADB5-450E65BF98EE}" type="sibTrans" cxnId="{DFCE0FE2-48F5-B44D-A546-5A8E5E4F7C3A}">
      <dgm:prSet/>
      <dgm:spPr/>
      <dgm:t>
        <a:bodyPr/>
        <a:lstStyle/>
        <a:p>
          <a:endParaRPr lang="en-US"/>
        </a:p>
      </dgm:t>
    </dgm:pt>
    <dgm:pt modelId="{869DAA6E-7F64-5340-93F7-F90C03D53F13}" type="pres">
      <dgm:prSet presAssocID="{F479767E-0457-5B41-BDA7-9FF6F6E287B9}" presName="diagram" presStyleCnt="0">
        <dgm:presLayoutVars>
          <dgm:dir/>
          <dgm:resizeHandles val="exact"/>
        </dgm:presLayoutVars>
      </dgm:prSet>
      <dgm:spPr/>
    </dgm:pt>
    <dgm:pt modelId="{5A070C1E-11C4-FB4A-A710-58661789C9CB}" type="pres">
      <dgm:prSet presAssocID="{474EC842-0C17-1340-A1FD-FA9491664DC3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B39930-7AF3-E34E-BE2D-D57D6D26DCF8}" type="pres">
      <dgm:prSet presAssocID="{8AB4E7B5-EC92-DB4C-8DEC-FB8258D72488}" presName="sibTrans" presStyleCnt="0"/>
      <dgm:spPr/>
    </dgm:pt>
    <dgm:pt modelId="{01F6A7C3-9778-9C45-8E9E-93D8BAA20263}" type="pres">
      <dgm:prSet presAssocID="{874840BE-B466-0945-9DAC-2540803B5301}" presName="node" presStyleLbl="node1" presStyleIdx="1" presStyleCnt="8">
        <dgm:presLayoutVars>
          <dgm:bulletEnabled val="1"/>
        </dgm:presLayoutVars>
      </dgm:prSet>
      <dgm:spPr/>
    </dgm:pt>
    <dgm:pt modelId="{BB23BF72-8E7B-E844-A8CD-AB91E6B8587A}" type="pres">
      <dgm:prSet presAssocID="{6B66A2A4-6746-4A40-BD50-589A63E804AB}" presName="sibTrans" presStyleCnt="0"/>
      <dgm:spPr/>
    </dgm:pt>
    <dgm:pt modelId="{16AFDFAA-3E40-9644-9A74-8F2ABA18000F}" type="pres">
      <dgm:prSet presAssocID="{6D8F9655-F750-D644-AD05-0B2A51C88C49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66817B-BEB2-AF4A-9725-1DF8C4273528}" type="pres">
      <dgm:prSet presAssocID="{0607F922-219F-B84D-ACF7-ED15B354B0C9}" presName="sibTrans" presStyleCnt="0"/>
      <dgm:spPr/>
    </dgm:pt>
    <dgm:pt modelId="{89660992-3540-B249-94A0-B367510D0A3D}" type="pres">
      <dgm:prSet presAssocID="{C73AF4BC-2E89-F64C-A993-1ADA6F1B0457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1EAD1F-A9B3-DA49-84C8-42E2005CB403}" type="pres">
      <dgm:prSet presAssocID="{78833A08-3A16-CF4E-A3B9-F5BD4B8958B2}" presName="sibTrans" presStyleCnt="0"/>
      <dgm:spPr/>
    </dgm:pt>
    <dgm:pt modelId="{9168DC4E-9847-3147-B5DB-94074FC81E3F}" type="pres">
      <dgm:prSet presAssocID="{A494AF39-C2FB-524A-A540-D3F2D53DC880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008B90-E137-2E46-A684-69E269AEDBE3}" type="pres">
      <dgm:prSet presAssocID="{7C90311B-6807-3743-9806-16758658C469}" presName="sibTrans" presStyleCnt="0"/>
      <dgm:spPr/>
    </dgm:pt>
    <dgm:pt modelId="{BA0F4390-39A7-1244-873C-50805BE6E44E}" type="pres">
      <dgm:prSet presAssocID="{CDE7A32E-898F-3646-9F52-8B760A0EF6C3}" presName="node" presStyleLbl="node1" presStyleIdx="5" presStyleCnt="8">
        <dgm:presLayoutVars>
          <dgm:bulletEnabled val="1"/>
        </dgm:presLayoutVars>
      </dgm:prSet>
      <dgm:spPr/>
    </dgm:pt>
    <dgm:pt modelId="{EBA6CF2D-602F-9047-BE9A-4A3F0AF67A85}" type="pres">
      <dgm:prSet presAssocID="{45C78950-15B1-8945-ACD1-CA4449B2AAF6}" presName="sibTrans" presStyleCnt="0"/>
      <dgm:spPr/>
    </dgm:pt>
    <dgm:pt modelId="{8F19EBBE-2D5D-DE40-9F6B-516504E333F2}" type="pres">
      <dgm:prSet presAssocID="{51326AAF-8CF7-3B49-9ED8-53339ECF8A60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42E881-0FB9-F643-9721-D1F47E9B9842}" type="pres">
      <dgm:prSet presAssocID="{96C2C1DB-C27B-6C47-B296-7FC39A45D4FB}" presName="sibTrans" presStyleCnt="0"/>
      <dgm:spPr/>
    </dgm:pt>
    <dgm:pt modelId="{C6114173-CE9D-354F-8FF2-F3B427842D53}" type="pres">
      <dgm:prSet presAssocID="{7CCAC52A-951E-FB4D-ABC8-8861806BB078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053D03-A2F1-9A48-BC28-76B643F9B669}" srcId="{F479767E-0457-5B41-BDA7-9FF6F6E287B9}" destId="{474EC842-0C17-1340-A1FD-FA9491664DC3}" srcOrd="0" destOrd="0" parTransId="{6B99B77F-5829-6E40-A1FB-81102EB89A9B}" sibTransId="{8AB4E7B5-EC92-DB4C-8DEC-FB8258D72488}"/>
    <dgm:cxn modelId="{6A3E5590-399C-6B4B-8F92-9B014A15BC18}" srcId="{F479767E-0457-5B41-BDA7-9FF6F6E287B9}" destId="{51326AAF-8CF7-3B49-9ED8-53339ECF8A60}" srcOrd="6" destOrd="0" parTransId="{F9C80EBF-3093-B648-8D88-17BDB96BB070}" sibTransId="{96C2C1DB-C27B-6C47-B296-7FC39A45D4FB}"/>
    <dgm:cxn modelId="{162DC939-4ECD-BD41-B1AF-5823C16E614E}" srcId="{F479767E-0457-5B41-BDA7-9FF6F6E287B9}" destId="{6D8F9655-F750-D644-AD05-0B2A51C88C49}" srcOrd="2" destOrd="0" parTransId="{5E0C1B44-A62E-E440-8658-F44A5050E1EE}" sibTransId="{0607F922-219F-B84D-ACF7-ED15B354B0C9}"/>
    <dgm:cxn modelId="{DFCE0FE2-48F5-B44D-A546-5A8E5E4F7C3A}" srcId="{F479767E-0457-5B41-BDA7-9FF6F6E287B9}" destId="{7CCAC52A-951E-FB4D-ABC8-8861806BB078}" srcOrd="7" destOrd="0" parTransId="{55040B1E-A02E-5949-B99E-CC2312A087C8}" sibTransId="{17A7D9C8-3D84-1D4F-ADB5-450E65BF98EE}"/>
    <dgm:cxn modelId="{BCE7E073-6C3F-4C44-A518-FD5041E20032}" type="presOf" srcId="{A494AF39-C2FB-524A-A540-D3F2D53DC880}" destId="{9168DC4E-9847-3147-B5DB-94074FC81E3F}" srcOrd="0" destOrd="0" presId="urn:microsoft.com/office/officeart/2005/8/layout/default"/>
    <dgm:cxn modelId="{7DE15403-7EC7-F045-B2BB-F06C0BC8D046}" srcId="{F479767E-0457-5B41-BDA7-9FF6F6E287B9}" destId="{C73AF4BC-2E89-F64C-A993-1ADA6F1B0457}" srcOrd="3" destOrd="0" parTransId="{CA257FE6-7C59-4341-A31A-C1600D2F0879}" sibTransId="{78833A08-3A16-CF4E-A3B9-F5BD4B8958B2}"/>
    <dgm:cxn modelId="{AC5ED1D4-BCCC-4542-ACB6-783F04D5B176}" type="presOf" srcId="{6D8F9655-F750-D644-AD05-0B2A51C88C49}" destId="{16AFDFAA-3E40-9644-9A74-8F2ABA18000F}" srcOrd="0" destOrd="0" presId="urn:microsoft.com/office/officeart/2005/8/layout/default"/>
    <dgm:cxn modelId="{E794404A-BDE4-844C-852B-D3A291B75508}" type="presOf" srcId="{CDE7A32E-898F-3646-9F52-8B760A0EF6C3}" destId="{BA0F4390-39A7-1244-873C-50805BE6E44E}" srcOrd="0" destOrd="0" presId="urn:microsoft.com/office/officeart/2005/8/layout/default"/>
    <dgm:cxn modelId="{76222EB2-A193-4645-87CF-A9621CFCF2D0}" srcId="{F479767E-0457-5B41-BDA7-9FF6F6E287B9}" destId="{874840BE-B466-0945-9DAC-2540803B5301}" srcOrd="1" destOrd="0" parTransId="{EAABB304-7B75-8A48-9E1C-5E4836162EAB}" sibTransId="{6B66A2A4-6746-4A40-BD50-589A63E804AB}"/>
    <dgm:cxn modelId="{5E9F6730-4025-6B41-AFAE-B85D04E29321}" srcId="{F479767E-0457-5B41-BDA7-9FF6F6E287B9}" destId="{A494AF39-C2FB-524A-A540-D3F2D53DC880}" srcOrd="4" destOrd="0" parTransId="{0ECEE8E2-E1BF-EE43-AA27-EDD8244D6F92}" sibTransId="{7C90311B-6807-3743-9806-16758658C469}"/>
    <dgm:cxn modelId="{AF6A55A4-F941-9B42-BC36-660659CFD38D}" type="presOf" srcId="{51326AAF-8CF7-3B49-9ED8-53339ECF8A60}" destId="{8F19EBBE-2D5D-DE40-9F6B-516504E333F2}" srcOrd="0" destOrd="0" presId="urn:microsoft.com/office/officeart/2005/8/layout/default"/>
    <dgm:cxn modelId="{9991040E-7470-794F-A421-3846681D317E}" type="presOf" srcId="{474EC842-0C17-1340-A1FD-FA9491664DC3}" destId="{5A070C1E-11C4-FB4A-A710-58661789C9CB}" srcOrd="0" destOrd="0" presId="urn:microsoft.com/office/officeart/2005/8/layout/default"/>
    <dgm:cxn modelId="{E5358C14-B066-9145-A2F2-D44CE0D81CFA}" type="presOf" srcId="{874840BE-B466-0945-9DAC-2540803B5301}" destId="{01F6A7C3-9778-9C45-8E9E-93D8BAA20263}" srcOrd="0" destOrd="0" presId="urn:microsoft.com/office/officeart/2005/8/layout/default"/>
    <dgm:cxn modelId="{D2CF0E7E-ECDF-CC4C-A20E-FA2C807D5772}" type="presOf" srcId="{C73AF4BC-2E89-F64C-A993-1ADA6F1B0457}" destId="{89660992-3540-B249-94A0-B367510D0A3D}" srcOrd="0" destOrd="0" presId="urn:microsoft.com/office/officeart/2005/8/layout/default"/>
    <dgm:cxn modelId="{5D69B4DC-0E22-4643-84E3-57A7583FFBBE}" type="presOf" srcId="{7CCAC52A-951E-FB4D-ABC8-8861806BB078}" destId="{C6114173-CE9D-354F-8FF2-F3B427842D53}" srcOrd="0" destOrd="0" presId="urn:microsoft.com/office/officeart/2005/8/layout/default"/>
    <dgm:cxn modelId="{5F56C9B3-B466-3145-9618-C00C35EF9652}" srcId="{F479767E-0457-5B41-BDA7-9FF6F6E287B9}" destId="{CDE7A32E-898F-3646-9F52-8B760A0EF6C3}" srcOrd="5" destOrd="0" parTransId="{B5C9216C-96C9-F547-A419-8E898CB67BB6}" sibTransId="{45C78950-15B1-8945-ACD1-CA4449B2AAF6}"/>
    <dgm:cxn modelId="{CD4E42F9-9FC6-054B-B1E5-5DA223F27A80}" type="presOf" srcId="{F479767E-0457-5B41-BDA7-9FF6F6E287B9}" destId="{869DAA6E-7F64-5340-93F7-F90C03D53F13}" srcOrd="0" destOrd="0" presId="urn:microsoft.com/office/officeart/2005/8/layout/default"/>
    <dgm:cxn modelId="{B003A664-3B00-7647-970D-2C438D5098B9}" type="presParOf" srcId="{869DAA6E-7F64-5340-93F7-F90C03D53F13}" destId="{5A070C1E-11C4-FB4A-A710-58661789C9CB}" srcOrd="0" destOrd="0" presId="urn:microsoft.com/office/officeart/2005/8/layout/default"/>
    <dgm:cxn modelId="{6293353A-9223-4B4E-B101-44A0A3B6BA1D}" type="presParOf" srcId="{869DAA6E-7F64-5340-93F7-F90C03D53F13}" destId="{28B39930-7AF3-E34E-BE2D-D57D6D26DCF8}" srcOrd="1" destOrd="0" presId="urn:microsoft.com/office/officeart/2005/8/layout/default"/>
    <dgm:cxn modelId="{66408C8D-60AF-B340-BF5F-887DD7ACA21C}" type="presParOf" srcId="{869DAA6E-7F64-5340-93F7-F90C03D53F13}" destId="{01F6A7C3-9778-9C45-8E9E-93D8BAA20263}" srcOrd="2" destOrd="0" presId="urn:microsoft.com/office/officeart/2005/8/layout/default"/>
    <dgm:cxn modelId="{8B605015-6192-4047-B09C-DABB68ED04FB}" type="presParOf" srcId="{869DAA6E-7F64-5340-93F7-F90C03D53F13}" destId="{BB23BF72-8E7B-E844-A8CD-AB91E6B8587A}" srcOrd="3" destOrd="0" presId="urn:microsoft.com/office/officeart/2005/8/layout/default"/>
    <dgm:cxn modelId="{AD62F772-1894-C948-9051-DC675A02B9B7}" type="presParOf" srcId="{869DAA6E-7F64-5340-93F7-F90C03D53F13}" destId="{16AFDFAA-3E40-9644-9A74-8F2ABA18000F}" srcOrd="4" destOrd="0" presId="urn:microsoft.com/office/officeart/2005/8/layout/default"/>
    <dgm:cxn modelId="{12ECB07B-ED41-C645-BB7E-8EE0FB398837}" type="presParOf" srcId="{869DAA6E-7F64-5340-93F7-F90C03D53F13}" destId="{CA66817B-BEB2-AF4A-9725-1DF8C4273528}" srcOrd="5" destOrd="0" presId="urn:microsoft.com/office/officeart/2005/8/layout/default"/>
    <dgm:cxn modelId="{71ADF473-4EA5-0B47-B404-25E5D570293F}" type="presParOf" srcId="{869DAA6E-7F64-5340-93F7-F90C03D53F13}" destId="{89660992-3540-B249-94A0-B367510D0A3D}" srcOrd="6" destOrd="0" presId="urn:microsoft.com/office/officeart/2005/8/layout/default"/>
    <dgm:cxn modelId="{EBE3151A-11E3-B947-8D1B-E85909839AB4}" type="presParOf" srcId="{869DAA6E-7F64-5340-93F7-F90C03D53F13}" destId="{231EAD1F-A9B3-DA49-84C8-42E2005CB403}" srcOrd="7" destOrd="0" presId="urn:microsoft.com/office/officeart/2005/8/layout/default"/>
    <dgm:cxn modelId="{E5A28A63-DEF4-CE49-961E-DBED68B013FB}" type="presParOf" srcId="{869DAA6E-7F64-5340-93F7-F90C03D53F13}" destId="{9168DC4E-9847-3147-B5DB-94074FC81E3F}" srcOrd="8" destOrd="0" presId="urn:microsoft.com/office/officeart/2005/8/layout/default"/>
    <dgm:cxn modelId="{8674C1C7-88F8-7146-B046-7F04C3E46B27}" type="presParOf" srcId="{869DAA6E-7F64-5340-93F7-F90C03D53F13}" destId="{22008B90-E137-2E46-A684-69E269AEDBE3}" srcOrd="9" destOrd="0" presId="urn:microsoft.com/office/officeart/2005/8/layout/default"/>
    <dgm:cxn modelId="{00F7BBD9-1926-1946-B1EA-5D33C67B6C6E}" type="presParOf" srcId="{869DAA6E-7F64-5340-93F7-F90C03D53F13}" destId="{BA0F4390-39A7-1244-873C-50805BE6E44E}" srcOrd="10" destOrd="0" presId="urn:microsoft.com/office/officeart/2005/8/layout/default"/>
    <dgm:cxn modelId="{09E54FB0-30BB-FB4B-80B0-8034E4069A41}" type="presParOf" srcId="{869DAA6E-7F64-5340-93F7-F90C03D53F13}" destId="{EBA6CF2D-602F-9047-BE9A-4A3F0AF67A85}" srcOrd="11" destOrd="0" presId="urn:microsoft.com/office/officeart/2005/8/layout/default"/>
    <dgm:cxn modelId="{2EE08868-8ADF-F94D-BD60-833D6639AB89}" type="presParOf" srcId="{869DAA6E-7F64-5340-93F7-F90C03D53F13}" destId="{8F19EBBE-2D5D-DE40-9F6B-516504E333F2}" srcOrd="12" destOrd="0" presId="urn:microsoft.com/office/officeart/2005/8/layout/default"/>
    <dgm:cxn modelId="{3AB8BCA6-A127-FA4A-970A-E8A90A810826}" type="presParOf" srcId="{869DAA6E-7F64-5340-93F7-F90C03D53F13}" destId="{2F42E881-0FB9-F643-9721-D1F47E9B9842}" srcOrd="13" destOrd="0" presId="urn:microsoft.com/office/officeart/2005/8/layout/default"/>
    <dgm:cxn modelId="{4AFC40C3-4489-B248-8257-D87E69EA4F7E}" type="presParOf" srcId="{869DAA6E-7F64-5340-93F7-F90C03D53F13}" destId="{C6114173-CE9D-354F-8FF2-F3B427842D53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70C1E-11C4-FB4A-A710-58661789C9CB}">
      <dsp:nvSpPr>
        <dsp:cNvPr id="0" name=""/>
        <dsp:cNvSpPr/>
      </dsp:nvSpPr>
      <dsp:spPr>
        <a:xfrm>
          <a:off x="495061" y="645"/>
          <a:ext cx="2262336" cy="135740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Social desirability</a:t>
          </a:r>
          <a:endParaRPr lang="en-US" sz="2700" kern="1200" dirty="0"/>
        </a:p>
      </dsp:txBody>
      <dsp:txXfrm>
        <a:off x="495061" y="645"/>
        <a:ext cx="2262336" cy="1357401"/>
      </dsp:txXfrm>
    </dsp:sp>
    <dsp:sp modelId="{01F6A7C3-9778-9C45-8E9E-93D8BAA20263}">
      <dsp:nvSpPr>
        <dsp:cNvPr id="0" name=""/>
        <dsp:cNvSpPr/>
      </dsp:nvSpPr>
      <dsp:spPr>
        <a:xfrm>
          <a:off x="2983631" y="645"/>
          <a:ext cx="2262336" cy="135740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Correlation not causation</a:t>
          </a:r>
          <a:endParaRPr lang="en-US" sz="2700" kern="1200" dirty="0"/>
        </a:p>
      </dsp:txBody>
      <dsp:txXfrm>
        <a:off x="2983631" y="645"/>
        <a:ext cx="2262336" cy="1357401"/>
      </dsp:txXfrm>
    </dsp:sp>
    <dsp:sp modelId="{16AFDFAA-3E40-9644-9A74-8F2ABA18000F}">
      <dsp:nvSpPr>
        <dsp:cNvPr id="0" name=""/>
        <dsp:cNvSpPr/>
      </dsp:nvSpPr>
      <dsp:spPr>
        <a:xfrm>
          <a:off x="5472201" y="645"/>
          <a:ext cx="2262336" cy="135740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Volunteer Sample</a:t>
          </a:r>
          <a:endParaRPr lang="en-US" sz="2700" kern="1200" dirty="0"/>
        </a:p>
      </dsp:txBody>
      <dsp:txXfrm>
        <a:off x="5472201" y="645"/>
        <a:ext cx="2262336" cy="1357401"/>
      </dsp:txXfrm>
    </dsp:sp>
    <dsp:sp modelId="{89660992-3540-B249-94A0-B367510D0A3D}">
      <dsp:nvSpPr>
        <dsp:cNvPr id="0" name=""/>
        <dsp:cNvSpPr/>
      </dsp:nvSpPr>
      <dsp:spPr>
        <a:xfrm>
          <a:off x="495061" y="1584280"/>
          <a:ext cx="2262336" cy="135740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Evidence for continuity hypothesis?</a:t>
          </a:r>
          <a:endParaRPr lang="en-US" sz="2700" kern="1200" dirty="0"/>
        </a:p>
      </dsp:txBody>
      <dsp:txXfrm>
        <a:off x="495061" y="1584280"/>
        <a:ext cx="2262336" cy="1357401"/>
      </dsp:txXfrm>
    </dsp:sp>
    <dsp:sp modelId="{9168DC4E-9847-3147-B5DB-94074FC81E3F}">
      <dsp:nvSpPr>
        <dsp:cNvPr id="0" name=""/>
        <dsp:cNvSpPr/>
      </dsp:nvSpPr>
      <dsp:spPr>
        <a:xfrm>
          <a:off x="2983631" y="1584280"/>
          <a:ext cx="2262336" cy="135740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Standardised</a:t>
          </a:r>
          <a:r>
            <a:rPr lang="en-US" sz="2700" kern="1200" dirty="0" smtClean="0"/>
            <a:t> questions</a:t>
          </a:r>
          <a:endParaRPr lang="en-US" sz="2700" kern="1200" dirty="0"/>
        </a:p>
      </dsp:txBody>
      <dsp:txXfrm>
        <a:off x="2983631" y="1584280"/>
        <a:ext cx="2262336" cy="1357401"/>
      </dsp:txXfrm>
    </dsp:sp>
    <dsp:sp modelId="{BA0F4390-39A7-1244-873C-50805BE6E44E}">
      <dsp:nvSpPr>
        <dsp:cNvPr id="0" name=""/>
        <dsp:cNvSpPr/>
      </dsp:nvSpPr>
      <dsp:spPr>
        <a:xfrm>
          <a:off x="5472201" y="1584280"/>
          <a:ext cx="2262336" cy="135740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Questionnaire</a:t>
          </a:r>
          <a:endParaRPr lang="en-US" sz="2700" kern="1200" dirty="0"/>
        </a:p>
      </dsp:txBody>
      <dsp:txXfrm>
        <a:off x="5472201" y="1584280"/>
        <a:ext cx="2262336" cy="1357401"/>
      </dsp:txXfrm>
    </dsp:sp>
    <dsp:sp modelId="{8F19EBBE-2D5D-DE40-9F6B-516504E333F2}">
      <dsp:nvSpPr>
        <dsp:cNvPr id="0" name=""/>
        <dsp:cNvSpPr/>
      </dsp:nvSpPr>
      <dsp:spPr>
        <a:xfrm>
          <a:off x="1739346" y="3167916"/>
          <a:ext cx="2262336" cy="135740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More women than men</a:t>
          </a:r>
          <a:endParaRPr lang="en-US" sz="2700" kern="1200" dirty="0"/>
        </a:p>
      </dsp:txBody>
      <dsp:txXfrm>
        <a:off x="1739346" y="3167916"/>
        <a:ext cx="2262336" cy="1357401"/>
      </dsp:txXfrm>
    </dsp:sp>
    <dsp:sp modelId="{C6114173-CE9D-354F-8FF2-F3B427842D53}">
      <dsp:nvSpPr>
        <dsp:cNvPr id="0" name=""/>
        <dsp:cNvSpPr/>
      </dsp:nvSpPr>
      <dsp:spPr>
        <a:xfrm>
          <a:off x="4227916" y="3167916"/>
          <a:ext cx="2262336" cy="135740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Checklist for answers</a:t>
          </a:r>
          <a:endParaRPr lang="en-US" sz="2700" kern="1200" dirty="0"/>
        </a:p>
      </dsp:txBody>
      <dsp:txXfrm>
        <a:off x="4227916" y="3167916"/>
        <a:ext cx="2262336" cy="13574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9B33D-56B7-FB4F-BF40-0008EE2EC90A}" type="datetimeFigureOut">
              <a:rPr lang="en-US" smtClean="0"/>
              <a:t>07/02/2016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9BB95-DAF2-624D-AA23-50C5A992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56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B045BB-628D-416D-8670-9F9C4CD753A9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62BC-A4D5-4E4B-A9D5-75E16054070B}" type="datetimeFigureOut">
              <a:rPr lang="en-GB" smtClean="0"/>
              <a:t>07/02/2016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C149-EF87-4A8D-AEE1-C3604F07E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821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62BC-A4D5-4E4B-A9D5-75E16054070B}" type="datetimeFigureOut">
              <a:rPr lang="en-GB" smtClean="0"/>
              <a:t>07/02/2016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C149-EF87-4A8D-AEE1-C3604F07E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721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62BC-A4D5-4E4B-A9D5-75E16054070B}" type="datetimeFigureOut">
              <a:rPr lang="en-GB" smtClean="0"/>
              <a:t>07/02/2016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C149-EF87-4A8D-AEE1-C3604F07E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506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62BC-A4D5-4E4B-A9D5-75E16054070B}" type="datetimeFigureOut">
              <a:rPr lang="en-GB" smtClean="0"/>
              <a:t>07/02/2016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C149-EF87-4A8D-AEE1-C3604F07E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021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62BC-A4D5-4E4B-A9D5-75E16054070B}" type="datetimeFigureOut">
              <a:rPr lang="en-GB" smtClean="0"/>
              <a:t>07/02/2016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C149-EF87-4A8D-AEE1-C3604F07E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582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62BC-A4D5-4E4B-A9D5-75E16054070B}" type="datetimeFigureOut">
              <a:rPr lang="en-GB" smtClean="0"/>
              <a:t>07/02/2016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C149-EF87-4A8D-AEE1-C3604F07E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4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62BC-A4D5-4E4B-A9D5-75E16054070B}" type="datetimeFigureOut">
              <a:rPr lang="en-GB" smtClean="0"/>
              <a:t>07/02/2016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C149-EF87-4A8D-AEE1-C3604F07E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673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62BC-A4D5-4E4B-A9D5-75E16054070B}" type="datetimeFigureOut">
              <a:rPr lang="en-GB" smtClean="0"/>
              <a:t>07/02/2016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C149-EF87-4A8D-AEE1-C3604F07E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78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62BC-A4D5-4E4B-A9D5-75E16054070B}" type="datetimeFigureOut">
              <a:rPr lang="en-GB" smtClean="0"/>
              <a:t>07/02/2016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C149-EF87-4A8D-AEE1-C3604F07E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131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62BC-A4D5-4E4B-A9D5-75E16054070B}" type="datetimeFigureOut">
              <a:rPr lang="en-GB" smtClean="0"/>
              <a:t>07/02/2016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C149-EF87-4A8D-AEE1-C3604F07E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76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62BC-A4D5-4E4B-A9D5-75E16054070B}" type="datetimeFigureOut">
              <a:rPr lang="en-GB" smtClean="0"/>
              <a:t>07/02/2016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C149-EF87-4A8D-AEE1-C3604F07E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264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F62BC-A4D5-4E4B-A9D5-75E16054070B}" type="datetimeFigureOut">
              <a:rPr lang="en-GB" smtClean="0"/>
              <a:t>07/02/2016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4C149-EF87-4A8D-AEE1-C3604F07E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404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www.youtube.com/watch?v=3LM0nE81mI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vimeo.com/88333079" TargetMode="External"/><Relationship Id="rId3" Type="http://schemas.openxmlformats.org/officeDocument/2006/relationships/hyperlink" Target="https://vimeo.com/88337039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>
            <a:noAutofit/>
          </a:bodyPr>
          <a:lstStyle/>
          <a:p>
            <a:r>
              <a:rPr lang="en-US" sz="3600" dirty="0" smtClean="0"/>
              <a:t>3.6 The influence of early attachment on childhood and adult relationships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Starter: Discuss.</a:t>
            </a:r>
            <a:endParaRPr lang="en-US" dirty="0"/>
          </a:p>
          <a:p>
            <a:r>
              <a:rPr lang="en-US" dirty="0" smtClean="0"/>
              <a:t>How important are our early relationships?</a:t>
            </a:r>
          </a:p>
          <a:p>
            <a:r>
              <a:rPr lang="en-US" dirty="0" smtClean="0"/>
              <a:t>To what extent can people recover from separation, deprivation and privation?</a:t>
            </a:r>
          </a:p>
          <a:p>
            <a:r>
              <a:rPr lang="en-US" dirty="0" smtClean="0"/>
              <a:t>How might we prove that our adult personalities are linked to our early infantile experiences?</a:t>
            </a:r>
          </a:p>
          <a:p>
            <a:r>
              <a:rPr lang="en-US" dirty="0" smtClean="0"/>
              <a:t>How might this knowledge be useful?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Stick your name on a post-it note and place it on the scale on the board in response to the following question.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200" b="1" dirty="0" smtClean="0"/>
              <a:t>“Our early attachment experiences determine our later childhood and adult relationships”</a:t>
            </a:r>
            <a:r>
              <a:rPr lang="en-US" sz="4000" dirty="0"/>
              <a:t> </a:t>
            </a: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/>
              <a:t>On </a:t>
            </a:r>
            <a:r>
              <a:rPr lang="en-US" sz="4000" dirty="0"/>
              <a:t>a scale of 1 – </a:t>
            </a:r>
            <a:r>
              <a:rPr lang="en-US" sz="4000" dirty="0" smtClean="0"/>
              <a:t>10</a:t>
            </a:r>
          </a:p>
          <a:p>
            <a:pPr marL="0" indent="0" algn="ctr">
              <a:buNone/>
            </a:pPr>
            <a:r>
              <a:rPr lang="en-US" sz="4000" dirty="0" smtClean="0"/>
              <a:t>(1 = not at all / 10 highly significant)</a:t>
            </a:r>
            <a:endParaRPr lang="en-US" sz="4000" dirty="0"/>
          </a:p>
          <a:p>
            <a:pPr marL="0" indent="0">
              <a:buNone/>
            </a:pPr>
            <a:endParaRPr lang="en-US" sz="4200" b="1" dirty="0" smtClean="0"/>
          </a:p>
        </p:txBody>
      </p:sp>
      <p:sp>
        <p:nvSpPr>
          <p:cNvPr id="4" name="16-Point Star 3"/>
          <p:cNvSpPr/>
          <p:nvPr/>
        </p:nvSpPr>
        <p:spPr>
          <a:xfrm>
            <a:off x="251520" y="5733256"/>
            <a:ext cx="1512168" cy="770384"/>
          </a:xfrm>
          <a:prstGeom prst="star16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</a:t>
            </a:r>
            <a:r>
              <a:rPr lang="en-US" sz="1600" dirty="0" smtClean="0"/>
              <a:t>ctivity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9147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/>
          <a:lstStyle/>
          <a:p>
            <a:r>
              <a:rPr lang="en-GB" dirty="0">
                <a:latin typeface="Calibri" charset="0"/>
              </a:rPr>
              <a:t>The </a:t>
            </a:r>
            <a:r>
              <a:rPr lang="en-GB" dirty="0" smtClean="0">
                <a:latin typeface="Calibri" charset="0"/>
              </a:rPr>
              <a:t>Specification</a:t>
            </a:r>
            <a:endParaRPr lang="en-GB" dirty="0">
              <a:latin typeface="Calibri" charset="0"/>
            </a:endParaRP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1962150"/>
            <a:ext cx="8212137" cy="293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7544" y="4293096"/>
            <a:ext cx="8067675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683568" y="5229200"/>
            <a:ext cx="5868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</a:t>
            </a:r>
            <a:r>
              <a:rPr lang="en-US" dirty="0" smtClean="0">
                <a:hlinkClick r:id="rId3"/>
              </a:rPr>
              <a:t>3LM0nE81mIE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Heart 3"/>
          <p:cNvSpPr/>
          <p:nvPr/>
        </p:nvSpPr>
        <p:spPr>
          <a:xfrm>
            <a:off x="6588224" y="4869160"/>
            <a:ext cx="2160240" cy="1994520"/>
          </a:xfrm>
          <a:prstGeom prst="hear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Valentine’s Day Treat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271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u="sng" dirty="0" smtClean="0"/>
              <a:t>Influence of Early Attachment on Later Relationships</a:t>
            </a:r>
            <a:endParaRPr lang="en-GB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How do you earliest attachments affect your childhood friendships?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How do your earliest attachments affect your adult relationships?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smtClean="0"/>
              <a:t>Lesson objectives: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Describe</a:t>
            </a:r>
            <a:r>
              <a:rPr lang="en-GB" dirty="0" smtClean="0"/>
              <a:t> the research and theory on the influence of early attachments on later relationships</a:t>
            </a:r>
          </a:p>
          <a:p>
            <a:r>
              <a:rPr lang="en-GB" dirty="0" smtClean="0">
                <a:solidFill>
                  <a:srgbClr val="66FF66"/>
                </a:solidFill>
              </a:rPr>
              <a:t>Apply</a:t>
            </a:r>
            <a:r>
              <a:rPr lang="en-GB" dirty="0" smtClean="0"/>
              <a:t> the concepts to different scenarios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Evaluate</a:t>
            </a:r>
            <a:r>
              <a:rPr lang="en-GB" dirty="0" smtClean="0"/>
              <a:t> the usefulness and validity of the theories and research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7" y="270892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68266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46" y="4797152"/>
            <a:ext cx="231457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859" y="4833155"/>
            <a:ext cx="3048053" cy="189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2504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348038" y="1628775"/>
            <a:ext cx="2376487" cy="182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b="1" dirty="0" smtClean="0">
                <a:solidFill>
                  <a:schemeClr val="tx1"/>
                </a:solidFill>
              </a:rPr>
              <a:t>Relationship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b="1" dirty="0" smtClean="0">
                <a:solidFill>
                  <a:schemeClr val="tx1"/>
                </a:solidFill>
              </a:rPr>
              <a:t>with peers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>
            <a:noAutofit/>
          </a:bodyPr>
          <a:lstStyle/>
          <a:p>
            <a:pPr eaLnBrk="1" hangingPunct="1"/>
            <a:r>
              <a:rPr lang="en-GB" sz="3200" dirty="0" smtClean="0"/>
              <a:t>Attachment </a:t>
            </a:r>
            <a:r>
              <a:rPr lang="en-GB" sz="3200" dirty="0" smtClean="0"/>
              <a:t>theory – The continuity hypothesis.</a:t>
            </a:r>
            <a:endParaRPr lang="en-GB" sz="3200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395288" y="1628775"/>
            <a:ext cx="2376487" cy="187166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>
                <a:solidFill>
                  <a:schemeClr val="tx1"/>
                </a:solidFill>
              </a:rPr>
              <a:t>Attachment with parents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771775" y="2060575"/>
            <a:ext cx="647700" cy="10080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6300788" y="1700213"/>
            <a:ext cx="2374900" cy="182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b="1" dirty="0">
                <a:solidFill>
                  <a:schemeClr val="tx1"/>
                </a:solidFill>
              </a:rPr>
              <a:t>Later romantic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b="1" dirty="0">
                <a:solidFill>
                  <a:schemeClr val="tx1"/>
                </a:solidFill>
              </a:rPr>
              <a:t>relationships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724525" y="2133600"/>
            <a:ext cx="639763" cy="9985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4583" name="TextBox 8"/>
          <p:cNvSpPr txBox="1">
            <a:spLocks noChangeArrowheads="1"/>
          </p:cNvSpPr>
          <p:nvPr/>
        </p:nvSpPr>
        <p:spPr bwMode="auto">
          <a:xfrm>
            <a:off x="395536" y="3645024"/>
            <a:ext cx="8424936" cy="256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300" dirty="0" smtClean="0">
                <a:latin typeface="Calibri" pitchFamily="34" charset="0"/>
              </a:rPr>
              <a:t>Attachments are an instinctive thing that are formed to help survival.</a:t>
            </a:r>
          </a:p>
          <a:p>
            <a:endParaRPr lang="en-GB" sz="2300" dirty="0" smtClean="0">
              <a:latin typeface="Calibri" pitchFamily="34" charset="0"/>
            </a:endParaRPr>
          </a:p>
          <a:p>
            <a:r>
              <a:rPr lang="en-GB" sz="2300" dirty="0" smtClean="0">
                <a:latin typeface="Calibri" pitchFamily="34" charset="0"/>
              </a:rPr>
              <a:t>The first attachment we form is to our parents and will depend on how sensitive the mothers care is (Ainsworth).</a:t>
            </a:r>
          </a:p>
          <a:p>
            <a:endParaRPr lang="en-GB" sz="2300" dirty="0" smtClean="0">
              <a:latin typeface="Calibri" pitchFamily="34" charset="0"/>
            </a:endParaRPr>
          </a:p>
          <a:p>
            <a:r>
              <a:rPr lang="en-GB" sz="2300" dirty="0" smtClean="0">
                <a:latin typeface="Calibri" pitchFamily="34" charset="0"/>
              </a:rPr>
              <a:t>The attachment type you develop in childhood (secure/insecure) will continue into later relationships (continuity hypothesis).</a:t>
            </a:r>
            <a:endParaRPr lang="en-GB" sz="23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806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 charset="0"/>
              </a:rPr>
              <a:t>Attachment Theory: The Foundations</a:t>
            </a:r>
            <a:endParaRPr lang="en-US" dirty="0">
              <a:latin typeface="Calibri" charset="0"/>
            </a:endParaRPr>
          </a:p>
        </p:txBody>
      </p:sp>
      <p:pic>
        <p:nvPicPr>
          <p:cNvPr id="1536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69" r="-9169"/>
          <a:stretch>
            <a:fillRect/>
          </a:stretch>
        </p:blipFill>
        <p:spPr/>
      </p:pic>
      <p:sp>
        <p:nvSpPr>
          <p:cNvPr id="2" name="Oval 1"/>
          <p:cNvSpPr/>
          <p:nvPr/>
        </p:nvSpPr>
        <p:spPr>
          <a:xfrm>
            <a:off x="323528" y="5661248"/>
            <a:ext cx="1224136" cy="914400"/>
          </a:xfrm>
          <a:prstGeom prst="ellipse">
            <a:avLst/>
          </a:prstGeom>
          <a:solidFill>
            <a:srgbClr val="77933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718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7933C"/>
          </a:solidFill>
        </p:spPr>
        <p:txBody>
          <a:bodyPr/>
          <a:lstStyle/>
          <a:p>
            <a:r>
              <a:rPr lang="en-US" dirty="0" smtClean="0"/>
              <a:t>Internal working model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5384" r="5384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“Love in infancy is as important for mental health as vitamins and proteins for physical health</a:t>
            </a:r>
            <a:r>
              <a:rPr lang="en-US" dirty="0" smtClean="0"/>
              <a:t>” John </a:t>
            </a:r>
            <a:r>
              <a:rPr lang="en-US" dirty="0" err="1" smtClean="0"/>
              <a:t>Bowlby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7092280" y="5517232"/>
            <a:ext cx="1224136" cy="914400"/>
          </a:xfrm>
          <a:prstGeom prst="ellipse">
            <a:avLst/>
          </a:prstGeom>
          <a:solidFill>
            <a:srgbClr val="77933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984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7933C"/>
          </a:solidFill>
        </p:spPr>
        <p:txBody>
          <a:bodyPr/>
          <a:lstStyle/>
          <a:p>
            <a:r>
              <a:rPr lang="en-US" dirty="0" smtClean="0"/>
              <a:t>Internal Working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monotropic</a:t>
            </a:r>
            <a:r>
              <a:rPr lang="en-US" dirty="0" smtClean="0"/>
              <a:t> attachment is unique; it is the first to develop and the strongest bond of all.</a:t>
            </a:r>
          </a:p>
          <a:p>
            <a:endParaRPr lang="en-US" dirty="0"/>
          </a:p>
          <a:p>
            <a:r>
              <a:rPr lang="en-US" dirty="0" smtClean="0"/>
              <a:t>Forms a model / template / blueprint for all future relationships.</a:t>
            </a:r>
          </a:p>
          <a:p>
            <a:endParaRPr lang="en-US" dirty="0"/>
          </a:p>
          <a:p>
            <a:r>
              <a:rPr lang="en-US" dirty="0" smtClean="0"/>
              <a:t>Continuity hypothesis – there is consistency between early emotional experiences and later relationships.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79512" y="5949280"/>
            <a:ext cx="1008112" cy="770384"/>
          </a:xfrm>
          <a:prstGeom prst="ellipse">
            <a:avLst/>
          </a:prstGeom>
          <a:solidFill>
            <a:srgbClr val="77933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Recap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43879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attachment matters!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>
                <a:hlinkClick r:id="rId2"/>
              </a:rPr>
              <a:t>https://vimeo.com/</a:t>
            </a:r>
            <a:r>
              <a:rPr lang="pt-BR" dirty="0" smtClean="0">
                <a:hlinkClick r:id="rId2"/>
              </a:rPr>
              <a:t>88333079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>
                <a:hlinkClick r:id="rId3"/>
              </a:rPr>
              <a:t>https://vimeo.com/</a:t>
            </a:r>
            <a:r>
              <a:rPr lang="pt-BR" dirty="0" smtClean="0">
                <a:hlinkClick r:id="rId3"/>
              </a:rPr>
              <a:t>88337039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142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5229200"/>
            <a:ext cx="8280920" cy="9361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Relationships in later childhood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Attachment type is associated with the quality of peer relationships in childhood: securely attached infants go on to form the best quality friendships while insecurely attached infants struggle. </a:t>
            </a:r>
          </a:p>
          <a:p>
            <a:pPr marL="0" indent="0">
              <a:buNone/>
            </a:pPr>
            <a:r>
              <a:rPr lang="en-GB" sz="2400" dirty="0" smtClean="0"/>
              <a:t>Myron-Wilson and Smith (1998) found that insecure-avoidant infants are most likely to be bullied while insecure-resistant infants are most likely to be bullies (questionnaire to 196 children aged 7-11 from London)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dirty="0" smtClean="0"/>
              <a:t>Task: </a:t>
            </a:r>
            <a:r>
              <a:rPr lang="en-GB" sz="2400" dirty="0" smtClean="0"/>
              <a:t>Why do you think this bullying pattern exists? Use your knowledge of the behaviour displayed by each attachment type</a:t>
            </a:r>
            <a:endParaRPr lang="en-GB" sz="2400" dirty="0"/>
          </a:p>
        </p:txBody>
      </p:sp>
      <p:sp>
        <p:nvSpPr>
          <p:cNvPr id="6" name="16-Point Star 5"/>
          <p:cNvSpPr/>
          <p:nvPr/>
        </p:nvSpPr>
        <p:spPr>
          <a:xfrm>
            <a:off x="6948264" y="404664"/>
            <a:ext cx="1656184" cy="936104"/>
          </a:xfrm>
          <a:prstGeom prst="star16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</a:t>
            </a:r>
            <a:r>
              <a:rPr lang="en-US" sz="1600" dirty="0" smtClean="0"/>
              <a:t>ctivity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02743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/>
          <a:lstStyle/>
          <a:p>
            <a:r>
              <a:rPr lang="en-US" dirty="0" smtClean="0"/>
              <a:t>Childhood relationships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Continuity between attachment style and quality of childhood relationships.</a:t>
            </a:r>
          </a:p>
          <a:p>
            <a:endParaRPr lang="en-US" dirty="0"/>
          </a:p>
          <a:p>
            <a:r>
              <a:rPr lang="en-US" dirty="0" smtClean="0"/>
              <a:t>Children who form attachments with each other early in life do not go on to form adult sexual relationships later.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Evidence (pg.139)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 smtClean="0"/>
              <a:t>Summarise</a:t>
            </a:r>
            <a:r>
              <a:rPr lang="en-US" dirty="0" smtClean="0"/>
              <a:t> here!</a:t>
            </a:r>
            <a:endParaRPr lang="en-US" dirty="0"/>
          </a:p>
        </p:txBody>
      </p:sp>
      <p:sp>
        <p:nvSpPr>
          <p:cNvPr id="6" name="16-Point Star 5"/>
          <p:cNvSpPr/>
          <p:nvPr/>
        </p:nvSpPr>
        <p:spPr>
          <a:xfrm>
            <a:off x="7380312" y="5921896"/>
            <a:ext cx="1656184" cy="936104"/>
          </a:xfrm>
          <a:prstGeom prst="star16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</a:t>
            </a:r>
            <a:r>
              <a:rPr lang="en-US" sz="1600" dirty="0" smtClean="0"/>
              <a:t>ctivity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67625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/>
          <a:lstStyle/>
          <a:p>
            <a:r>
              <a:rPr lang="en-US" dirty="0" smtClean="0"/>
              <a:t>Childhood relationships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Continuity between attachment style and quality of childhood relationships.</a:t>
            </a:r>
          </a:p>
          <a:p>
            <a:endParaRPr lang="en-US" dirty="0"/>
          </a:p>
          <a:p>
            <a:r>
              <a:rPr lang="en-US" dirty="0" smtClean="0"/>
              <a:t>Children who form attachments with each other early in life do not go on to form adult sexual relationships later.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Evidence (pg.139)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err="1" smtClean="0"/>
              <a:t>Youngblade</a:t>
            </a:r>
            <a:r>
              <a:rPr lang="en-US" b="1" dirty="0" smtClean="0"/>
              <a:t> – securely attached children were more curious, competent, pro-social, self-reliant.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Mullis – Late childhood attachment </a:t>
            </a:r>
            <a:r>
              <a:rPr lang="en-US" b="1" dirty="0" err="1" smtClean="0"/>
              <a:t>behaviour</a:t>
            </a:r>
            <a:r>
              <a:rPr lang="en-US" b="1" dirty="0" smtClean="0"/>
              <a:t> are transferred from parent to close friends.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Westermarck – children who form close friendships under age of 6 do not go on to form adult sexual relationships with each other.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5949280"/>
            <a:ext cx="5109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How useful is this debate?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06015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/>
          <a:lstStyle/>
          <a:p>
            <a:r>
              <a:rPr lang="en-US" dirty="0" smtClean="0"/>
              <a:t>Childhood Evaluation.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charset="0"/>
              <a:buChar char="J"/>
            </a:pPr>
            <a:r>
              <a:rPr lang="en-US" dirty="0" smtClean="0">
                <a:sym typeface="Wingdings"/>
              </a:rPr>
              <a:t>Children with secure attachment seem to do better than those with insecure attachments.</a:t>
            </a:r>
          </a:p>
          <a:p>
            <a:pPr>
              <a:buFont typeface="Wingdings" charset="0"/>
              <a:buChar char="J"/>
            </a:pPr>
            <a:endParaRPr lang="en-US" dirty="0">
              <a:sym typeface="Wingdings"/>
            </a:endParaRPr>
          </a:p>
          <a:p>
            <a:pPr>
              <a:buFont typeface="Wingdings" charset="0"/>
              <a:buChar char="J"/>
            </a:pPr>
            <a:r>
              <a:rPr lang="en-US" dirty="0" smtClean="0">
                <a:sym typeface="Wingdings"/>
              </a:rPr>
              <a:t>Early attachment types influence emotional, social and cognitive skills.</a:t>
            </a:r>
          </a:p>
          <a:p>
            <a:pPr>
              <a:buFont typeface="Wingdings" charset="0"/>
              <a:buChar char="J"/>
            </a:pPr>
            <a:endParaRPr lang="en-US" dirty="0">
              <a:sym typeface="Wingdings"/>
            </a:endParaRPr>
          </a:p>
          <a:p>
            <a:pPr>
              <a:buFont typeface="Wingdings" charset="0"/>
              <a:buChar char="J"/>
            </a:pPr>
            <a:r>
              <a:rPr lang="en-US" dirty="0" smtClean="0">
                <a:sym typeface="Wingdings"/>
              </a:rPr>
              <a:t>Attachments on other children - evolutionary </a:t>
            </a:r>
            <a:r>
              <a:rPr lang="en-US" dirty="0" err="1" smtClean="0">
                <a:sym typeface="Wingdings"/>
              </a:rPr>
              <a:t>behaviour</a:t>
            </a:r>
            <a:r>
              <a:rPr lang="en-US" dirty="0" smtClean="0">
                <a:sym typeface="Wingdings"/>
              </a:rPr>
              <a:t> to prevent incest?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charset="0"/>
              <a:buChar char="L"/>
            </a:pPr>
            <a:r>
              <a:rPr lang="en-US" dirty="0" smtClean="0">
                <a:sym typeface="Wingdings"/>
              </a:rPr>
              <a:t>Deterministic.</a:t>
            </a:r>
          </a:p>
          <a:p>
            <a:pPr>
              <a:buFont typeface="Wingdings" charset="0"/>
              <a:buChar char="L"/>
            </a:pPr>
            <a:endParaRPr lang="en-US" dirty="0">
              <a:sym typeface="Wingdings"/>
            </a:endParaRPr>
          </a:p>
          <a:p>
            <a:pPr>
              <a:buFont typeface="Wingdings" charset="0"/>
              <a:buChar char="L"/>
            </a:pPr>
            <a:r>
              <a:rPr lang="en-US" dirty="0" smtClean="0">
                <a:sym typeface="Wingdings"/>
              </a:rPr>
              <a:t>Individual differences.</a:t>
            </a:r>
          </a:p>
          <a:p>
            <a:pPr marL="0" indent="0">
              <a:buNone/>
            </a:pPr>
            <a:endParaRPr lang="en-US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501400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From our Mother’s arms to our Lover’s arms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Extension Activity: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Read the article.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Questions:</a:t>
            </a:r>
          </a:p>
          <a:p>
            <a:endParaRPr lang="en-US" dirty="0"/>
          </a:p>
          <a:p>
            <a:r>
              <a:rPr lang="en-US" dirty="0" smtClean="0"/>
              <a:t>What is the argument and evidence presented?</a:t>
            </a:r>
          </a:p>
          <a:p>
            <a:endParaRPr lang="en-US" dirty="0"/>
          </a:p>
          <a:p>
            <a:r>
              <a:rPr lang="en-US" dirty="0" smtClean="0"/>
              <a:t>How could you </a:t>
            </a:r>
            <a:r>
              <a:rPr lang="en-US" dirty="0" err="1" smtClean="0"/>
              <a:t>criticise</a:t>
            </a:r>
            <a:r>
              <a:rPr lang="en-US" dirty="0" smtClean="0"/>
              <a:t>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109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>
            <a:normAutofit/>
          </a:bodyPr>
          <a:lstStyle/>
          <a:p>
            <a:r>
              <a:rPr lang="en-GB" sz="3600" u="sng" dirty="0" err="1" smtClean="0"/>
              <a:t>Hazan</a:t>
            </a:r>
            <a:r>
              <a:rPr lang="en-GB" sz="3600" u="sng" dirty="0" smtClean="0"/>
              <a:t> and Shaver’s “Love Quiz”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27168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 smtClean="0"/>
              <a:t>Procedure: analysed 620 replies to a “love quiz” printed in a local newspaper. The quiz had three sections: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</a:t>
            </a:r>
            <a:r>
              <a:rPr lang="en-GB" dirty="0" smtClean="0"/>
              <a:t>ssessing respondents’ current or most significant relationship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General love experiences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Assessing attachment type by responding to one of three statements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Task: Use </a:t>
            </a:r>
            <a:r>
              <a:rPr lang="en-GB" b="1" dirty="0" smtClean="0"/>
              <a:t>page 140 to complete the following task.</a:t>
            </a:r>
            <a:endParaRPr lang="en-GB" b="1" dirty="0"/>
          </a:p>
        </p:txBody>
      </p:sp>
      <p:sp>
        <p:nvSpPr>
          <p:cNvPr id="5" name="Heart 4"/>
          <p:cNvSpPr/>
          <p:nvPr/>
        </p:nvSpPr>
        <p:spPr>
          <a:xfrm>
            <a:off x="6948264" y="2708920"/>
            <a:ext cx="1944216" cy="1728192"/>
          </a:xfrm>
          <a:prstGeom prst="hear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Valentine’s Day Treat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830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/>
          <a:lstStyle/>
          <a:p>
            <a:r>
              <a:rPr lang="en-US" dirty="0" err="1" smtClean="0"/>
              <a:t>Hazan</a:t>
            </a:r>
            <a:r>
              <a:rPr lang="en-US" dirty="0" smtClean="0"/>
              <a:t> &amp; Shaver The LOVE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Summarise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Aim:</a:t>
            </a:r>
          </a:p>
          <a:p>
            <a:pPr marL="0" indent="0">
              <a:buNone/>
            </a:pPr>
            <a:r>
              <a:rPr lang="en-US" dirty="0" smtClean="0"/>
              <a:t>Sample:</a:t>
            </a:r>
          </a:p>
          <a:p>
            <a:pPr marL="0" indent="0">
              <a:buNone/>
            </a:pPr>
            <a:r>
              <a:rPr lang="en-US" dirty="0" smtClean="0"/>
              <a:t>Method:</a:t>
            </a:r>
          </a:p>
          <a:p>
            <a:pPr marL="0" indent="0">
              <a:buNone/>
            </a:pPr>
            <a:r>
              <a:rPr lang="en-US" dirty="0" smtClean="0"/>
              <a:t>Results:</a:t>
            </a:r>
          </a:p>
          <a:p>
            <a:pPr marL="0" indent="0">
              <a:buNone/>
            </a:pPr>
            <a:r>
              <a:rPr lang="en-US" dirty="0" smtClean="0"/>
              <a:t>Conclusions: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Activity: Draw your hand on the page …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Using just the space within your fingers – </a:t>
            </a:r>
            <a:r>
              <a:rPr lang="en-US" dirty="0" err="1" smtClean="0"/>
              <a:t>summarise</a:t>
            </a:r>
            <a:r>
              <a:rPr lang="en-US" dirty="0" smtClean="0"/>
              <a:t> this study!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16-Point Star 4"/>
          <p:cNvSpPr/>
          <p:nvPr/>
        </p:nvSpPr>
        <p:spPr>
          <a:xfrm>
            <a:off x="7380312" y="5805264"/>
            <a:ext cx="1656184" cy="936104"/>
          </a:xfrm>
          <a:prstGeom prst="star16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</a:t>
            </a:r>
            <a:r>
              <a:rPr lang="en-US" sz="1600" dirty="0" smtClean="0"/>
              <a:t>ctivity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26848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/>
          <a:lstStyle/>
          <a:p>
            <a:r>
              <a:rPr lang="en-US" dirty="0" err="1" smtClean="0"/>
              <a:t>Hazan</a:t>
            </a:r>
            <a:r>
              <a:rPr lang="en-US" dirty="0" smtClean="0"/>
              <a:t> &amp; Shaver : GRAVER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985462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0577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/>
          <a:lstStyle/>
          <a:p>
            <a:r>
              <a:rPr lang="en-US" dirty="0" smtClean="0"/>
              <a:t>Other Adult evidence.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628800"/>
            <a:ext cx="50405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In support of continuity </a:t>
            </a:r>
            <a:r>
              <a:rPr lang="en-US" sz="2400" dirty="0"/>
              <a:t>h</a:t>
            </a:r>
            <a:r>
              <a:rPr lang="en-US" sz="2400" dirty="0" smtClean="0"/>
              <a:t>ypothesis.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 </a:t>
            </a:r>
          </a:p>
          <a:p>
            <a:endParaRPr lang="en-US" sz="2400" dirty="0"/>
          </a:p>
          <a:p>
            <a:r>
              <a:rPr lang="en-US" sz="2400" dirty="0" smtClean="0"/>
              <a:t> </a:t>
            </a:r>
          </a:p>
          <a:p>
            <a:endParaRPr lang="en-US" sz="2400" dirty="0"/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040" y="1628800"/>
            <a:ext cx="438829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/>
              <a:t>Against continuity hypothesis.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 </a:t>
            </a:r>
          </a:p>
          <a:p>
            <a:endParaRPr lang="en-US" sz="2400" dirty="0"/>
          </a:p>
          <a:p>
            <a:r>
              <a:rPr lang="en-US" sz="2400" dirty="0" smtClean="0"/>
              <a:t>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16-Point Star 4"/>
          <p:cNvSpPr/>
          <p:nvPr/>
        </p:nvSpPr>
        <p:spPr>
          <a:xfrm>
            <a:off x="7308304" y="5805264"/>
            <a:ext cx="1656184" cy="936104"/>
          </a:xfrm>
          <a:prstGeom prst="star16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</a:t>
            </a:r>
            <a:r>
              <a:rPr lang="en-US" sz="1600" dirty="0" smtClean="0"/>
              <a:t>ctivity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15351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/>
          <a:lstStyle/>
          <a:p>
            <a:r>
              <a:rPr lang="en-US" dirty="0" smtClean="0"/>
              <a:t>Other Adult evidence.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628800"/>
            <a:ext cx="5040560" cy="52292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400" dirty="0" smtClean="0"/>
              <a:t>In support of continuity </a:t>
            </a:r>
            <a:r>
              <a:rPr lang="en-US" sz="2400" dirty="0"/>
              <a:t>h</a:t>
            </a:r>
            <a:r>
              <a:rPr lang="en-US" sz="2400" dirty="0" smtClean="0"/>
              <a:t>ypothesis.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 McCarthy – women with insecure avoidant attachment had less successful romantic relationships.</a:t>
            </a:r>
          </a:p>
          <a:p>
            <a:endParaRPr lang="en-US" sz="2400" dirty="0"/>
          </a:p>
          <a:p>
            <a:r>
              <a:rPr lang="en-US" sz="2400" dirty="0" smtClean="0"/>
              <a:t>Kirkpatrick – 300 dating couples – those with secure attachment = more successful &amp; stable relationships. </a:t>
            </a:r>
          </a:p>
          <a:p>
            <a:endParaRPr lang="en-US" sz="2400" dirty="0"/>
          </a:p>
          <a:p>
            <a:r>
              <a:rPr lang="en-US" sz="2400" dirty="0" smtClean="0"/>
              <a:t> </a:t>
            </a:r>
            <a:r>
              <a:rPr lang="en-US" sz="2400" dirty="0" err="1" smtClean="0"/>
              <a:t>Belsky</a:t>
            </a:r>
            <a:r>
              <a:rPr lang="en-US" sz="2400" dirty="0" smtClean="0"/>
              <a:t> – women with secure attachment reported less conflict in relationship – able to manage conflict.</a:t>
            </a:r>
          </a:p>
          <a:p>
            <a:endParaRPr lang="en-US" sz="2400" dirty="0"/>
          </a:p>
          <a:p>
            <a:r>
              <a:rPr lang="en-US" sz="2400" dirty="0" smtClean="0"/>
              <a:t>Brennan – individuals classed as insecure-avoidant engage in sex without needing the love.</a:t>
            </a:r>
          </a:p>
          <a:p>
            <a:endParaRPr lang="en-US" sz="2400" dirty="0"/>
          </a:p>
          <a:p>
            <a:r>
              <a:rPr lang="en-US" sz="2400" dirty="0" err="1" smtClean="0"/>
              <a:t>Kunce</a:t>
            </a:r>
            <a:r>
              <a:rPr lang="en-US" sz="2400" dirty="0" smtClean="0"/>
              <a:t> – women classed as insecure attachment – became compulsive caregivers – ‘mothered’ their partners.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0072" y="1700808"/>
            <a:ext cx="3816424" cy="452596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2400" dirty="0" smtClean="0"/>
              <a:t>Against continuity hypothesis.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Wood – quality of romantic relationships is from interaction of two people.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 IWM -  not fully supported.  Steele 0.17 impact.  Other factors – parental divorce and other negative life events.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 Temperament hypothesis.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7363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>
            <a:noAutofit/>
          </a:bodyPr>
          <a:lstStyle/>
          <a:p>
            <a:r>
              <a:rPr lang="en-GB" sz="3200" u="sng" dirty="0" smtClean="0"/>
              <a:t>Question: How </a:t>
            </a:r>
            <a:r>
              <a:rPr lang="en-GB" sz="3200" u="sng" dirty="0" smtClean="0"/>
              <a:t>does the internal working model impact future relationships?</a:t>
            </a:r>
            <a:endParaRPr lang="en-GB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/>
              <a:t>Task</a:t>
            </a:r>
            <a:r>
              <a:rPr lang="en-GB" dirty="0" smtClean="0"/>
              <a:t>: answer the question above using your own </a:t>
            </a:r>
            <a:r>
              <a:rPr lang="en-GB" dirty="0" smtClean="0"/>
              <a:t>knowledge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IWM = this template will be the basis of our assumptions about all relationships so we will seek out, and form, relationships that mirror that. We will also behave in a way that mirrors our IWM (e.g. insecure-resistant may be controlling or argumentative in relationships)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2532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>
            <a:noAutofit/>
          </a:bodyPr>
          <a:lstStyle/>
          <a:p>
            <a:r>
              <a:rPr lang="en-GB" sz="3200" dirty="0" smtClean="0"/>
              <a:t>(</a:t>
            </a:r>
            <a:r>
              <a:rPr lang="en-GB" sz="3200" dirty="0" smtClean="0"/>
              <a:t>AO3) </a:t>
            </a:r>
            <a:r>
              <a:rPr lang="en-GB" sz="3200" u="sng" dirty="0" smtClean="0"/>
              <a:t>Evaluation of the internal working model: how do we study it?</a:t>
            </a:r>
            <a:endParaRPr lang="en-GB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/>
              <a:t>Bowlby argued that the internal working model is unconscious (e.g. we aren’t aware of it existing and can’t describe/explain their effect on us). </a:t>
            </a:r>
            <a:r>
              <a:rPr lang="en-GB" sz="2800" b="1" dirty="0" smtClean="0"/>
              <a:t>Why is this a problem for us as researchers?</a:t>
            </a:r>
          </a:p>
          <a:p>
            <a:pPr marL="0" indent="0">
              <a:buNone/>
            </a:pPr>
            <a:endParaRPr lang="en-GB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287435" y="3573016"/>
            <a:ext cx="8640960" cy="2952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400" b="1" dirty="0" smtClean="0"/>
              <a:t>Because how can we expect people to report on something they are not aware of? </a:t>
            </a:r>
            <a:r>
              <a:rPr lang="en-GB" sz="2400" dirty="0" smtClean="0"/>
              <a:t>People can only describe how they consciously understand their relationships (and this will be influenced by loads of other variables – media, previous experiences, expectations, </a:t>
            </a:r>
            <a:r>
              <a:rPr lang="en-GB" sz="2400" dirty="0" err="1" smtClean="0"/>
              <a:t>etc</a:t>
            </a:r>
            <a:r>
              <a:rPr lang="en-GB" sz="2400" dirty="0" smtClean="0"/>
              <a:t>) so, at best, we get a partial picture of the internal working model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27068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/>
          <a:lstStyle/>
          <a:p>
            <a:r>
              <a:rPr lang="en-GB" u="sng" dirty="0" smtClean="0"/>
              <a:t>Big evaluation point: causation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Just because there is a relationship between two factors, does that mean there is a </a:t>
            </a:r>
            <a:r>
              <a:rPr lang="en-GB" i="1" dirty="0" smtClean="0"/>
              <a:t>causal</a:t>
            </a:r>
            <a:r>
              <a:rPr lang="en-GB" dirty="0" smtClean="0"/>
              <a:t> relationship (e.g. one causes the other)? 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" y="2708920"/>
            <a:ext cx="8886825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34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(A02) Apply </a:t>
            </a:r>
            <a:r>
              <a:rPr lang="en-GB" u="sng" dirty="0" smtClean="0"/>
              <a:t>it!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400" dirty="0" smtClean="0"/>
              <a:t>Ned and Nadia are 2 year old children. They are both assessed for attachment type using the Strange Situation. Ned is categorised as insecure-avoidant (type A) while Nadia is secure (type B). </a:t>
            </a:r>
            <a:r>
              <a:rPr lang="en-GB" sz="2400" b="1" dirty="0" smtClean="0"/>
              <a:t>Using Bowlby’s theory of the internal working model, describe how this may affect their future romantic relationships (4 marks)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r>
              <a:rPr lang="en-GB" sz="2400" b="1" dirty="0" smtClean="0"/>
              <a:t>Ned: </a:t>
            </a:r>
            <a:r>
              <a:rPr lang="en-GB" sz="2400" dirty="0" smtClean="0"/>
              <a:t>will struggle forming effective romantic relationships (1 mark) – may not be able to form one at all and he may be cold/not affectionate if he does (1 mark)</a:t>
            </a:r>
          </a:p>
          <a:p>
            <a:pPr marL="0" indent="0">
              <a:buNone/>
            </a:pPr>
            <a:r>
              <a:rPr lang="en-GB" sz="2400" b="1" dirty="0" smtClean="0"/>
              <a:t>Nadia: </a:t>
            </a:r>
            <a:r>
              <a:rPr lang="en-GB" sz="2400" dirty="0" smtClean="0"/>
              <a:t>should be able to successfully form and maintain a romantic relationship (1 mark) as she already has a secure model in her head, she can confidently apply it later in life (1 mark)</a:t>
            </a:r>
            <a:endParaRPr lang="en-GB" sz="2400" b="1" dirty="0"/>
          </a:p>
        </p:txBody>
      </p:sp>
      <p:sp>
        <p:nvSpPr>
          <p:cNvPr id="5" name="16-Point Star 4"/>
          <p:cNvSpPr/>
          <p:nvPr/>
        </p:nvSpPr>
        <p:spPr>
          <a:xfrm>
            <a:off x="7164288" y="188640"/>
            <a:ext cx="1656184" cy="936104"/>
          </a:xfrm>
          <a:prstGeom prst="star16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</a:t>
            </a:r>
            <a:r>
              <a:rPr lang="en-US" sz="1600" dirty="0" smtClean="0"/>
              <a:t>ctivity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02614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/>
          <a:lstStyle/>
          <a:p>
            <a:r>
              <a:rPr lang="en-GB" u="sng" dirty="0" smtClean="0"/>
              <a:t>Further evaluation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4258"/>
            <a:ext cx="7587597" cy="521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41354" y="768655"/>
            <a:ext cx="8714037" cy="8640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u="sng" dirty="0" smtClean="0">
                <a:solidFill>
                  <a:schemeClr val="tx1"/>
                </a:solidFill>
              </a:rPr>
              <a:t>Conclusion task</a:t>
            </a:r>
            <a:r>
              <a:rPr lang="en-GB" sz="2000" dirty="0" smtClean="0">
                <a:solidFill>
                  <a:schemeClr val="tx1"/>
                </a:solidFill>
              </a:rPr>
              <a:t>: </a:t>
            </a:r>
            <a:r>
              <a:rPr lang="en-GB" b="1" dirty="0" smtClean="0">
                <a:solidFill>
                  <a:schemeClr val="tx1"/>
                </a:solidFill>
              </a:rPr>
              <a:t>using the evidence below and from throughout the lesson, write a paragraph responding to the question: “how important are early attachments for later relationships?”. Try to balance it with at least two points of view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16-Point Star 5"/>
          <p:cNvSpPr/>
          <p:nvPr/>
        </p:nvSpPr>
        <p:spPr>
          <a:xfrm>
            <a:off x="7668344" y="5445224"/>
            <a:ext cx="1656184" cy="936104"/>
          </a:xfrm>
          <a:prstGeom prst="star16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</a:t>
            </a:r>
            <a:r>
              <a:rPr lang="en-US" sz="1600" dirty="0" smtClean="0"/>
              <a:t>ctivity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26812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2954"/>
            <a:ext cx="8229600" cy="1143000"/>
          </a:xfrm>
        </p:spPr>
        <p:txBody>
          <a:bodyPr/>
          <a:lstStyle/>
          <a:p>
            <a:r>
              <a:rPr lang="en-GB" u="sng" dirty="0" smtClean="0"/>
              <a:t>Unit summary: attachment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Caregiver-infant interactions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Attachment figures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Schafer’s stages of attachment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Animal studies of attachment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Learning theory of attachment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Bowlby’s </a:t>
            </a:r>
            <a:r>
              <a:rPr lang="en-GB" dirty="0" err="1" smtClean="0"/>
              <a:t>Monotropic</a:t>
            </a:r>
            <a:r>
              <a:rPr lang="en-GB" dirty="0" smtClean="0"/>
              <a:t> theory of attachment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Ainsworth’s Strange Situation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Cultural variations in attachment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Bowlby’s theory of Maternal Deprivation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Effects of Institutionalisation on attachment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Effects of early attachment on later relationships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smtClean="0"/>
              <a:t>Lesson objectives: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Describe</a:t>
            </a:r>
            <a:r>
              <a:rPr lang="en-GB" dirty="0" smtClean="0"/>
              <a:t> the research and theory on the influence of early attachments on later relationships</a:t>
            </a:r>
          </a:p>
          <a:p>
            <a:r>
              <a:rPr lang="en-GB" dirty="0" smtClean="0">
                <a:solidFill>
                  <a:srgbClr val="66FF66"/>
                </a:solidFill>
              </a:rPr>
              <a:t>Apply</a:t>
            </a:r>
            <a:r>
              <a:rPr lang="en-GB" dirty="0" smtClean="0"/>
              <a:t> the concepts to different scenarios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Evaluate</a:t>
            </a:r>
            <a:r>
              <a:rPr lang="en-GB" dirty="0" smtClean="0"/>
              <a:t> the usefulness and validity of the theories and research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5389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6600"/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3.6 The influence of early attachment on childhood and adult relationships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Plenary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Do you want to change your post-it note?</a:t>
            </a:r>
          </a:p>
          <a:p>
            <a:pPr marL="0" indent="0">
              <a:buNone/>
            </a:pPr>
            <a:r>
              <a:rPr lang="en-US" dirty="0" smtClean="0"/>
              <a:t>Why or why not?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/>
              <a:t>“Our </a:t>
            </a:r>
            <a:r>
              <a:rPr lang="en-US" b="1" dirty="0"/>
              <a:t>early attachment experiences determine our later childhood and adult relationships</a:t>
            </a:r>
            <a:r>
              <a:rPr lang="en-US" b="1" dirty="0" smtClean="0"/>
              <a:t>.”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On a scale of 1 – 10 </a:t>
            </a:r>
          </a:p>
          <a:p>
            <a:pPr marL="0" indent="0" algn="ctr">
              <a:buNone/>
            </a:pPr>
            <a:r>
              <a:rPr lang="en-US" dirty="0" smtClean="0"/>
              <a:t>(1 = not at all / 10 = highly significant)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77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  <a:solidFill>
            <a:srgbClr val="FF6600"/>
          </a:solidFill>
        </p:spPr>
        <p:txBody>
          <a:bodyPr>
            <a:noAutofit/>
          </a:bodyPr>
          <a:lstStyle/>
          <a:p>
            <a:r>
              <a:rPr lang="en-GB" sz="3200" b="1" dirty="0" smtClean="0"/>
              <a:t>Plenary 2: A final Quiz.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5040560"/>
          </a:xfrm>
        </p:spPr>
        <p:txBody>
          <a:bodyPr>
            <a:normAutofit fontScale="77500" lnSpcReduction="20000"/>
          </a:bodyPr>
          <a:lstStyle/>
          <a:p>
            <a:r>
              <a:rPr lang="en-GB" b="1" dirty="0" smtClean="0"/>
              <a:t>What is Bowlby’s idea of the internal working model?</a:t>
            </a:r>
          </a:p>
          <a:p>
            <a:r>
              <a:rPr lang="en-GB" dirty="0" smtClean="0"/>
              <a:t>The mental representation you have of relationships, formed from your attachment with your primary caregiver during the critical period</a:t>
            </a:r>
          </a:p>
          <a:p>
            <a:r>
              <a:rPr lang="en-GB" b="1" dirty="0" smtClean="0"/>
              <a:t>What are the three attachment types identified by Ainsworth?</a:t>
            </a:r>
          </a:p>
          <a:p>
            <a:r>
              <a:rPr lang="en-GB" dirty="0" smtClean="0"/>
              <a:t>Secure, insecure-resistant, insecure-avoidant</a:t>
            </a:r>
          </a:p>
          <a:p>
            <a:r>
              <a:rPr lang="en-GB" b="1" dirty="0" smtClean="0"/>
              <a:t>What did </a:t>
            </a:r>
            <a:r>
              <a:rPr lang="en-GB" b="1" dirty="0" err="1" smtClean="0"/>
              <a:t>Hazan</a:t>
            </a:r>
            <a:r>
              <a:rPr lang="en-GB" b="1" dirty="0" smtClean="0"/>
              <a:t> and Shaver do?</a:t>
            </a:r>
          </a:p>
          <a:p>
            <a:r>
              <a:rPr lang="en-GB" dirty="0" smtClean="0"/>
              <a:t>They conducted a “Love quiz” in the local newspaper, asking people about their childhood attachments and views on romantic love</a:t>
            </a:r>
          </a:p>
          <a:p>
            <a:r>
              <a:rPr lang="en-GB" b="1" dirty="0" smtClean="0"/>
              <a:t>What did </a:t>
            </a:r>
            <a:r>
              <a:rPr lang="en-GB" b="1" dirty="0" err="1" smtClean="0"/>
              <a:t>Hazan</a:t>
            </a:r>
            <a:r>
              <a:rPr lang="en-GB" b="1" dirty="0" smtClean="0"/>
              <a:t> and Shaver find?</a:t>
            </a:r>
          </a:p>
          <a:p>
            <a:r>
              <a:rPr lang="en-GB" dirty="0" smtClean="0"/>
              <a:t>There was a strong correlation between childhood attachment and ideas on romantic love/success in adult relationships – secure = good and longer lasting romantic </a:t>
            </a:r>
            <a:r>
              <a:rPr lang="en-GB" dirty="0" err="1" smtClean="0"/>
              <a:t>relatonships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252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1657</Words>
  <Application>Microsoft Macintosh PowerPoint</Application>
  <PresentationFormat>On-screen Show (4:3)</PresentationFormat>
  <Paragraphs>215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3.6 The influence of early attachment on childhood and adult relationships</vt:lpstr>
      <vt:lpstr>The Specification</vt:lpstr>
      <vt:lpstr>Influence of Early Attachment on Later Relationships</vt:lpstr>
      <vt:lpstr>Attachment theory – The continuity hypothesis.</vt:lpstr>
      <vt:lpstr>Attachment Theory: The Foundations</vt:lpstr>
      <vt:lpstr>Internal working model</vt:lpstr>
      <vt:lpstr>Internal Working Model</vt:lpstr>
      <vt:lpstr>Why attachment matters!</vt:lpstr>
      <vt:lpstr>Relationships in later childhood</vt:lpstr>
      <vt:lpstr>Childhood relationships</vt:lpstr>
      <vt:lpstr>Childhood relationships</vt:lpstr>
      <vt:lpstr>Childhood Evaluation.</vt:lpstr>
      <vt:lpstr>From our Mother’s arms to our Lover’s arms</vt:lpstr>
      <vt:lpstr>Hazan and Shaver’s “Love Quiz”</vt:lpstr>
      <vt:lpstr>Hazan &amp; Shaver The LOVE Study</vt:lpstr>
      <vt:lpstr>Hazan &amp; Shaver : GRAVER</vt:lpstr>
      <vt:lpstr>Other Adult evidence.</vt:lpstr>
      <vt:lpstr>Other Adult evidence.</vt:lpstr>
      <vt:lpstr>Question: How does the internal working model impact future relationships?</vt:lpstr>
      <vt:lpstr>(AO3) Evaluation of the internal working model: how do we study it?</vt:lpstr>
      <vt:lpstr>Big evaluation point: causation</vt:lpstr>
      <vt:lpstr>(A02) Apply it!</vt:lpstr>
      <vt:lpstr>Further evaluation</vt:lpstr>
      <vt:lpstr>Unit summary: attachment</vt:lpstr>
      <vt:lpstr>3.6 The influence of early attachment on childhood and adult relationships</vt:lpstr>
      <vt:lpstr>Plenary 2: A final Quiz.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Influence of Early Attachment on Later Relationships</dc:title>
  <dc:creator>Chris</dc:creator>
  <cp:lastModifiedBy>Steve Hickman</cp:lastModifiedBy>
  <cp:revision>16</cp:revision>
  <dcterms:created xsi:type="dcterms:W3CDTF">2015-12-15T15:12:35Z</dcterms:created>
  <dcterms:modified xsi:type="dcterms:W3CDTF">2016-02-07T19:32:39Z</dcterms:modified>
</cp:coreProperties>
</file>