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0"/>
  </p:notesMasterIdLst>
  <p:sldIdLst>
    <p:sldId id="257" r:id="rId2"/>
    <p:sldId id="258" r:id="rId3"/>
    <p:sldId id="261" r:id="rId4"/>
    <p:sldId id="262" r:id="rId5"/>
    <p:sldId id="263" r:id="rId6"/>
    <p:sldId id="264" r:id="rId7"/>
    <p:sldId id="265" r:id="rId8"/>
    <p:sldId id="266" r:id="rId9"/>
    <p:sldId id="267" r:id="rId10"/>
    <p:sldId id="268" r:id="rId11"/>
    <p:sldId id="269" r:id="rId12"/>
    <p:sldId id="270" r:id="rId13"/>
    <p:sldId id="271" r:id="rId14"/>
    <p:sldId id="272" r:id="rId15"/>
    <p:sldId id="275" r:id="rId16"/>
    <p:sldId id="274" r:id="rId17"/>
    <p:sldId id="273" r:id="rId18"/>
    <p:sldId id="276" r:id="rId19"/>
    <p:sldId id="277" r:id="rId20"/>
    <p:sldId id="278" r:id="rId21"/>
    <p:sldId id="279" r:id="rId22"/>
    <p:sldId id="280" r:id="rId23"/>
    <p:sldId id="281" r:id="rId24"/>
    <p:sldId id="282" r:id="rId25"/>
    <p:sldId id="283" r:id="rId26"/>
    <p:sldId id="284" r:id="rId27"/>
    <p:sldId id="285" r:id="rId28"/>
    <p:sldId id="286" r:id="rId2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95" d="100"/>
          <a:sy n="95" d="100"/>
        </p:scale>
        <p:origin x="-432" y="-1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notesMaster" Target="notesMasters/notesMaster1.xml"/><Relationship Id="rId31" Type="http://schemas.openxmlformats.org/officeDocument/2006/relationships/printerSettings" Target="printerSettings/printerSettings1.bin"/><Relationship Id="rId32" Type="http://schemas.openxmlformats.org/officeDocument/2006/relationships/presProps" Target="pres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7493A8E-A2AE-CE40-AA68-854B51819B5F}" type="datetimeFigureOut">
              <a:rPr lang="en-US" smtClean="0"/>
              <a:t>12/11/2015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00171A8-C982-D24D-8701-F1DE472E4A60}" type="slidenum">
              <a:rPr lang="en-US" smtClean="0"/>
              <a:t>‹#›</a:t>
            </a:fld>
            <a:endParaRPr lang="en-US"/>
          </a:p>
        </p:txBody>
      </p:sp>
    </p:spTree>
    <p:extLst>
      <p:ext uri="{BB962C8B-B14F-4D97-AF65-F5344CB8AC3E}">
        <p14:creationId xmlns:p14="http://schemas.microsoft.com/office/powerpoint/2010/main" val="230786175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i="0" dirty="0"/>
          </a:p>
        </p:txBody>
      </p:sp>
      <p:sp>
        <p:nvSpPr>
          <p:cNvPr id="4" name="Slide Number Placeholder 3"/>
          <p:cNvSpPr>
            <a:spLocks noGrp="1"/>
          </p:cNvSpPr>
          <p:nvPr>
            <p:ph type="sldNum" sz="quarter" idx="10"/>
          </p:nvPr>
        </p:nvSpPr>
        <p:spPr/>
        <p:txBody>
          <a:bodyPr/>
          <a:lstStyle/>
          <a:p>
            <a:fld id="{33F5D8FA-C601-4902-8C68-734436688E5C}" type="slidenum">
              <a:rPr lang="en-US" smtClean="0"/>
              <a:pPr/>
              <a:t>19</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3F5D8FA-C601-4902-8C68-734436688E5C}" type="slidenum">
              <a:rPr lang="en-US" smtClean="0"/>
              <a:pPr/>
              <a:t>20</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3F5D8FA-C601-4902-8C68-734436688E5C}" type="slidenum">
              <a:rPr lang="en-US" smtClean="0"/>
              <a:pPr/>
              <a:t>21</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3F5D8FA-C601-4902-8C68-734436688E5C}" type="slidenum">
              <a:rPr lang="en-US" smtClean="0"/>
              <a:pPr/>
              <a:t>22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CEF17FDB-35C3-F743-9AF2-40A2D1C2358B}" type="datetimeFigureOut">
              <a:rPr lang="en-US" smtClean="0"/>
              <a:t>12/11/2015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368366-54CC-6041-A63A-51AA39D26BE9}" type="slidenum">
              <a:rPr lang="en-US" smtClean="0"/>
              <a:t>‹#›</a:t>
            </a:fld>
            <a:endParaRPr lang="en-US"/>
          </a:p>
        </p:txBody>
      </p:sp>
    </p:spTree>
    <p:extLst>
      <p:ext uri="{BB962C8B-B14F-4D97-AF65-F5344CB8AC3E}">
        <p14:creationId xmlns:p14="http://schemas.microsoft.com/office/powerpoint/2010/main" val="15234588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CEF17FDB-35C3-F743-9AF2-40A2D1C2358B}" type="datetimeFigureOut">
              <a:rPr lang="en-US" smtClean="0"/>
              <a:t>12/11/2015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368366-54CC-6041-A63A-51AA39D26BE9}" type="slidenum">
              <a:rPr lang="en-US" smtClean="0"/>
              <a:t>‹#›</a:t>
            </a:fld>
            <a:endParaRPr lang="en-US"/>
          </a:p>
        </p:txBody>
      </p:sp>
    </p:spTree>
    <p:extLst>
      <p:ext uri="{BB962C8B-B14F-4D97-AF65-F5344CB8AC3E}">
        <p14:creationId xmlns:p14="http://schemas.microsoft.com/office/powerpoint/2010/main" val="6036702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CEF17FDB-35C3-F743-9AF2-40A2D1C2358B}" type="datetimeFigureOut">
              <a:rPr lang="en-US" smtClean="0"/>
              <a:t>12/11/2015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368366-54CC-6041-A63A-51AA39D26BE9}" type="slidenum">
              <a:rPr lang="en-US" smtClean="0"/>
              <a:t>‹#›</a:t>
            </a:fld>
            <a:endParaRPr lang="en-US"/>
          </a:p>
        </p:txBody>
      </p:sp>
    </p:spTree>
    <p:extLst>
      <p:ext uri="{BB962C8B-B14F-4D97-AF65-F5344CB8AC3E}">
        <p14:creationId xmlns:p14="http://schemas.microsoft.com/office/powerpoint/2010/main" val="35994258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CEF17FDB-35C3-F743-9AF2-40A2D1C2358B}" type="datetimeFigureOut">
              <a:rPr lang="en-US" smtClean="0"/>
              <a:t>12/11/2015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368366-54CC-6041-A63A-51AA39D26BE9}" type="slidenum">
              <a:rPr lang="en-US" smtClean="0"/>
              <a:t>‹#›</a:t>
            </a:fld>
            <a:endParaRPr lang="en-US"/>
          </a:p>
        </p:txBody>
      </p:sp>
    </p:spTree>
    <p:extLst>
      <p:ext uri="{BB962C8B-B14F-4D97-AF65-F5344CB8AC3E}">
        <p14:creationId xmlns:p14="http://schemas.microsoft.com/office/powerpoint/2010/main" val="26007615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CEF17FDB-35C3-F743-9AF2-40A2D1C2358B}" type="datetimeFigureOut">
              <a:rPr lang="en-US" smtClean="0"/>
              <a:t>12/11/2015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B368366-54CC-6041-A63A-51AA39D26BE9}" type="slidenum">
              <a:rPr lang="en-US" smtClean="0"/>
              <a:t>‹#›</a:t>
            </a:fld>
            <a:endParaRPr lang="en-US"/>
          </a:p>
        </p:txBody>
      </p:sp>
    </p:spTree>
    <p:extLst>
      <p:ext uri="{BB962C8B-B14F-4D97-AF65-F5344CB8AC3E}">
        <p14:creationId xmlns:p14="http://schemas.microsoft.com/office/powerpoint/2010/main" val="34113336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CEF17FDB-35C3-F743-9AF2-40A2D1C2358B}" type="datetimeFigureOut">
              <a:rPr lang="en-US" smtClean="0"/>
              <a:t>12/11/2015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B368366-54CC-6041-A63A-51AA39D26BE9}" type="slidenum">
              <a:rPr lang="en-US" smtClean="0"/>
              <a:t>‹#›</a:t>
            </a:fld>
            <a:endParaRPr lang="en-US"/>
          </a:p>
        </p:txBody>
      </p:sp>
    </p:spTree>
    <p:extLst>
      <p:ext uri="{BB962C8B-B14F-4D97-AF65-F5344CB8AC3E}">
        <p14:creationId xmlns:p14="http://schemas.microsoft.com/office/powerpoint/2010/main" val="15772693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F17FDB-35C3-F743-9AF2-40A2D1C2358B}" type="datetimeFigureOut">
              <a:rPr lang="en-US" smtClean="0"/>
              <a:t>12/11/2015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B368366-54CC-6041-A63A-51AA39D26BE9}" type="slidenum">
              <a:rPr lang="en-US" smtClean="0"/>
              <a:t>‹#›</a:t>
            </a:fld>
            <a:endParaRPr lang="en-US"/>
          </a:p>
        </p:txBody>
      </p:sp>
    </p:spTree>
    <p:extLst>
      <p:ext uri="{BB962C8B-B14F-4D97-AF65-F5344CB8AC3E}">
        <p14:creationId xmlns:p14="http://schemas.microsoft.com/office/powerpoint/2010/main" val="27856971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CEF17FDB-35C3-F743-9AF2-40A2D1C2358B}" type="datetimeFigureOut">
              <a:rPr lang="en-US" smtClean="0"/>
              <a:t>12/11/2015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368366-54CC-6041-A63A-51AA39D26BE9}" type="slidenum">
              <a:rPr lang="en-US" smtClean="0"/>
              <a:t>‹#›</a:t>
            </a:fld>
            <a:endParaRPr lang="en-US"/>
          </a:p>
        </p:txBody>
      </p:sp>
    </p:spTree>
    <p:extLst>
      <p:ext uri="{BB962C8B-B14F-4D97-AF65-F5344CB8AC3E}">
        <p14:creationId xmlns:p14="http://schemas.microsoft.com/office/powerpoint/2010/main" val="9001702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CEF17FDB-35C3-F743-9AF2-40A2D1C2358B}" type="datetimeFigureOut">
              <a:rPr lang="en-US" smtClean="0"/>
              <a:t>12/11/2015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368366-54CC-6041-A63A-51AA39D26BE9}" type="slidenum">
              <a:rPr lang="en-US" smtClean="0"/>
              <a:t>‹#›</a:t>
            </a:fld>
            <a:endParaRPr lang="en-US"/>
          </a:p>
        </p:txBody>
      </p:sp>
    </p:spTree>
    <p:extLst>
      <p:ext uri="{BB962C8B-B14F-4D97-AF65-F5344CB8AC3E}">
        <p14:creationId xmlns:p14="http://schemas.microsoft.com/office/powerpoint/2010/main" val="2747567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CEF17FDB-35C3-F743-9AF2-40A2D1C2358B}" type="datetimeFigureOut">
              <a:rPr lang="en-US" smtClean="0"/>
              <a:t>12/11/2015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368366-54CC-6041-A63A-51AA39D26BE9}" type="slidenum">
              <a:rPr lang="en-US" smtClean="0"/>
              <a:t>‹#›</a:t>
            </a:fld>
            <a:endParaRPr lang="en-US"/>
          </a:p>
        </p:txBody>
      </p:sp>
    </p:spTree>
    <p:extLst>
      <p:ext uri="{BB962C8B-B14F-4D97-AF65-F5344CB8AC3E}">
        <p14:creationId xmlns:p14="http://schemas.microsoft.com/office/powerpoint/2010/main" val="19628381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CEF17FDB-35C3-F743-9AF2-40A2D1C2358B}" type="datetimeFigureOut">
              <a:rPr lang="en-US" smtClean="0"/>
              <a:t>12/11/2015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368366-54CC-6041-A63A-51AA39D26BE9}" type="slidenum">
              <a:rPr lang="en-US" smtClean="0"/>
              <a:t>‹#›</a:t>
            </a:fld>
            <a:endParaRPr lang="en-US"/>
          </a:p>
        </p:txBody>
      </p:sp>
    </p:spTree>
    <p:extLst>
      <p:ext uri="{BB962C8B-B14F-4D97-AF65-F5344CB8AC3E}">
        <p14:creationId xmlns:p14="http://schemas.microsoft.com/office/powerpoint/2010/main" val="332972252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F17FDB-35C3-F743-9AF2-40A2D1C2358B}" type="datetimeFigureOut">
              <a:rPr lang="en-US" smtClean="0"/>
              <a:t>12/11/2015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368366-54CC-6041-A63A-51AA39D26BE9}" type="slidenum">
              <a:rPr lang="en-US" smtClean="0"/>
              <a:t>‹#›</a:t>
            </a:fld>
            <a:endParaRPr lang="en-US"/>
          </a:p>
        </p:txBody>
      </p:sp>
    </p:spTree>
    <p:extLst>
      <p:ext uri="{BB962C8B-B14F-4D97-AF65-F5344CB8AC3E}">
        <p14:creationId xmlns:p14="http://schemas.microsoft.com/office/powerpoint/2010/main" val="31795884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w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w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w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 Target="slide5.xml"/><Relationship Id="rId4" Type="http://schemas.openxmlformats.org/officeDocument/2006/relationships/slide" Target="slide3.xml"/><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8.gif"/><Relationship Id="rId8"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slide" Target="slide10.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slide" Target="slide7.xml"/><Relationship Id="rId5" Type="http://schemas.openxmlformats.org/officeDocument/2006/relationships/image" Target="../media/image10.gif"/><Relationship Id="rId1" Type="http://schemas.openxmlformats.org/officeDocument/2006/relationships/slideLayout" Target="../slideLayouts/slideLayout2.xml"/><Relationship Id="rId2" Type="http://schemas.openxmlformats.org/officeDocument/2006/relationships/slide" Target="slide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slide" Target="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slide" Target="slide10.xml"/><Relationship Id="rId5" Type="http://schemas.openxmlformats.org/officeDocument/2006/relationships/slide" Target="slide8.xml"/><Relationship Id="rId6" Type="http://schemas.openxmlformats.org/officeDocument/2006/relationships/image" Target="../media/image10.gif"/><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slide" Target="slide10.xml"/><Relationship Id="rId4" Type="http://schemas.openxmlformats.org/officeDocument/2006/relationships/image" Target="../media/image10.gif"/><Relationship Id="rId1" Type="http://schemas.openxmlformats.org/officeDocument/2006/relationships/slideLayout" Target="../slideLayouts/slideLayout2.xml"/><Relationship Id="rId2" Type="http://schemas.openxmlformats.org/officeDocument/2006/relationships/image" Target="../media/image8.gi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w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w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eg"/><Relationship Id="rId3" Type="http://schemas.openxmlformats.org/officeDocument/2006/relationships/slide" Target="slide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slide" Target="slide10.xml"/></Relationships>
</file>

<file path=ppt/slides/_rels/slide21.xml.rels><?xml version="1.0" encoding="UTF-8" standalone="yes"?>
<Relationships xmlns="http://schemas.openxmlformats.org/package/2006/relationships"><Relationship Id="rId3" Type="http://schemas.openxmlformats.org/officeDocument/2006/relationships/image" Target="../media/image15.gif"/><Relationship Id="rId4" Type="http://schemas.openxmlformats.org/officeDocument/2006/relationships/image" Target="../media/image16.png"/><Relationship Id="rId5" Type="http://schemas.openxmlformats.org/officeDocument/2006/relationships/image" Target="../media/image17.gif"/><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4" Type="http://schemas.openxmlformats.org/officeDocument/2006/relationships/slide" Target="slide10.xml"/><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55576" y="476672"/>
            <a:ext cx="7772400" cy="1470025"/>
          </a:xfrm>
        </p:spPr>
        <p:txBody>
          <a:bodyPr/>
          <a:lstStyle/>
          <a:p>
            <a:r>
              <a:rPr lang="en-GB" dirty="0" smtClean="0"/>
              <a:t>The Working Model of Memory</a:t>
            </a:r>
            <a:endParaRPr lang="en-US" dirty="0"/>
          </a:p>
        </p:txBody>
      </p:sp>
      <p:sp>
        <p:nvSpPr>
          <p:cNvPr id="3" name="Subtitle 2"/>
          <p:cNvSpPr>
            <a:spLocks noGrp="1"/>
          </p:cNvSpPr>
          <p:nvPr>
            <p:ph type="subTitle" idx="1"/>
          </p:nvPr>
        </p:nvSpPr>
        <p:spPr>
          <a:xfrm>
            <a:off x="4139952" y="3228536"/>
            <a:ext cx="4248144" cy="1752600"/>
          </a:xfrm>
        </p:spPr>
        <p:txBody>
          <a:bodyPr>
            <a:normAutofit fontScale="92500" lnSpcReduction="20000"/>
          </a:bodyPr>
          <a:lstStyle/>
          <a:p>
            <a:pPr algn="l"/>
            <a:r>
              <a:rPr lang="en-GB" dirty="0" smtClean="0"/>
              <a:t>L.O. Outline the WMM.</a:t>
            </a:r>
          </a:p>
          <a:p>
            <a:pPr algn="l"/>
            <a:r>
              <a:rPr lang="en-GB" dirty="0" smtClean="0"/>
              <a:t>L.O. Explain key studies.</a:t>
            </a:r>
          </a:p>
          <a:p>
            <a:pPr algn="l"/>
            <a:r>
              <a:rPr lang="en-GB" dirty="0" smtClean="0"/>
              <a:t>L.O. Evaluate its usefulness.</a:t>
            </a:r>
            <a:endParaRPr lang="en-US" dirty="0"/>
          </a:p>
        </p:txBody>
      </p:sp>
      <p:pic>
        <p:nvPicPr>
          <p:cNvPr id="4098" name="Picture 2"/>
          <p:cNvPicPr>
            <a:picLocks noChangeAspect="1" noChangeArrowheads="1"/>
          </p:cNvPicPr>
          <p:nvPr/>
        </p:nvPicPr>
        <p:blipFill>
          <a:blip r:embed="rId2" cstate="print"/>
          <a:srcRect/>
          <a:stretch>
            <a:fillRect/>
          </a:stretch>
        </p:blipFill>
        <p:spPr bwMode="auto">
          <a:xfrm>
            <a:off x="467544" y="2517282"/>
            <a:ext cx="3312368" cy="4340718"/>
          </a:xfrm>
          <a:prstGeom prst="rect">
            <a:avLst/>
          </a:prstGeom>
          <a:noFill/>
          <a:ln w="9525">
            <a:noFill/>
            <a:miter lim="800000"/>
            <a:headEnd/>
            <a:tailEnd/>
          </a:ln>
        </p:spPr>
      </p:pic>
    </p:spTree>
    <p:extLst>
      <p:ext uri="{BB962C8B-B14F-4D97-AF65-F5344CB8AC3E}">
        <p14:creationId xmlns:p14="http://schemas.microsoft.com/office/powerpoint/2010/main" val="331931277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B0F0"/>
          </a:solidFill>
        </p:spPr>
        <p:txBody>
          <a:bodyPr/>
          <a:lstStyle/>
          <a:p>
            <a:r>
              <a:rPr lang="en-GB" dirty="0" smtClean="0"/>
              <a:t>Starter: Memory Test</a:t>
            </a:r>
            <a:endParaRPr lang="en-US" dirty="0"/>
          </a:p>
        </p:txBody>
      </p:sp>
      <p:sp>
        <p:nvSpPr>
          <p:cNvPr id="3" name="Content Placeholder 2"/>
          <p:cNvSpPr>
            <a:spLocks noGrp="1"/>
          </p:cNvSpPr>
          <p:nvPr>
            <p:ph idx="1"/>
          </p:nvPr>
        </p:nvSpPr>
        <p:spPr/>
        <p:txBody>
          <a:bodyPr/>
          <a:lstStyle/>
          <a:p>
            <a:pPr>
              <a:buNone/>
            </a:pPr>
            <a:r>
              <a:rPr lang="en-GB" dirty="0" smtClean="0"/>
              <a:t>In pairs / threes.</a:t>
            </a:r>
          </a:p>
          <a:p>
            <a:pPr>
              <a:buNone/>
            </a:pPr>
            <a:endParaRPr lang="en-GB" dirty="0" smtClean="0"/>
          </a:p>
          <a:p>
            <a:pPr>
              <a:buNone/>
            </a:pPr>
            <a:r>
              <a:rPr lang="en-GB" dirty="0" smtClean="0"/>
              <a:t>Send one person to memorise the diagram and describe it to you.  </a:t>
            </a:r>
          </a:p>
          <a:p>
            <a:pPr>
              <a:buNone/>
            </a:pPr>
            <a:endParaRPr lang="en-GB" dirty="0" smtClean="0"/>
          </a:p>
          <a:p>
            <a:pPr>
              <a:buNone/>
            </a:pPr>
            <a:r>
              <a:rPr lang="en-GB" dirty="0" smtClean="0"/>
              <a:t>You should each draw out the diagram in your books.</a:t>
            </a:r>
            <a:endParaRPr lang="en-US" dirty="0"/>
          </a:p>
        </p:txBody>
      </p:sp>
    </p:spTree>
    <p:extLst>
      <p:ext uri="{BB962C8B-B14F-4D97-AF65-F5344CB8AC3E}">
        <p14:creationId xmlns:p14="http://schemas.microsoft.com/office/powerpoint/2010/main" val="69103154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GB"/>
              <a:t>Operating your working memory</a:t>
            </a:r>
          </a:p>
        </p:txBody>
      </p:sp>
      <p:sp>
        <p:nvSpPr>
          <p:cNvPr id="5123" name="Rectangle 3"/>
          <p:cNvSpPr>
            <a:spLocks noGrp="1" noChangeArrowheads="1"/>
          </p:cNvSpPr>
          <p:nvPr>
            <p:ph type="body" idx="1"/>
          </p:nvPr>
        </p:nvSpPr>
        <p:spPr>
          <a:xfrm>
            <a:off x="250825" y="1600200"/>
            <a:ext cx="5329238" cy="5257800"/>
          </a:xfrm>
        </p:spPr>
        <p:txBody>
          <a:bodyPr/>
          <a:lstStyle/>
          <a:p>
            <a:pPr>
              <a:lnSpc>
                <a:spcPct val="80000"/>
              </a:lnSpc>
            </a:pPr>
            <a:r>
              <a:rPr lang="en-GB" sz="1800"/>
              <a:t>Baddeley (1997) has suggested that you can get a good feel for the operation of working memory by the following task. </a:t>
            </a:r>
          </a:p>
          <a:p>
            <a:pPr>
              <a:lnSpc>
                <a:spcPct val="80000"/>
              </a:lnSpc>
            </a:pPr>
            <a:r>
              <a:rPr lang="en-GB" sz="1800"/>
              <a:t>Try to work out how many windows there are in your home.</a:t>
            </a:r>
          </a:p>
          <a:p>
            <a:pPr>
              <a:lnSpc>
                <a:spcPct val="80000"/>
              </a:lnSpc>
            </a:pPr>
            <a:r>
              <a:rPr lang="en-GB" sz="1800"/>
              <a:t>If you are like most people, you will have formed a mental image of your home and counted the windows either by imagining the outside of the house or by walking through the house room by room.</a:t>
            </a:r>
          </a:p>
          <a:p>
            <a:pPr>
              <a:lnSpc>
                <a:spcPct val="80000"/>
              </a:lnSpc>
            </a:pPr>
            <a:endParaRPr lang="en-GB" sz="1800"/>
          </a:p>
          <a:p>
            <a:pPr lvl="1">
              <a:lnSpc>
                <a:spcPct val="80000"/>
              </a:lnSpc>
            </a:pPr>
            <a:r>
              <a:rPr lang="en-GB" sz="1800"/>
              <a:t>The image will be set up and manipulated in your visuo-spatial scratch pad </a:t>
            </a:r>
          </a:p>
          <a:p>
            <a:pPr lvl="1">
              <a:lnSpc>
                <a:spcPct val="80000"/>
              </a:lnSpc>
            </a:pPr>
            <a:r>
              <a:rPr lang="en-GB" sz="1800"/>
              <a:t>The tally of windows will be held in the phonological loop as you count them sub-vocally. </a:t>
            </a:r>
          </a:p>
          <a:p>
            <a:pPr lvl="1">
              <a:lnSpc>
                <a:spcPct val="80000"/>
              </a:lnSpc>
            </a:pPr>
            <a:r>
              <a:rPr lang="en-GB" sz="1800"/>
              <a:t>The whole operation will be supervised by the central executive, </a:t>
            </a:r>
          </a:p>
          <a:p>
            <a:pPr lvl="2">
              <a:lnSpc>
                <a:spcPct val="80000"/>
              </a:lnSpc>
            </a:pPr>
            <a:r>
              <a:rPr lang="en-GB" sz="1800"/>
              <a:t>which will allocate the tasks and </a:t>
            </a:r>
          </a:p>
          <a:p>
            <a:pPr lvl="2">
              <a:lnSpc>
                <a:spcPct val="80000"/>
              </a:lnSpc>
            </a:pPr>
            <a:r>
              <a:rPr lang="en-GB" sz="1800"/>
              <a:t>recognize when the final total has been reached.</a:t>
            </a:r>
          </a:p>
          <a:p>
            <a:pPr>
              <a:lnSpc>
                <a:spcPct val="80000"/>
              </a:lnSpc>
            </a:pPr>
            <a:endParaRPr lang="en-GB" sz="1800"/>
          </a:p>
        </p:txBody>
      </p:sp>
      <p:pic>
        <p:nvPicPr>
          <p:cNvPr id="5125" name="Picture 5" descr="RUSKINHO"/>
          <p:cNvPicPr>
            <a:picLocks noChangeAspect="1" noChangeArrowheads="1"/>
          </p:cNvPicPr>
          <p:nvPr/>
        </p:nvPicPr>
        <p:blipFill>
          <a:blip r:embed="rId2" cstate="print"/>
          <a:srcRect/>
          <a:stretch>
            <a:fillRect/>
          </a:stretch>
        </p:blipFill>
        <p:spPr bwMode="auto">
          <a:xfrm>
            <a:off x="5651500" y="2058988"/>
            <a:ext cx="3235325" cy="2427287"/>
          </a:xfrm>
          <a:prstGeom prst="rect">
            <a:avLst/>
          </a:prstGeom>
          <a:noFill/>
        </p:spPr>
      </p:pic>
    </p:spTree>
    <p:extLst>
      <p:ext uri="{BB962C8B-B14F-4D97-AF65-F5344CB8AC3E}">
        <p14:creationId xmlns:p14="http://schemas.microsoft.com/office/powerpoint/2010/main" val="84137414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endParaRPr lang="en-US"/>
          </a:p>
        </p:txBody>
      </p:sp>
      <p:sp>
        <p:nvSpPr>
          <p:cNvPr id="7171" name="Rectangle 3"/>
          <p:cNvSpPr>
            <a:spLocks noGrp="1" noChangeArrowheads="1"/>
          </p:cNvSpPr>
          <p:nvPr>
            <p:ph type="body" idx="1"/>
          </p:nvPr>
        </p:nvSpPr>
        <p:spPr>
          <a:xfrm>
            <a:off x="457200" y="4581525"/>
            <a:ext cx="8229600" cy="1544638"/>
          </a:xfrm>
        </p:spPr>
        <p:txBody>
          <a:bodyPr/>
          <a:lstStyle/>
          <a:p>
            <a:r>
              <a:rPr lang="en-GB"/>
              <a:t>Which parts of the working memory are you using?</a:t>
            </a:r>
          </a:p>
        </p:txBody>
      </p:sp>
      <p:pic>
        <p:nvPicPr>
          <p:cNvPr id="7172" name="Picture 4"/>
          <p:cNvPicPr>
            <a:picLocks noChangeAspect="1" noChangeArrowheads="1"/>
          </p:cNvPicPr>
          <p:nvPr/>
        </p:nvPicPr>
        <p:blipFill>
          <a:blip r:embed="rId2" cstate="print"/>
          <a:srcRect/>
          <a:stretch>
            <a:fillRect/>
          </a:stretch>
        </p:blipFill>
        <p:spPr bwMode="auto">
          <a:xfrm>
            <a:off x="1116013" y="0"/>
            <a:ext cx="7199312" cy="4327525"/>
          </a:xfrm>
          <a:prstGeom prst="rect">
            <a:avLst/>
          </a:prstGeom>
          <a:noFill/>
          <a:ln w="9525">
            <a:noFill/>
            <a:miter lim="800000"/>
            <a:headEnd/>
            <a:tailEnd/>
          </a:ln>
          <a:effectLst/>
        </p:spPr>
      </p:pic>
    </p:spTree>
    <p:extLst>
      <p:ext uri="{BB962C8B-B14F-4D97-AF65-F5344CB8AC3E}">
        <p14:creationId xmlns:p14="http://schemas.microsoft.com/office/powerpoint/2010/main" val="1112506269"/>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endParaRPr lang="en-US"/>
          </a:p>
        </p:txBody>
      </p:sp>
      <p:sp>
        <p:nvSpPr>
          <p:cNvPr id="33795" name="Rectangle 3"/>
          <p:cNvSpPr>
            <a:spLocks noGrp="1" noChangeArrowheads="1"/>
          </p:cNvSpPr>
          <p:nvPr>
            <p:ph type="body" idx="1"/>
          </p:nvPr>
        </p:nvSpPr>
        <p:spPr/>
        <p:txBody>
          <a:bodyPr/>
          <a:lstStyle/>
          <a:p>
            <a:endParaRPr lang="en-US"/>
          </a:p>
        </p:txBody>
      </p:sp>
      <p:pic>
        <p:nvPicPr>
          <p:cNvPr id="33796" name="Picture 4"/>
          <p:cNvPicPr>
            <a:picLocks noChangeAspect="1" noChangeArrowheads="1"/>
          </p:cNvPicPr>
          <p:nvPr/>
        </p:nvPicPr>
        <p:blipFill>
          <a:blip r:embed="rId2" cstate="print"/>
          <a:srcRect/>
          <a:stretch>
            <a:fillRect/>
          </a:stretch>
        </p:blipFill>
        <p:spPr bwMode="auto">
          <a:xfrm>
            <a:off x="468313" y="0"/>
            <a:ext cx="8243887" cy="6858000"/>
          </a:xfrm>
          <a:prstGeom prst="rect">
            <a:avLst/>
          </a:prstGeom>
          <a:noFill/>
          <a:ln w="9525">
            <a:noFill/>
            <a:miter lim="800000"/>
            <a:headEnd/>
            <a:tailEnd/>
          </a:ln>
          <a:effectLst/>
        </p:spPr>
      </p:pic>
    </p:spTree>
    <p:extLst>
      <p:ext uri="{BB962C8B-B14F-4D97-AF65-F5344CB8AC3E}">
        <p14:creationId xmlns:p14="http://schemas.microsoft.com/office/powerpoint/2010/main" val="106146614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endParaRPr lang="en-US"/>
          </a:p>
        </p:txBody>
      </p:sp>
      <p:sp>
        <p:nvSpPr>
          <p:cNvPr id="38915" name="Rectangle 3"/>
          <p:cNvSpPr>
            <a:spLocks noGrp="1" noChangeArrowheads="1"/>
          </p:cNvSpPr>
          <p:nvPr>
            <p:ph type="body" idx="1"/>
          </p:nvPr>
        </p:nvSpPr>
        <p:spPr/>
        <p:txBody>
          <a:bodyPr/>
          <a:lstStyle/>
          <a:p>
            <a:endParaRPr lang="en-US"/>
          </a:p>
        </p:txBody>
      </p:sp>
      <p:pic>
        <p:nvPicPr>
          <p:cNvPr id="38916" name="Picture 4"/>
          <p:cNvPicPr>
            <a:picLocks noChangeAspect="1" noChangeArrowheads="1"/>
          </p:cNvPicPr>
          <p:nvPr/>
        </p:nvPicPr>
        <p:blipFill>
          <a:blip r:embed="rId2" cstate="print"/>
          <a:srcRect/>
          <a:stretch>
            <a:fillRect/>
          </a:stretch>
        </p:blipFill>
        <p:spPr bwMode="auto">
          <a:xfrm>
            <a:off x="9525" y="-9525"/>
            <a:ext cx="9123363" cy="6884988"/>
          </a:xfrm>
          <a:prstGeom prst="rect">
            <a:avLst/>
          </a:prstGeom>
          <a:noFill/>
          <a:ln w="9525">
            <a:noFill/>
            <a:miter lim="800000"/>
            <a:headEnd/>
            <a:tailEnd/>
          </a:ln>
          <a:effectLst/>
        </p:spPr>
      </p:pic>
    </p:spTree>
    <p:extLst>
      <p:ext uri="{BB962C8B-B14F-4D97-AF65-F5344CB8AC3E}">
        <p14:creationId xmlns:p14="http://schemas.microsoft.com/office/powerpoint/2010/main" val="3993251173"/>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lstStyle/>
          <a:p>
            <a:r>
              <a:rPr lang="en-GB" dirty="0" smtClean="0"/>
              <a:t>WMM Lesson 2:</a:t>
            </a:r>
            <a:endParaRPr lang="en-US" dirty="0"/>
          </a:p>
        </p:txBody>
      </p:sp>
      <p:sp>
        <p:nvSpPr>
          <p:cNvPr id="3" name="Content Placeholder 2"/>
          <p:cNvSpPr>
            <a:spLocks noGrp="1"/>
          </p:cNvSpPr>
          <p:nvPr>
            <p:ph idx="1"/>
          </p:nvPr>
        </p:nvSpPr>
        <p:spPr/>
        <p:txBody>
          <a:bodyPr/>
          <a:lstStyle/>
          <a:p>
            <a:r>
              <a:rPr lang="en-GB" dirty="0" smtClean="0"/>
              <a:t>Review WMM.</a:t>
            </a:r>
          </a:p>
          <a:p>
            <a:r>
              <a:rPr lang="en-GB" dirty="0" smtClean="0"/>
              <a:t>Outline evidence</a:t>
            </a:r>
          </a:p>
          <a:p>
            <a:r>
              <a:rPr lang="en-GB" dirty="0" smtClean="0"/>
              <a:t>Evaluate the model</a:t>
            </a:r>
            <a:endParaRPr lang="en-US" dirty="0"/>
          </a:p>
        </p:txBody>
      </p:sp>
    </p:spTree>
    <p:extLst>
      <p:ext uri="{BB962C8B-B14F-4D97-AF65-F5344CB8AC3E}">
        <p14:creationId xmlns:p14="http://schemas.microsoft.com/office/powerpoint/2010/main" val="23621242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lstStyle/>
          <a:p>
            <a:r>
              <a:rPr lang="en-US" sz="4000" dirty="0" smtClean="0"/>
              <a:t>The Working Memory Model (2000)</a:t>
            </a:r>
            <a:endParaRPr lang="en-US" sz="4000" dirty="0"/>
          </a:p>
        </p:txBody>
      </p:sp>
      <p:sp>
        <p:nvSpPr>
          <p:cNvPr id="4" name="Footer Placeholder 3"/>
          <p:cNvSpPr>
            <a:spLocks noGrp="1"/>
          </p:cNvSpPr>
          <p:nvPr>
            <p:ph type="ftr" sz="quarter" idx="11"/>
          </p:nvPr>
        </p:nvSpPr>
        <p:spPr/>
        <p:txBody>
          <a:bodyPr/>
          <a:lstStyle/>
          <a:p>
            <a:endParaRPr lang="en-US" dirty="0" smtClean="0"/>
          </a:p>
        </p:txBody>
      </p:sp>
      <p:sp>
        <p:nvSpPr>
          <p:cNvPr id="5" name="Rounded Rectangle 4"/>
          <p:cNvSpPr/>
          <p:nvPr/>
        </p:nvSpPr>
        <p:spPr>
          <a:xfrm>
            <a:off x="3563888" y="1772816"/>
            <a:ext cx="2016224" cy="144016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GB" sz="2800" b="1" dirty="0" smtClean="0"/>
              <a:t>Central executive</a:t>
            </a:r>
          </a:p>
          <a:p>
            <a:pPr algn="ctr"/>
            <a:endParaRPr lang="en-GB" sz="2800" b="1" dirty="0"/>
          </a:p>
        </p:txBody>
      </p:sp>
      <p:sp>
        <p:nvSpPr>
          <p:cNvPr id="7" name="Left-Right Arrow 6"/>
          <p:cNvSpPr/>
          <p:nvPr/>
        </p:nvSpPr>
        <p:spPr>
          <a:xfrm rot="16200000">
            <a:off x="4283968" y="3392996"/>
            <a:ext cx="576064" cy="216024"/>
          </a:xfrm>
          <a:prstGeom prst="lef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8" name="Flowchart: Decision 7"/>
          <p:cNvSpPr/>
          <p:nvPr/>
        </p:nvSpPr>
        <p:spPr>
          <a:xfrm>
            <a:off x="3131840" y="3717032"/>
            <a:ext cx="2664296" cy="1800200"/>
          </a:xfrm>
          <a:prstGeom prst="flowChartDecision">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2000" b="1" dirty="0" smtClean="0"/>
              <a:t>Episodic Buffer</a:t>
            </a:r>
          </a:p>
          <a:p>
            <a:pPr algn="ctr"/>
            <a:endParaRPr lang="en-GB" sz="2000" b="1" dirty="0"/>
          </a:p>
        </p:txBody>
      </p:sp>
      <p:sp>
        <p:nvSpPr>
          <p:cNvPr id="11" name="Flowchart: Card 10"/>
          <p:cNvSpPr/>
          <p:nvPr/>
        </p:nvSpPr>
        <p:spPr>
          <a:xfrm>
            <a:off x="6588224" y="4653136"/>
            <a:ext cx="2088232" cy="1872208"/>
          </a:xfrm>
          <a:prstGeom prst="flowChartPunchedCar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err="1" smtClean="0"/>
              <a:t>Visuo</a:t>
            </a:r>
            <a:r>
              <a:rPr lang="en-GB" sz="2000" b="1" dirty="0" smtClean="0"/>
              <a:t>-spatial</a:t>
            </a:r>
          </a:p>
          <a:p>
            <a:pPr algn="ctr"/>
            <a:r>
              <a:rPr lang="en-GB" sz="2000" b="1" dirty="0" smtClean="0"/>
              <a:t>sketchpad </a:t>
            </a:r>
          </a:p>
          <a:p>
            <a:pPr algn="ctr"/>
            <a:endParaRPr lang="en-GB" sz="2000" b="1" dirty="0"/>
          </a:p>
        </p:txBody>
      </p:sp>
      <p:sp>
        <p:nvSpPr>
          <p:cNvPr id="13" name="Left-Right Arrow 12"/>
          <p:cNvSpPr/>
          <p:nvPr/>
        </p:nvSpPr>
        <p:spPr>
          <a:xfrm rot="20300321">
            <a:off x="2509915" y="4655207"/>
            <a:ext cx="849756" cy="304241"/>
          </a:xfrm>
          <a:prstGeom prst="lef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14" name="Flowchart: Card 13"/>
          <p:cNvSpPr/>
          <p:nvPr/>
        </p:nvSpPr>
        <p:spPr>
          <a:xfrm flipH="1">
            <a:off x="179512" y="4869160"/>
            <a:ext cx="2592288" cy="1512168"/>
          </a:xfrm>
          <a:prstGeom prst="flowChartPunchedCard">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GB" sz="2400" b="1" dirty="0" smtClean="0"/>
              <a:t>Phonological Loop</a:t>
            </a:r>
          </a:p>
          <a:p>
            <a:pPr algn="ctr"/>
            <a:endParaRPr lang="en-GB" sz="2400" b="1" dirty="0"/>
          </a:p>
        </p:txBody>
      </p:sp>
      <p:sp>
        <p:nvSpPr>
          <p:cNvPr id="15" name="Action Button: Forward or Next 14">
            <a:hlinkClick r:id="" action="ppaction://hlinkshowjump?jump=nextslide" highlightClick="1"/>
          </p:cNvPr>
          <p:cNvSpPr/>
          <p:nvPr/>
        </p:nvSpPr>
        <p:spPr>
          <a:xfrm>
            <a:off x="4283968" y="2708920"/>
            <a:ext cx="504056" cy="288032"/>
          </a:xfrm>
          <a:prstGeom prst="actionButtonForwardNex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GB"/>
          </a:p>
        </p:txBody>
      </p:sp>
      <p:sp>
        <p:nvSpPr>
          <p:cNvPr id="18" name="Action Button: Forward or Next 17">
            <a:hlinkClick r:id="rId2" action="ppaction://hlinksldjump" highlightClick="1"/>
          </p:cNvPr>
          <p:cNvSpPr/>
          <p:nvPr/>
        </p:nvSpPr>
        <p:spPr>
          <a:xfrm>
            <a:off x="4355976" y="4941168"/>
            <a:ext cx="504056" cy="360040"/>
          </a:xfrm>
          <a:prstGeom prst="actionButtonForwardNex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GB"/>
          </a:p>
        </p:txBody>
      </p:sp>
      <p:sp>
        <p:nvSpPr>
          <p:cNvPr id="19" name="Left-Right Arrow 18"/>
          <p:cNvSpPr/>
          <p:nvPr/>
        </p:nvSpPr>
        <p:spPr>
          <a:xfrm rot="1004077">
            <a:off x="5821942" y="4625017"/>
            <a:ext cx="849756" cy="304241"/>
          </a:xfrm>
          <a:prstGeom prst="lef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20" name="Action Button: Forward or Next 19">
            <a:hlinkClick r:id="rId3" action="ppaction://hlinksldjump" highlightClick="1"/>
          </p:cNvPr>
          <p:cNvSpPr/>
          <p:nvPr/>
        </p:nvSpPr>
        <p:spPr>
          <a:xfrm>
            <a:off x="1763688" y="5949280"/>
            <a:ext cx="576064" cy="360040"/>
          </a:xfrm>
          <a:prstGeom prst="actionButtonForwardNex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21" name="Action Button: Forward or Next 20">
            <a:hlinkClick r:id="rId4" action="ppaction://hlinksldjump" highlightClick="1"/>
          </p:cNvPr>
          <p:cNvSpPr/>
          <p:nvPr/>
        </p:nvSpPr>
        <p:spPr>
          <a:xfrm>
            <a:off x="7452320" y="6093296"/>
            <a:ext cx="648072" cy="36004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2" name="Picture 2"/>
          <p:cNvPicPr>
            <a:picLocks noChangeAspect="1" noChangeArrowheads="1"/>
          </p:cNvPicPr>
          <p:nvPr/>
        </p:nvPicPr>
        <p:blipFill>
          <a:blip r:embed="rId5" cstate="print"/>
          <a:srcRect/>
          <a:stretch>
            <a:fillRect/>
          </a:stretch>
        </p:blipFill>
        <p:spPr bwMode="auto">
          <a:xfrm>
            <a:off x="179512" y="5661248"/>
            <a:ext cx="381997" cy="636662"/>
          </a:xfrm>
          <a:prstGeom prst="rect">
            <a:avLst/>
          </a:prstGeom>
          <a:noFill/>
          <a:ln w="9525">
            <a:noFill/>
            <a:miter lim="800000"/>
            <a:headEnd/>
            <a:tailEnd/>
          </a:ln>
        </p:spPr>
      </p:pic>
      <p:pic>
        <p:nvPicPr>
          <p:cNvPr id="23" name="Picture 3"/>
          <p:cNvPicPr>
            <a:picLocks noChangeAspect="1" noChangeArrowheads="1"/>
          </p:cNvPicPr>
          <p:nvPr/>
        </p:nvPicPr>
        <p:blipFill>
          <a:blip r:embed="rId6" cstate="print"/>
          <a:srcRect/>
          <a:stretch>
            <a:fillRect/>
          </a:stretch>
        </p:blipFill>
        <p:spPr bwMode="auto">
          <a:xfrm>
            <a:off x="683568" y="5949280"/>
            <a:ext cx="480053" cy="360040"/>
          </a:xfrm>
          <a:prstGeom prst="rect">
            <a:avLst/>
          </a:prstGeom>
          <a:noFill/>
          <a:ln w="9525">
            <a:noFill/>
            <a:miter lim="800000"/>
            <a:headEnd/>
            <a:tailEnd/>
          </a:ln>
        </p:spPr>
      </p:pic>
      <p:pic>
        <p:nvPicPr>
          <p:cNvPr id="24" name="Picture 23" descr="look2.gif"/>
          <p:cNvPicPr>
            <a:picLocks noChangeAspect="1"/>
          </p:cNvPicPr>
          <p:nvPr/>
        </p:nvPicPr>
        <p:blipFill>
          <a:blip r:embed="rId7" cstate="print"/>
          <a:stretch>
            <a:fillRect/>
          </a:stretch>
        </p:blipFill>
        <p:spPr>
          <a:xfrm>
            <a:off x="7092280" y="4725144"/>
            <a:ext cx="1233137" cy="648072"/>
          </a:xfrm>
          <a:prstGeom prst="rect">
            <a:avLst/>
          </a:prstGeom>
        </p:spPr>
      </p:pic>
      <p:pic>
        <p:nvPicPr>
          <p:cNvPr id="6146" name="Picture 2"/>
          <p:cNvPicPr>
            <a:picLocks noChangeAspect="1" noChangeArrowheads="1"/>
          </p:cNvPicPr>
          <p:nvPr/>
        </p:nvPicPr>
        <p:blipFill>
          <a:blip r:embed="rId8" cstate="print"/>
          <a:srcRect/>
          <a:stretch>
            <a:fillRect/>
          </a:stretch>
        </p:blipFill>
        <p:spPr bwMode="auto">
          <a:xfrm>
            <a:off x="5724128" y="2060848"/>
            <a:ext cx="495300" cy="857250"/>
          </a:xfrm>
          <a:prstGeom prst="rect">
            <a:avLst/>
          </a:prstGeom>
          <a:noFill/>
          <a:ln w="9525">
            <a:noFill/>
            <a:miter lim="800000"/>
            <a:headEnd/>
            <a:tailEnd/>
          </a:ln>
        </p:spPr>
      </p:pic>
    </p:spTree>
    <p:extLst>
      <p:ext uri="{BB962C8B-B14F-4D97-AF65-F5344CB8AC3E}">
        <p14:creationId xmlns:p14="http://schemas.microsoft.com/office/powerpoint/2010/main" val="376394994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48" presetClass="entr" presetSubtype="0" accel="5000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3" dur="1000" fill="hold"/>
                                        <p:tgtEl>
                                          <p:spTgt spid="5"/>
                                        </p:tgtEl>
                                        <p:attrNameLst>
                                          <p:attrName>ppt_x</p:attrName>
                                        </p:attrNameLst>
                                      </p:cBhvr>
                                      <p:tavLst>
                                        <p:tav tm="0">
                                          <p:val>
                                            <p:fltVal val="-1"/>
                                          </p:val>
                                        </p:tav>
                                        <p:tav tm="50000">
                                          <p:val>
                                            <p:fltVal val="0.95"/>
                                          </p:val>
                                        </p:tav>
                                        <p:tav tm="100000">
                                          <p:val>
                                            <p:strVal val="#ppt_x"/>
                                          </p:val>
                                        </p:tav>
                                      </p:tavLst>
                                    </p:anim>
                                    <p:anim calcmode="lin" valueType="num">
                                      <p:cBhvr>
                                        <p:cTn id="14" dur="1000" fill="hold"/>
                                        <p:tgtEl>
                                          <p:spTgt spid="5"/>
                                        </p:tgtEl>
                                        <p:attrNameLst>
                                          <p:attrName>ppt_y</p:attrName>
                                        </p:attrNameLst>
                                      </p:cBhvr>
                                      <p:tavLst>
                                        <p:tav tm="0">
                                          <p:val>
                                            <p:strVal val="#ppt_y"/>
                                          </p:val>
                                        </p:tav>
                                        <p:tav tm="100000">
                                          <p:val>
                                            <p:strVal val="#ppt_y"/>
                                          </p:val>
                                        </p:tav>
                                      </p:tavLst>
                                    </p:anim>
                                    <p:animEffect transition="in" filter="fade">
                                      <p:cBhvr>
                                        <p:cTn id="15" dur="10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24" presetClass="entr" presetSubtype="0"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 to="" calcmode="lin" valueType="num">
                                      <p:cBhvr>
                                        <p:cTn id="20" dur="1" fill="hold"/>
                                        <p:tgtEl>
                                          <p:spTgt spid="15"/>
                                        </p:tgtEl>
                                        <p:attrNameLst>
                                          <p:attrName/>
                                        </p:attrNameLst>
                                      </p:cBhvr>
                                    </p:anim>
                                  </p:childTnLst>
                                </p:cTn>
                              </p:par>
                            </p:childTnLst>
                          </p:cTn>
                        </p:par>
                      </p:childTnLst>
                    </p:cTn>
                  </p:par>
                  <p:par>
                    <p:cTn id="21" fill="hold">
                      <p:stCondLst>
                        <p:cond delay="indefinite"/>
                      </p:stCondLst>
                      <p:childTnLst>
                        <p:par>
                          <p:cTn id="22" fill="hold">
                            <p:stCondLst>
                              <p:cond delay="0"/>
                            </p:stCondLst>
                            <p:childTnLst>
                              <p:par>
                                <p:cTn id="23" presetID="24" presetClass="entr" presetSubtype="0" fill="hold" nodeType="clickEffect">
                                  <p:stCondLst>
                                    <p:cond delay="0"/>
                                  </p:stCondLst>
                                  <p:childTnLst>
                                    <p:set>
                                      <p:cBhvr>
                                        <p:cTn id="24" dur="1" fill="hold">
                                          <p:stCondLst>
                                            <p:cond delay="0"/>
                                          </p:stCondLst>
                                        </p:cTn>
                                        <p:tgtEl>
                                          <p:spTgt spid="6146"/>
                                        </p:tgtEl>
                                        <p:attrNameLst>
                                          <p:attrName>style.visibility</p:attrName>
                                        </p:attrNameLst>
                                      </p:cBhvr>
                                      <p:to>
                                        <p:strVal val="visible"/>
                                      </p:to>
                                    </p:set>
                                    <p:anim to="" calcmode="lin" valueType="num">
                                      <p:cBhvr>
                                        <p:cTn id="25" dur="1" fill="hold"/>
                                        <p:tgtEl>
                                          <p:spTgt spid="6146"/>
                                        </p:tgtEl>
                                        <p:attrNameLst>
                                          <p:attrName/>
                                        </p:attrNameLst>
                                      </p:cBhvr>
                                    </p:anim>
                                  </p:childTnLst>
                                </p:cTn>
                              </p:par>
                            </p:childTnLst>
                          </p:cTn>
                        </p:par>
                      </p:childTnLst>
                    </p:cTn>
                  </p:par>
                  <p:par>
                    <p:cTn id="26" fill="hold">
                      <p:stCondLst>
                        <p:cond delay="indefinite"/>
                      </p:stCondLst>
                      <p:childTnLst>
                        <p:par>
                          <p:cTn id="27" fill="hold">
                            <p:stCondLst>
                              <p:cond delay="0"/>
                            </p:stCondLst>
                            <p:childTnLst>
                              <p:par>
                                <p:cTn id="28" presetID="24" presetClass="entr" presetSubtype="0"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 to="" calcmode="lin" valueType="num">
                                      <p:cBhvr>
                                        <p:cTn id="30" dur="1" fill="hold"/>
                                        <p:tgtEl>
                                          <p:spTgt spid="7"/>
                                        </p:tgtEl>
                                        <p:attrNameLst>
                                          <p:attrName/>
                                        </p:attrNameLst>
                                      </p:cBhvr>
                                    </p:anim>
                                  </p:childTnLst>
                                </p:cTn>
                              </p:par>
                            </p:childTnLst>
                          </p:cTn>
                        </p:par>
                      </p:childTnLst>
                    </p:cTn>
                  </p:par>
                  <p:par>
                    <p:cTn id="31" fill="hold">
                      <p:stCondLst>
                        <p:cond delay="indefinite"/>
                      </p:stCondLst>
                      <p:childTnLst>
                        <p:par>
                          <p:cTn id="32" fill="hold">
                            <p:stCondLst>
                              <p:cond delay="0"/>
                            </p:stCondLst>
                            <p:childTnLst>
                              <p:par>
                                <p:cTn id="33" presetID="48" presetClass="entr" presetSubtype="0" accel="5000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1000" fill="hold"/>
                                        <p:tgtEl>
                                          <p:spTgt spid="8"/>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36" dur="1000" fill="hold"/>
                                        <p:tgtEl>
                                          <p:spTgt spid="8"/>
                                        </p:tgtEl>
                                        <p:attrNameLst>
                                          <p:attrName>ppt_x</p:attrName>
                                        </p:attrNameLst>
                                      </p:cBhvr>
                                      <p:tavLst>
                                        <p:tav tm="0">
                                          <p:val>
                                            <p:fltVal val="-1"/>
                                          </p:val>
                                        </p:tav>
                                        <p:tav tm="50000">
                                          <p:val>
                                            <p:fltVal val="0.95"/>
                                          </p:val>
                                        </p:tav>
                                        <p:tav tm="100000">
                                          <p:val>
                                            <p:strVal val="#ppt_x"/>
                                          </p:val>
                                        </p:tav>
                                      </p:tavLst>
                                    </p:anim>
                                    <p:anim calcmode="lin" valueType="num">
                                      <p:cBhvr>
                                        <p:cTn id="37" dur="1000" fill="hold"/>
                                        <p:tgtEl>
                                          <p:spTgt spid="8"/>
                                        </p:tgtEl>
                                        <p:attrNameLst>
                                          <p:attrName>ppt_y</p:attrName>
                                        </p:attrNameLst>
                                      </p:cBhvr>
                                      <p:tavLst>
                                        <p:tav tm="0">
                                          <p:val>
                                            <p:strVal val="#ppt_y"/>
                                          </p:val>
                                        </p:tav>
                                        <p:tav tm="100000">
                                          <p:val>
                                            <p:strVal val="#ppt_y"/>
                                          </p:val>
                                        </p:tav>
                                      </p:tavLst>
                                    </p:anim>
                                    <p:animEffect transition="in" filter="fade">
                                      <p:cBhvr>
                                        <p:cTn id="38" dur="1000"/>
                                        <p:tgtEl>
                                          <p:spTgt spid="8"/>
                                        </p:tgtEl>
                                      </p:cBhvr>
                                    </p:animEffect>
                                  </p:childTnLst>
                                </p:cTn>
                              </p:par>
                            </p:childTnLst>
                          </p:cTn>
                        </p:par>
                      </p:childTnLst>
                    </p:cTn>
                  </p:par>
                  <p:par>
                    <p:cTn id="39" fill="hold">
                      <p:stCondLst>
                        <p:cond delay="indefinite"/>
                      </p:stCondLst>
                      <p:childTnLst>
                        <p:par>
                          <p:cTn id="40" fill="hold">
                            <p:stCondLst>
                              <p:cond delay="0"/>
                            </p:stCondLst>
                            <p:childTnLst>
                              <p:par>
                                <p:cTn id="41" presetID="24" presetClass="entr" presetSubtype="0" fill="hold" grpId="0" nodeType="clickEffect">
                                  <p:stCondLst>
                                    <p:cond delay="0"/>
                                  </p:stCondLst>
                                  <p:childTnLst>
                                    <p:set>
                                      <p:cBhvr>
                                        <p:cTn id="42" dur="1" fill="hold">
                                          <p:stCondLst>
                                            <p:cond delay="0"/>
                                          </p:stCondLst>
                                        </p:cTn>
                                        <p:tgtEl>
                                          <p:spTgt spid="18"/>
                                        </p:tgtEl>
                                        <p:attrNameLst>
                                          <p:attrName>style.visibility</p:attrName>
                                        </p:attrNameLst>
                                      </p:cBhvr>
                                      <p:to>
                                        <p:strVal val="visible"/>
                                      </p:to>
                                    </p:set>
                                    <p:anim to="" calcmode="lin" valueType="num">
                                      <p:cBhvr>
                                        <p:cTn id="43" dur="1" fill="hold"/>
                                        <p:tgtEl>
                                          <p:spTgt spid="18"/>
                                        </p:tgtEl>
                                        <p:attrNameLst>
                                          <p:attrName/>
                                        </p:attrNameLst>
                                      </p:cBhvr>
                                    </p:anim>
                                  </p:childTnLst>
                                </p:cTn>
                              </p:par>
                            </p:childTnLst>
                          </p:cTn>
                        </p:par>
                      </p:childTnLst>
                    </p:cTn>
                  </p:par>
                  <p:par>
                    <p:cTn id="44" fill="hold">
                      <p:stCondLst>
                        <p:cond delay="indefinite"/>
                      </p:stCondLst>
                      <p:childTnLst>
                        <p:par>
                          <p:cTn id="45" fill="hold">
                            <p:stCondLst>
                              <p:cond delay="0"/>
                            </p:stCondLst>
                            <p:childTnLst>
                              <p:par>
                                <p:cTn id="46" presetID="24" presetClass="entr" presetSubtype="0" fill="hold" grpId="0" nodeType="clickEffect">
                                  <p:stCondLst>
                                    <p:cond delay="0"/>
                                  </p:stCondLst>
                                  <p:childTnLst>
                                    <p:set>
                                      <p:cBhvr>
                                        <p:cTn id="47" dur="1" fill="hold">
                                          <p:stCondLst>
                                            <p:cond delay="0"/>
                                          </p:stCondLst>
                                        </p:cTn>
                                        <p:tgtEl>
                                          <p:spTgt spid="13"/>
                                        </p:tgtEl>
                                        <p:attrNameLst>
                                          <p:attrName>style.visibility</p:attrName>
                                        </p:attrNameLst>
                                      </p:cBhvr>
                                      <p:to>
                                        <p:strVal val="visible"/>
                                      </p:to>
                                    </p:set>
                                    <p:anim to="" calcmode="lin" valueType="num">
                                      <p:cBhvr>
                                        <p:cTn id="48" dur="1" fill="hold"/>
                                        <p:tgtEl>
                                          <p:spTgt spid="13"/>
                                        </p:tgtEl>
                                        <p:attrNameLst>
                                          <p:attrName/>
                                        </p:attrNameLst>
                                      </p:cBhvr>
                                    </p:anim>
                                  </p:childTnLst>
                                </p:cTn>
                              </p:par>
                            </p:childTnLst>
                          </p:cTn>
                        </p:par>
                      </p:childTnLst>
                    </p:cTn>
                  </p:par>
                  <p:par>
                    <p:cTn id="49" fill="hold">
                      <p:stCondLst>
                        <p:cond delay="indefinite"/>
                      </p:stCondLst>
                      <p:childTnLst>
                        <p:par>
                          <p:cTn id="50" fill="hold">
                            <p:stCondLst>
                              <p:cond delay="0"/>
                            </p:stCondLst>
                            <p:childTnLst>
                              <p:par>
                                <p:cTn id="51" presetID="24" presetClass="entr" presetSubtype="0" fill="hold" grpId="0" nodeType="clickEffect">
                                  <p:stCondLst>
                                    <p:cond delay="0"/>
                                  </p:stCondLst>
                                  <p:childTnLst>
                                    <p:set>
                                      <p:cBhvr>
                                        <p:cTn id="52" dur="1" fill="hold">
                                          <p:stCondLst>
                                            <p:cond delay="0"/>
                                          </p:stCondLst>
                                        </p:cTn>
                                        <p:tgtEl>
                                          <p:spTgt spid="14"/>
                                        </p:tgtEl>
                                        <p:attrNameLst>
                                          <p:attrName>style.visibility</p:attrName>
                                        </p:attrNameLst>
                                      </p:cBhvr>
                                      <p:to>
                                        <p:strVal val="visible"/>
                                      </p:to>
                                    </p:set>
                                    <p:anim to="" calcmode="lin" valueType="num">
                                      <p:cBhvr>
                                        <p:cTn id="53" dur="1" fill="hold"/>
                                        <p:tgtEl>
                                          <p:spTgt spid="14"/>
                                        </p:tgtEl>
                                        <p:attrNameLst>
                                          <p:attrName/>
                                        </p:attrNameLst>
                                      </p:cBhvr>
                                    </p:anim>
                                  </p:childTnLst>
                                </p:cTn>
                              </p:par>
                            </p:childTnLst>
                          </p:cTn>
                        </p:par>
                      </p:childTnLst>
                    </p:cTn>
                  </p:par>
                  <p:par>
                    <p:cTn id="54" fill="hold">
                      <p:stCondLst>
                        <p:cond delay="indefinite"/>
                      </p:stCondLst>
                      <p:childTnLst>
                        <p:par>
                          <p:cTn id="55" fill="hold">
                            <p:stCondLst>
                              <p:cond delay="0"/>
                            </p:stCondLst>
                            <p:childTnLst>
                              <p:par>
                                <p:cTn id="56" presetID="24" presetClass="entr" presetSubtype="0" fill="hold" grpId="0" nodeType="clickEffect">
                                  <p:stCondLst>
                                    <p:cond delay="0"/>
                                  </p:stCondLst>
                                  <p:childTnLst>
                                    <p:set>
                                      <p:cBhvr>
                                        <p:cTn id="57" dur="1" fill="hold">
                                          <p:stCondLst>
                                            <p:cond delay="0"/>
                                          </p:stCondLst>
                                        </p:cTn>
                                        <p:tgtEl>
                                          <p:spTgt spid="20"/>
                                        </p:tgtEl>
                                        <p:attrNameLst>
                                          <p:attrName>style.visibility</p:attrName>
                                        </p:attrNameLst>
                                      </p:cBhvr>
                                      <p:to>
                                        <p:strVal val="visible"/>
                                      </p:to>
                                    </p:set>
                                    <p:anim to="" calcmode="lin" valueType="num">
                                      <p:cBhvr>
                                        <p:cTn id="58" dur="1" fill="hold"/>
                                        <p:tgtEl>
                                          <p:spTgt spid="20"/>
                                        </p:tgtEl>
                                        <p:attrNameLst>
                                          <p:attrName/>
                                        </p:attrNameLst>
                                      </p:cBhvr>
                                    </p:anim>
                                  </p:childTnLst>
                                </p:cTn>
                              </p:par>
                            </p:childTnLst>
                          </p:cTn>
                        </p:par>
                      </p:childTnLst>
                    </p:cTn>
                  </p:par>
                  <p:par>
                    <p:cTn id="59" fill="hold">
                      <p:stCondLst>
                        <p:cond delay="indefinite"/>
                      </p:stCondLst>
                      <p:childTnLst>
                        <p:par>
                          <p:cTn id="60" fill="hold">
                            <p:stCondLst>
                              <p:cond delay="0"/>
                            </p:stCondLst>
                            <p:childTnLst>
                              <p:par>
                                <p:cTn id="61" presetID="24" presetClass="entr" presetSubtype="0" fill="hold" nodeType="clickEffect">
                                  <p:stCondLst>
                                    <p:cond delay="0"/>
                                  </p:stCondLst>
                                  <p:childTnLst>
                                    <p:set>
                                      <p:cBhvr>
                                        <p:cTn id="62" dur="1" fill="hold">
                                          <p:stCondLst>
                                            <p:cond delay="0"/>
                                          </p:stCondLst>
                                        </p:cTn>
                                        <p:tgtEl>
                                          <p:spTgt spid="22"/>
                                        </p:tgtEl>
                                        <p:attrNameLst>
                                          <p:attrName>style.visibility</p:attrName>
                                        </p:attrNameLst>
                                      </p:cBhvr>
                                      <p:to>
                                        <p:strVal val="visible"/>
                                      </p:to>
                                    </p:set>
                                    <p:anim to="" calcmode="lin" valueType="num">
                                      <p:cBhvr>
                                        <p:cTn id="63" dur="1" fill="hold"/>
                                        <p:tgtEl>
                                          <p:spTgt spid="22"/>
                                        </p:tgtEl>
                                        <p:attrNameLst>
                                          <p:attrName/>
                                        </p:attrNameLst>
                                      </p:cBhvr>
                                    </p:anim>
                                  </p:childTnLst>
                                </p:cTn>
                              </p:par>
                            </p:childTnLst>
                          </p:cTn>
                        </p:par>
                      </p:childTnLst>
                    </p:cTn>
                  </p:par>
                  <p:par>
                    <p:cTn id="64" fill="hold">
                      <p:stCondLst>
                        <p:cond delay="indefinite"/>
                      </p:stCondLst>
                      <p:childTnLst>
                        <p:par>
                          <p:cTn id="65" fill="hold">
                            <p:stCondLst>
                              <p:cond delay="0"/>
                            </p:stCondLst>
                            <p:childTnLst>
                              <p:par>
                                <p:cTn id="66" presetID="24" presetClass="entr" presetSubtype="0" fill="hold" nodeType="clickEffect">
                                  <p:stCondLst>
                                    <p:cond delay="0"/>
                                  </p:stCondLst>
                                  <p:childTnLst>
                                    <p:set>
                                      <p:cBhvr>
                                        <p:cTn id="67" dur="1" fill="hold">
                                          <p:stCondLst>
                                            <p:cond delay="0"/>
                                          </p:stCondLst>
                                        </p:cTn>
                                        <p:tgtEl>
                                          <p:spTgt spid="23"/>
                                        </p:tgtEl>
                                        <p:attrNameLst>
                                          <p:attrName>style.visibility</p:attrName>
                                        </p:attrNameLst>
                                      </p:cBhvr>
                                      <p:to>
                                        <p:strVal val="visible"/>
                                      </p:to>
                                    </p:set>
                                    <p:anim to="" calcmode="lin" valueType="num">
                                      <p:cBhvr>
                                        <p:cTn id="68" dur="1" fill="hold"/>
                                        <p:tgtEl>
                                          <p:spTgt spid="23"/>
                                        </p:tgtEl>
                                        <p:attrNameLst>
                                          <p:attrName/>
                                        </p:attrNameLst>
                                      </p:cBhvr>
                                    </p:anim>
                                  </p:childTnLst>
                                </p:cTn>
                              </p:par>
                            </p:childTnLst>
                          </p:cTn>
                        </p:par>
                      </p:childTnLst>
                    </p:cTn>
                  </p:par>
                  <p:par>
                    <p:cTn id="69" fill="hold">
                      <p:stCondLst>
                        <p:cond delay="indefinite"/>
                      </p:stCondLst>
                      <p:childTnLst>
                        <p:par>
                          <p:cTn id="70" fill="hold">
                            <p:stCondLst>
                              <p:cond delay="0"/>
                            </p:stCondLst>
                            <p:childTnLst>
                              <p:par>
                                <p:cTn id="71" presetID="24" presetClass="entr" presetSubtype="0" fill="hold" grpId="0" nodeType="clickEffect">
                                  <p:stCondLst>
                                    <p:cond delay="0"/>
                                  </p:stCondLst>
                                  <p:childTnLst>
                                    <p:set>
                                      <p:cBhvr>
                                        <p:cTn id="72" dur="1" fill="hold">
                                          <p:stCondLst>
                                            <p:cond delay="0"/>
                                          </p:stCondLst>
                                        </p:cTn>
                                        <p:tgtEl>
                                          <p:spTgt spid="19"/>
                                        </p:tgtEl>
                                        <p:attrNameLst>
                                          <p:attrName>style.visibility</p:attrName>
                                        </p:attrNameLst>
                                      </p:cBhvr>
                                      <p:to>
                                        <p:strVal val="visible"/>
                                      </p:to>
                                    </p:set>
                                    <p:anim to="" calcmode="lin" valueType="num">
                                      <p:cBhvr>
                                        <p:cTn id="73" dur="1" fill="hold"/>
                                        <p:tgtEl>
                                          <p:spTgt spid="19"/>
                                        </p:tgtEl>
                                        <p:attrNameLst>
                                          <p:attrName/>
                                        </p:attrNameLst>
                                      </p:cBhvr>
                                    </p:anim>
                                  </p:childTnLst>
                                </p:cTn>
                              </p:par>
                            </p:childTnLst>
                          </p:cTn>
                        </p:par>
                      </p:childTnLst>
                    </p:cTn>
                  </p:par>
                  <p:par>
                    <p:cTn id="74" fill="hold">
                      <p:stCondLst>
                        <p:cond delay="indefinite"/>
                      </p:stCondLst>
                      <p:childTnLst>
                        <p:par>
                          <p:cTn id="75" fill="hold">
                            <p:stCondLst>
                              <p:cond delay="0"/>
                            </p:stCondLst>
                            <p:childTnLst>
                              <p:par>
                                <p:cTn id="76" presetID="24" presetClass="entr" presetSubtype="0" fill="hold" grpId="0" nodeType="clickEffect">
                                  <p:stCondLst>
                                    <p:cond delay="0"/>
                                  </p:stCondLst>
                                  <p:childTnLst>
                                    <p:set>
                                      <p:cBhvr>
                                        <p:cTn id="77" dur="1" fill="hold">
                                          <p:stCondLst>
                                            <p:cond delay="0"/>
                                          </p:stCondLst>
                                        </p:cTn>
                                        <p:tgtEl>
                                          <p:spTgt spid="11"/>
                                        </p:tgtEl>
                                        <p:attrNameLst>
                                          <p:attrName>style.visibility</p:attrName>
                                        </p:attrNameLst>
                                      </p:cBhvr>
                                      <p:to>
                                        <p:strVal val="visible"/>
                                      </p:to>
                                    </p:set>
                                    <p:anim to="" calcmode="lin" valueType="num">
                                      <p:cBhvr>
                                        <p:cTn id="78" dur="1" fill="hold"/>
                                        <p:tgtEl>
                                          <p:spTgt spid="11"/>
                                        </p:tgtEl>
                                        <p:attrNameLst>
                                          <p:attrName/>
                                        </p:attrNameLst>
                                      </p:cBhvr>
                                    </p:anim>
                                  </p:childTnLst>
                                </p:cTn>
                              </p:par>
                            </p:childTnLst>
                          </p:cTn>
                        </p:par>
                      </p:childTnLst>
                    </p:cTn>
                  </p:par>
                  <p:par>
                    <p:cTn id="79" fill="hold">
                      <p:stCondLst>
                        <p:cond delay="indefinite"/>
                      </p:stCondLst>
                      <p:childTnLst>
                        <p:par>
                          <p:cTn id="80" fill="hold">
                            <p:stCondLst>
                              <p:cond delay="0"/>
                            </p:stCondLst>
                            <p:childTnLst>
                              <p:par>
                                <p:cTn id="81" presetID="24" presetClass="entr" presetSubtype="0" fill="hold" grpId="0" nodeType="clickEffect">
                                  <p:stCondLst>
                                    <p:cond delay="0"/>
                                  </p:stCondLst>
                                  <p:childTnLst>
                                    <p:set>
                                      <p:cBhvr>
                                        <p:cTn id="82" dur="1" fill="hold">
                                          <p:stCondLst>
                                            <p:cond delay="0"/>
                                          </p:stCondLst>
                                        </p:cTn>
                                        <p:tgtEl>
                                          <p:spTgt spid="21"/>
                                        </p:tgtEl>
                                        <p:attrNameLst>
                                          <p:attrName>style.visibility</p:attrName>
                                        </p:attrNameLst>
                                      </p:cBhvr>
                                      <p:to>
                                        <p:strVal val="visible"/>
                                      </p:to>
                                    </p:set>
                                    <p:anim to="" calcmode="lin" valueType="num">
                                      <p:cBhvr>
                                        <p:cTn id="83" dur="1" fill="hold"/>
                                        <p:tgtEl>
                                          <p:spTgt spid="21"/>
                                        </p:tgtEl>
                                        <p:attrNameLst>
                                          <p:attrName/>
                                        </p:attrNameLst>
                                      </p:cBhvr>
                                    </p:anim>
                                  </p:childTnLst>
                                </p:cTn>
                              </p:par>
                            </p:childTnLst>
                          </p:cTn>
                        </p:par>
                      </p:childTnLst>
                    </p:cTn>
                  </p:par>
                  <p:par>
                    <p:cTn id="84" fill="hold">
                      <p:stCondLst>
                        <p:cond delay="indefinite"/>
                      </p:stCondLst>
                      <p:childTnLst>
                        <p:par>
                          <p:cTn id="85" fill="hold">
                            <p:stCondLst>
                              <p:cond delay="0"/>
                            </p:stCondLst>
                            <p:childTnLst>
                              <p:par>
                                <p:cTn id="86" presetID="24" presetClass="entr" presetSubtype="0" fill="hold" nodeType="clickEffect">
                                  <p:stCondLst>
                                    <p:cond delay="0"/>
                                  </p:stCondLst>
                                  <p:childTnLst>
                                    <p:set>
                                      <p:cBhvr>
                                        <p:cTn id="87" dur="1" fill="hold">
                                          <p:stCondLst>
                                            <p:cond delay="0"/>
                                          </p:stCondLst>
                                        </p:cTn>
                                        <p:tgtEl>
                                          <p:spTgt spid="24"/>
                                        </p:tgtEl>
                                        <p:attrNameLst>
                                          <p:attrName>style.visibility</p:attrName>
                                        </p:attrNameLst>
                                      </p:cBhvr>
                                      <p:to>
                                        <p:strVal val="visible"/>
                                      </p:to>
                                    </p:set>
                                    <p:anim to="" calcmode="lin" valueType="num">
                                      <p:cBhvr>
                                        <p:cTn id="88" dur="1" fill="hold"/>
                                        <p:tgtEl>
                                          <p:spTgt spid="24"/>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7" grpId="0" animBg="1"/>
      <p:bldP spid="8" grpId="0" animBg="1"/>
      <p:bldP spid="11" grpId="0" animBg="1"/>
      <p:bldP spid="13" grpId="0" animBg="1"/>
      <p:bldP spid="14" grpId="0" animBg="1"/>
      <p:bldP spid="15" grpId="0" animBg="1"/>
      <p:bldP spid="18" grpId="0" animBg="1"/>
      <p:bldP spid="19" grpId="0" animBg="1"/>
      <p:bldP spid="20" grpId="0" animBg="1"/>
      <p:bldP spid="2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404664"/>
            <a:ext cx="8229600" cy="1143000"/>
          </a:xfrm>
          <a:solidFill>
            <a:srgbClr val="FFFF00"/>
          </a:solidFill>
        </p:spPr>
        <p:style>
          <a:lnRef idx="1">
            <a:schemeClr val="accent3"/>
          </a:lnRef>
          <a:fillRef idx="2">
            <a:schemeClr val="accent3"/>
          </a:fillRef>
          <a:effectRef idx="1">
            <a:schemeClr val="accent3"/>
          </a:effectRef>
          <a:fontRef idx="minor">
            <a:schemeClr val="dk1"/>
          </a:fontRef>
        </p:style>
        <p:txBody>
          <a:bodyPr>
            <a:normAutofit/>
          </a:bodyPr>
          <a:lstStyle/>
          <a:p>
            <a:r>
              <a:rPr lang="en-US" sz="5400" b="1" dirty="0" smtClean="0"/>
              <a:t>Central executive</a:t>
            </a:r>
            <a:endParaRPr lang="en-US" sz="5400" b="1" dirty="0"/>
          </a:p>
        </p:txBody>
      </p:sp>
      <p:sp>
        <p:nvSpPr>
          <p:cNvPr id="3" name="Content Placeholder 2"/>
          <p:cNvSpPr>
            <a:spLocks noGrp="1"/>
          </p:cNvSpPr>
          <p:nvPr>
            <p:ph idx="1"/>
          </p:nvPr>
        </p:nvSpPr>
        <p:spPr/>
        <p:txBody>
          <a:bodyPr/>
          <a:lstStyle/>
          <a:p>
            <a:pPr>
              <a:buNone/>
            </a:pPr>
            <a:r>
              <a:rPr lang="en-US" dirty="0" smtClean="0"/>
              <a:t>Drives the system.</a:t>
            </a:r>
          </a:p>
          <a:p>
            <a:pPr>
              <a:buNone/>
            </a:pPr>
            <a:r>
              <a:rPr lang="en-US" dirty="0" smtClean="0"/>
              <a:t>Decides how attention is directed</a:t>
            </a:r>
          </a:p>
          <a:p>
            <a:pPr>
              <a:buNone/>
            </a:pPr>
            <a:r>
              <a:rPr lang="en-US" dirty="0" smtClean="0"/>
              <a:t>Allocates the resources</a:t>
            </a:r>
          </a:p>
          <a:p>
            <a:pPr>
              <a:buNone/>
            </a:pPr>
            <a:r>
              <a:rPr lang="en-US" dirty="0" smtClean="0"/>
              <a:t>Has no storage capacity</a:t>
            </a:r>
          </a:p>
          <a:p>
            <a:pPr marL="0" indent="0">
              <a:buNone/>
            </a:pPr>
            <a:r>
              <a:rPr lang="en-US" dirty="0" smtClean="0"/>
              <a:t>Has limited capacity so cannot attend to many things at once</a:t>
            </a:r>
            <a:endParaRPr lang="en-US" dirty="0"/>
          </a:p>
        </p:txBody>
      </p:sp>
      <p:sp>
        <p:nvSpPr>
          <p:cNvPr id="4" name="Footer Placeholder 3"/>
          <p:cNvSpPr>
            <a:spLocks noGrp="1"/>
          </p:cNvSpPr>
          <p:nvPr>
            <p:ph type="ftr" sz="quarter" idx="11"/>
          </p:nvPr>
        </p:nvSpPr>
        <p:spPr/>
        <p:txBody>
          <a:bodyPr/>
          <a:lstStyle/>
          <a:p>
            <a:endParaRPr lang="en-US"/>
          </a:p>
        </p:txBody>
      </p:sp>
      <p:sp>
        <p:nvSpPr>
          <p:cNvPr id="5" name="Action Button: Forward or Next 4">
            <a:hlinkClick r:id="rId2" action="ppaction://hlinksldjump" highlightClick="1"/>
          </p:cNvPr>
          <p:cNvSpPr/>
          <p:nvPr/>
        </p:nvSpPr>
        <p:spPr>
          <a:xfrm>
            <a:off x="7596336" y="5805264"/>
            <a:ext cx="864096" cy="648072"/>
          </a:xfrm>
          <a:prstGeom prst="actionButtonForwardNex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a:p>
        </p:txBody>
      </p:sp>
      <p:pic>
        <p:nvPicPr>
          <p:cNvPr id="5122" name="Picture 2"/>
          <p:cNvPicPr>
            <a:picLocks noChangeAspect="1" noChangeArrowheads="1"/>
          </p:cNvPicPr>
          <p:nvPr/>
        </p:nvPicPr>
        <p:blipFill>
          <a:blip r:embed="rId3" cstate="print"/>
          <a:srcRect/>
          <a:stretch>
            <a:fillRect/>
          </a:stretch>
        </p:blipFill>
        <p:spPr bwMode="auto">
          <a:xfrm>
            <a:off x="5364088" y="4509120"/>
            <a:ext cx="1080120" cy="1869438"/>
          </a:xfrm>
          <a:prstGeom prst="rect">
            <a:avLst/>
          </a:prstGeom>
          <a:noFill/>
          <a:ln w="9525">
            <a:noFill/>
            <a:miter lim="800000"/>
            <a:headEnd/>
            <a:tailEnd/>
          </a:ln>
        </p:spPr>
      </p:pic>
      <p:pic>
        <p:nvPicPr>
          <p:cNvPr id="7" name="Picture 2" descr="C:\Documents and Settings\lap98\Local Settings\Temporary Internet Files\Content.IE5\OPAN8TYJ\MMj03956960000[1].gif">
            <a:hlinkClick r:id="rId4" action="ppaction://hlinksldjump"/>
          </p:cNvPr>
          <p:cNvPicPr>
            <a:picLocks noChangeAspect="1" noChangeArrowheads="1" noCrop="1"/>
          </p:cNvPicPr>
          <p:nvPr/>
        </p:nvPicPr>
        <p:blipFill>
          <a:blip r:embed="rId5" cstate="print"/>
          <a:srcRect/>
          <a:stretch>
            <a:fillRect/>
          </a:stretch>
        </p:blipFill>
        <p:spPr bwMode="auto">
          <a:xfrm>
            <a:off x="4355976" y="5589240"/>
            <a:ext cx="571500" cy="533400"/>
          </a:xfrm>
          <a:prstGeom prst="rect">
            <a:avLst/>
          </a:prstGeom>
          <a:noFill/>
        </p:spPr>
      </p:pic>
    </p:spTree>
    <p:extLst>
      <p:ext uri="{BB962C8B-B14F-4D97-AF65-F5344CB8AC3E}">
        <p14:creationId xmlns:p14="http://schemas.microsoft.com/office/powerpoint/2010/main" val="317717007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to="" calcmode="lin" valueType="num">
                                      <p:cBhvr>
                                        <p:cTn id="7" dur="1" fill="hold"/>
                                        <p:tgtEl>
                                          <p:spTgt spid="3">
                                            <p:txEl>
                                              <p:pRg st="0" end="0"/>
                                            </p:txEl>
                                          </p:spTgt>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to="" calcmode="lin" valueType="num">
                                      <p:cBhvr>
                                        <p:cTn id="12" dur="1" fill="hold"/>
                                        <p:tgtEl>
                                          <p:spTgt spid="3">
                                            <p:txEl>
                                              <p:pRg st="1" end="1"/>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to="" calcmode="lin" valueType="num">
                                      <p:cBhvr>
                                        <p:cTn id="17" dur="1" fill="hold"/>
                                        <p:tgtEl>
                                          <p:spTgt spid="3">
                                            <p:txEl>
                                              <p:pRg st="2" end="2"/>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to="" calcmode="lin" valueType="num">
                                      <p:cBhvr>
                                        <p:cTn id="22" dur="1" fill="hold"/>
                                        <p:tgtEl>
                                          <p:spTgt spid="3">
                                            <p:txEl>
                                              <p:pRg st="3" end="3"/>
                                            </p:txEl>
                                          </p:spTgt>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to="" calcmode="lin" valueType="num">
                                      <p:cBhvr>
                                        <p:cTn id="27" dur="1" fill="hold"/>
                                        <p:tgtEl>
                                          <p:spTgt spid="3">
                                            <p:txEl>
                                              <p:pRg st="4" end="4"/>
                                            </p:txEl>
                                          </p:spTgt>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nodeType="clickEffect">
                                  <p:stCondLst>
                                    <p:cond delay="0"/>
                                  </p:stCondLst>
                                  <p:childTnLst>
                                    <p:set>
                                      <p:cBhvr>
                                        <p:cTn id="31" dur="1" fill="hold">
                                          <p:stCondLst>
                                            <p:cond delay="0"/>
                                          </p:stCondLst>
                                        </p:cTn>
                                        <p:tgtEl>
                                          <p:spTgt spid="5122"/>
                                        </p:tgtEl>
                                        <p:attrNameLst>
                                          <p:attrName>style.visibility</p:attrName>
                                        </p:attrNameLst>
                                      </p:cBhvr>
                                      <p:to>
                                        <p:strVal val="visible"/>
                                      </p:to>
                                    </p:set>
                                    <p:anim to="" calcmode="lin" valueType="num">
                                      <p:cBhvr>
                                        <p:cTn id="32" dur="1" fill="hold"/>
                                        <p:tgtEl>
                                          <p:spTgt spid="5122"/>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anim to="" calcmode="lin" valueType="num">
                                      <p:cBhvr>
                                        <p:cTn id="37" dur="1" fill="hold"/>
                                        <p:tgtEl>
                                          <p:spTgt spid="5"/>
                                        </p:tgtEl>
                                        <p:attrNameLst>
                                          <p:attrName/>
                                        </p:attrNameLst>
                                      </p:cBhvr>
                                    </p:anim>
                                  </p:childTnLst>
                                </p:cTn>
                              </p:par>
                            </p:childTnLst>
                          </p:cTn>
                        </p:par>
                      </p:childTnLst>
                    </p:cTn>
                  </p:par>
                  <p:par>
                    <p:cTn id="38" fill="hold">
                      <p:stCondLst>
                        <p:cond delay="indefinite"/>
                      </p:stCondLst>
                      <p:childTnLst>
                        <p:par>
                          <p:cTn id="39" fill="hold">
                            <p:stCondLst>
                              <p:cond delay="0"/>
                            </p:stCondLst>
                            <p:childTnLst>
                              <p:par>
                                <p:cTn id="40" presetID="24" presetClass="entr" presetSubtype="0" fill="hold" nodeType="clickEffect">
                                  <p:stCondLst>
                                    <p:cond delay="0"/>
                                  </p:stCondLst>
                                  <p:childTnLst>
                                    <p:set>
                                      <p:cBhvr>
                                        <p:cTn id="41" dur="1" fill="hold">
                                          <p:stCondLst>
                                            <p:cond delay="0"/>
                                          </p:stCondLst>
                                        </p:cTn>
                                        <p:tgtEl>
                                          <p:spTgt spid="7"/>
                                        </p:tgtEl>
                                        <p:attrNameLst>
                                          <p:attrName>style.visibility</p:attrName>
                                        </p:attrNameLst>
                                      </p:cBhvr>
                                      <p:to>
                                        <p:strVal val="visible"/>
                                      </p:to>
                                    </p:set>
                                    <p:anim to="" calcmode="lin" valueType="num">
                                      <p:cBhvr>
                                        <p:cTn id="42" dur="1" fill="hold"/>
                                        <p:tgtEl>
                                          <p:spTgt spid="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lstStyle/>
          <a:p>
            <a:r>
              <a:rPr lang="en-GB" sz="6000" b="1" dirty="0" smtClean="0"/>
              <a:t>Episodic Buffer (2000)</a:t>
            </a:r>
            <a:endParaRPr lang="en-GB" b="1" dirty="0"/>
          </a:p>
        </p:txBody>
      </p:sp>
      <p:sp>
        <p:nvSpPr>
          <p:cNvPr id="3" name="Content Placeholder 2"/>
          <p:cNvSpPr>
            <a:spLocks noGrp="1"/>
          </p:cNvSpPr>
          <p:nvPr>
            <p:ph idx="1"/>
          </p:nvPr>
        </p:nvSpPr>
        <p:spPr/>
        <p:txBody>
          <a:bodyPr/>
          <a:lstStyle/>
          <a:p>
            <a:pPr marL="0" indent="0">
              <a:buNone/>
            </a:pPr>
            <a:r>
              <a:rPr lang="en-GB" dirty="0" smtClean="0"/>
              <a:t>General storage space for both acoustic and visual information</a:t>
            </a:r>
          </a:p>
          <a:p>
            <a:pPr marL="0" indent="0">
              <a:buNone/>
            </a:pPr>
            <a:r>
              <a:rPr lang="en-GB" dirty="0" smtClean="0"/>
              <a:t>It integrates information from the central executive, the phonological loop, the visual sketchpad and the long-term memory.</a:t>
            </a:r>
          </a:p>
          <a:p>
            <a:pPr marL="0" indent="0">
              <a:buNone/>
            </a:pPr>
            <a:r>
              <a:rPr lang="en-GB" dirty="0" smtClean="0"/>
              <a:t>Has limited capacity</a:t>
            </a:r>
            <a:endParaRPr lang="en-GB" dirty="0"/>
          </a:p>
        </p:txBody>
      </p:sp>
      <p:sp>
        <p:nvSpPr>
          <p:cNvPr id="4" name="Footer Placeholder 3"/>
          <p:cNvSpPr>
            <a:spLocks noGrp="1"/>
          </p:cNvSpPr>
          <p:nvPr>
            <p:ph type="ftr" sz="quarter" idx="11"/>
          </p:nvPr>
        </p:nvSpPr>
        <p:spPr/>
        <p:txBody>
          <a:bodyPr/>
          <a:lstStyle/>
          <a:p>
            <a:endParaRPr lang="en-US"/>
          </a:p>
        </p:txBody>
      </p:sp>
      <p:sp>
        <p:nvSpPr>
          <p:cNvPr id="5" name="Action Button: Forward or Next 4">
            <a:hlinkClick r:id="rId2" action="ppaction://hlinksldjump" highlightClick="1"/>
          </p:cNvPr>
          <p:cNvSpPr/>
          <p:nvPr/>
        </p:nvSpPr>
        <p:spPr>
          <a:xfrm>
            <a:off x="7596336" y="5949280"/>
            <a:ext cx="936104" cy="576064"/>
          </a:xfrm>
          <a:prstGeom prst="actionButtonForwardNex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242761424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to="" calcmode="lin" valueType="num">
                                      <p:cBhvr>
                                        <p:cTn id="7" dur="1" fill="hold"/>
                                        <p:tgtEl>
                                          <p:spTgt spid="3">
                                            <p:txEl>
                                              <p:pRg st="0" end="0"/>
                                            </p:txEl>
                                          </p:spTgt>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to="" calcmode="lin" valueType="num">
                                      <p:cBhvr>
                                        <p:cTn id="12" dur="1" fill="hold"/>
                                        <p:tgtEl>
                                          <p:spTgt spid="3">
                                            <p:txEl>
                                              <p:pRg st="1" end="1"/>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to="" calcmode="lin" valueType="num">
                                      <p:cBhvr>
                                        <p:cTn id="17" dur="1" fill="hold"/>
                                        <p:tgtEl>
                                          <p:spTgt spid="3">
                                            <p:txEl>
                                              <p:pRg st="2" end="2"/>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 to="" calcmode="lin" valueType="num">
                                      <p:cBhvr>
                                        <p:cTn id="22" dur="1" fill="hold"/>
                                        <p:tgtEl>
                                          <p:spTgt spid="5"/>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6"/>
          </a:lnRef>
          <a:fillRef idx="3">
            <a:schemeClr val="accent6"/>
          </a:fillRef>
          <a:effectRef idx="2">
            <a:schemeClr val="accent6"/>
          </a:effectRef>
          <a:fontRef idx="minor">
            <a:schemeClr val="lt1"/>
          </a:fontRef>
        </p:style>
        <p:txBody>
          <a:bodyPr>
            <a:normAutofit/>
          </a:bodyPr>
          <a:lstStyle/>
          <a:p>
            <a:r>
              <a:rPr lang="en-GB" sz="5400" b="1" dirty="0" smtClean="0"/>
              <a:t>The phonological Loop</a:t>
            </a:r>
            <a:endParaRPr lang="en-GB" sz="5400" b="1" dirty="0"/>
          </a:p>
        </p:txBody>
      </p:sp>
      <p:sp>
        <p:nvSpPr>
          <p:cNvPr id="3" name="Content Placeholder 2"/>
          <p:cNvSpPr>
            <a:spLocks noGrp="1"/>
          </p:cNvSpPr>
          <p:nvPr>
            <p:ph idx="1"/>
          </p:nvPr>
        </p:nvSpPr>
        <p:spPr>
          <a:xfrm>
            <a:off x="457200" y="1600201"/>
            <a:ext cx="7859216" cy="3917031"/>
          </a:xfrm>
        </p:spPr>
        <p:txBody>
          <a:bodyPr>
            <a:normAutofit lnSpcReduction="10000"/>
          </a:bodyPr>
          <a:lstStyle/>
          <a:p>
            <a:pPr marL="0" indent="0">
              <a:buNone/>
            </a:pPr>
            <a:r>
              <a:rPr lang="en-GB" sz="2200" dirty="0" smtClean="0"/>
              <a:t>Deals with auditory information and the order of information</a:t>
            </a:r>
          </a:p>
          <a:p>
            <a:pPr marL="0" indent="0">
              <a:buNone/>
            </a:pPr>
            <a:r>
              <a:rPr lang="en-GB" sz="2200" dirty="0" err="1" smtClean="0"/>
              <a:t>Baddeley</a:t>
            </a:r>
            <a:r>
              <a:rPr lang="en-GB" sz="2200" dirty="0" smtClean="0"/>
              <a:t>(1986) divided it into two components:</a:t>
            </a:r>
          </a:p>
          <a:p>
            <a:pPr marL="0" indent="0">
              <a:buNone/>
            </a:pPr>
            <a:endParaRPr lang="en-GB" sz="2200" b="1" i="1" dirty="0" smtClean="0"/>
          </a:p>
          <a:p>
            <a:pPr marL="0" indent="0">
              <a:buNone/>
            </a:pPr>
            <a:r>
              <a:rPr lang="en-GB" sz="2200" b="1" i="1" dirty="0" smtClean="0"/>
              <a:t>The phonological store</a:t>
            </a:r>
            <a:r>
              <a:rPr lang="en-GB" sz="2200" dirty="0" smtClean="0"/>
              <a:t> ( the inner ear )</a:t>
            </a:r>
          </a:p>
          <a:p>
            <a:pPr marL="0" indent="0">
              <a:buNone/>
            </a:pPr>
            <a:r>
              <a:rPr lang="en-GB" sz="2200" dirty="0" smtClean="0"/>
              <a:t>Which holds information in speech based form for 1-2 seconds</a:t>
            </a:r>
          </a:p>
          <a:p>
            <a:pPr marL="0" indent="0">
              <a:buNone/>
            </a:pPr>
            <a:endParaRPr lang="en-GB" sz="2200" b="1" i="1" dirty="0" smtClean="0"/>
          </a:p>
          <a:p>
            <a:pPr marL="0" indent="0">
              <a:buNone/>
            </a:pPr>
            <a:r>
              <a:rPr lang="en-GB" sz="2200" b="1" i="1" dirty="0" smtClean="0"/>
              <a:t>The </a:t>
            </a:r>
            <a:r>
              <a:rPr lang="en-GB" sz="2200" b="1" i="1" dirty="0" err="1" smtClean="0"/>
              <a:t>articulatory</a:t>
            </a:r>
            <a:r>
              <a:rPr lang="en-GB" sz="2200" b="1" i="1" dirty="0" smtClean="0"/>
              <a:t> rehearsal process:</a:t>
            </a:r>
          </a:p>
          <a:p>
            <a:pPr marL="0" indent="0">
              <a:buNone/>
            </a:pPr>
            <a:r>
              <a:rPr lang="en-GB" sz="2200" dirty="0" smtClean="0"/>
              <a:t>Used to rehearse verbal information from the phonological store</a:t>
            </a:r>
          </a:p>
          <a:p>
            <a:pPr marL="0" indent="0">
              <a:buNone/>
            </a:pPr>
            <a:r>
              <a:rPr lang="en-GB" sz="2200" dirty="0" smtClean="0"/>
              <a:t>Memory traces in the auditory store decay in 1.5 -2 seconds but can be maintained by </a:t>
            </a:r>
            <a:r>
              <a:rPr lang="en-GB" sz="2200" dirty="0" err="1" smtClean="0"/>
              <a:t>articulatory</a:t>
            </a:r>
            <a:r>
              <a:rPr lang="en-GB" sz="2200" dirty="0" smtClean="0"/>
              <a:t> control</a:t>
            </a:r>
            <a:r>
              <a:rPr lang="en-GB" sz="2400" dirty="0" smtClean="0"/>
              <a:t> process </a:t>
            </a:r>
          </a:p>
          <a:p>
            <a:pPr marL="0" indent="0">
              <a:buNone/>
            </a:pPr>
            <a:endParaRPr lang="en-GB" dirty="0" smtClean="0"/>
          </a:p>
          <a:p>
            <a:pPr marL="0" indent="0">
              <a:buNone/>
            </a:pPr>
            <a:endParaRPr lang="en-GB" dirty="0" smtClean="0"/>
          </a:p>
          <a:p>
            <a:pPr marL="0" indent="0">
              <a:buNone/>
            </a:pPr>
            <a:endParaRPr lang="en-GB" dirty="0"/>
          </a:p>
        </p:txBody>
      </p:sp>
      <p:sp>
        <p:nvSpPr>
          <p:cNvPr id="4" name="Footer Placeholder 3"/>
          <p:cNvSpPr>
            <a:spLocks noGrp="1"/>
          </p:cNvSpPr>
          <p:nvPr>
            <p:ph type="ftr" sz="quarter" idx="11"/>
          </p:nvPr>
        </p:nvSpPr>
        <p:spPr/>
        <p:txBody>
          <a:bodyPr/>
          <a:lstStyle/>
          <a:p>
            <a:endParaRPr lang="en-US"/>
          </a:p>
        </p:txBody>
      </p:sp>
      <p:pic>
        <p:nvPicPr>
          <p:cNvPr id="6" name="Picture 2"/>
          <p:cNvPicPr>
            <a:picLocks noChangeAspect="1" noChangeArrowheads="1"/>
          </p:cNvPicPr>
          <p:nvPr/>
        </p:nvPicPr>
        <p:blipFill>
          <a:blip r:embed="rId2" cstate="print"/>
          <a:srcRect/>
          <a:stretch>
            <a:fillRect/>
          </a:stretch>
        </p:blipFill>
        <p:spPr bwMode="auto">
          <a:xfrm>
            <a:off x="6444208" y="2636912"/>
            <a:ext cx="381997" cy="636662"/>
          </a:xfrm>
          <a:prstGeom prst="rect">
            <a:avLst/>
          </a:prstGeom>
          <a:noFill/>
          <a:ln w="9525">
            <a:noFill/>
            <a:miter lim="800000"/>
            <a:headEnd/>
            <a:tailEnd/>
          </a:ln>
        </p:spPr>
      </p:pic>
      <p:pic>
        <p:nvPicPr>
          <p:cNvPr id="7" name="Picture 3"/>
          <p:cNvPicPr>
            <a:picLocks noChangeAspect="1" noChangeArrowheads="1"/>
          </p:cNvPicPr>
          <p:nvPr/>
        </p:nvPicPr>
        <p:blipFill>
          <a:blip r:embed="rId3" cstate="print"/>
          <a:srcRect/>
          <a:stretch>
            <a:fillRect/>
          </a:stretch>
        </p:blipFill>
        <p:spPr bwMode="auto">
          <a:xfrm>
            <a:off x="6588224" y="4077072"/>
            <a:ext cx="952500" cy="714375"/>
          </a:xfrm>
          <a:prstGeom prst="rect">
            <a:avLst/>
          </a:prstGeom>
          <a:noFill/>
          <a:ln w="9525">
            <a:noFill/>
            <a:miter lim="800000"/>
            <a:headEnd/>
            <a:tailEnd/>
          </a:ln>
        </p:spPr>
      </p:pic>
      <p:sp>
        <p:nvSpPr>
          <p:cNvPr id="8" name="Action Button: Forward or Next 7">
            <a:hlinkClick r:id="rId4" action="ppaction://hlinksldjump" highlightClick="1"/>
          </p:cNvPr>
          <p:cNvSpPr/>
          <p:nvPr/>
        </p:nvSpPr>
        <p:spPr>
          <a:xfrm>
            <a:off x="7740352" y="5805264"/>
            <a:ext cx="1224136" cy="864096"/>
          </a:xfrm>
          <a:prstGeom prst="actionButtonForwardNex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pic>
        <p:nvPicPr>
          <p:cNvPr id="9" name="Picture 2" descr="C:\Documents and Settings\lap98\Local Settings\Temporary Internet Files\Content.IE5\OPAN8TYJ\MMj03956960000[1].gif">
            <a:hlinkClick r:id="rId5" action="ppaction://hlinksldjump"/>
          </p:cNvPr>
          <p:cNvPicPr>
            <a:picLocks noChangeAspect="1" noChangeArrowheads="1" noCrop="1"/>
          </p:cNvPicPr>
          <p:nvPr/>
        </p:nvPicPr>
        <p:blipFill>
          <a:blip r:embed="rId6" cstate="print"/>
          <a:srcRect/>
          <a:stretch>
            <a:fillRect/>
          </a:stretch>
        </p:blipFill>
        <p:spPr bwMode="auto">
          <a:xfrm>
            <a:off x="9144000" y="4941168"/>
            <a:ext cx="571500" cy="533400"/>
          </a:xfrm>
          <a:prstGeom prst="rect">
            <a:avLst/>
          </a:prstGeom>
          <a:noFill/>
        </p:spPr>
      </p:pic>
    </p:spTree>
    <p:extLst>
      <p:ext uri="{BB962C8B-B14F-4D97-AF65-F5344CB8AC3E}">
        <p14:creationId xmlns:p14="http://schemas.microsoft.com/office/powerpoint/2010/main" val="248145789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to="" calcmode="lin" valueType="num">
                                      <p:cBhvr>
                                        <p:cTn id="7" dur="1" fill="hold"/>
                                        <p:tgtEl>
                                          <p:spTgt spid="3">
                                            <p:txEl>
                                              <p:pRg st="0" end="0"/>
                                            </p:txEl>
                                          </p:spTgt>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to="" calcmode="lin" valueType="num">
                                      <p:cBhvr>
                                        <p:cTn id="12" dur="1" fill="hold"/>
                                        <p:tgtEl>
                                          <p:spTgt spid="3">
                                            <p:txEl>
                                              <p:pRg st="1" end="1"/>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to="" calcmode="lin" valueType="num">
                                      <p:cBhvr>
                                        <p:cTn id="17" dur="1" fill="hold"/>
                                        <p:tgtEl>
                                          <p:spTgt spid="3">
                                            <p:txEl>
                                              <p:pRg st="3" end="3"/>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 to="" calcmode="lin" valueType="num">
                                      <p:cBhvr>
                                        <p:cTn id="22" dur="1" fill="hold"/>
                                        <p:tgtEl>
                                          <p:spTgt spid="6"/>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to="" calcmode="lin" valueType="num">
                                      <p:cBhvr>
                                        <p:cTn id="27" dur="1" fill="hold"/>
                                        <p:tgtEl>
                                          <p:spTgt spid="3">
                                            <p:txEl>
                                              <p:pRg st="4" end="4"/>
                                            </p:txEl>
                                          </p:spTgt>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 to="" calcmode="lin" valueType="num">
                                      <p:cBhvr>
                                        <p:cTn id="32" dur="1" fill="hold"/>
                                        <p:tgtEl>
                                          <p:spTgt spid="3">
                                            <p:txEl>
                                              <p:pRg st="6" end="6"/>
                                            </p:txEl>
                                          </p:spTgt>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 to="" calcmode="lin" valueType="num">
                                      <p:cBhvr>
                                        <p:cTn id="37" dur="1" fill="hold"/>
                                        <p:tgtEl>
                                          <p:spTgt spid="7"/>
                                        </p:tgtEl>
                                        <p:attrNameLst>
                                          <p:attrName/>
                                        </p:attrNameLst>
                                      </p:cBhvr>
                                    </p:anim>
                                  </p:childTnLst>
                                </p:cTn>
                              </p:par>
                            </p:childTnLst>
                          </p:cTn>
                        </p:par>
                      </p:childTnLst>
                    </p:cTn>
                  </p:par>
                  <p:par>
                    <p:cTn id="38" fill="hold">
                      <p:stCondLst>
                        <p:cond delay="indefinite"/>
                      </p:stCondLst>
                      <p:childTnLst>
                        <p:par>
                          <p:cTn id="39" fill="hold">
                            <p:stCondLst>
                              <p:cond delay="0"/>
                            </p:stCondLst>
                            <p:childTnLst>
                              <p:par>
                                <p:cTn id="40" presetID="24"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 to="" calcmode="lin" valueType="num">
                                      <p:cBhvr>
                                        <p:cTn id="42" dur="1" fill="hold"/>
                                        <p:tgtEl>
                                          <p:spTgt spid="3">
                                            <p:txEl>
                                              <p:pRg st="7" end="7"/>
                                            </p:txEl>
                                          </p:spTgt>
                                        </p:tgtEl>
                                        <p:attrNameLst>
                                          <p:attrName/>
                                        </p:attrNameLst>
                                      </p:cBhvr>
                                    </p:anim>
                                  </p:childTnLst>
                                </p:cTn>
                              </p:par>
                            </p:childTnLst>
                          </p:cTn>
                        </p:par>
                      </p:childTnLst>
                    </p:cTn>
                  </p:par>
                  <p:par>
                    <p:cTn id="43" fill="hold">
                      <p:stCondLst>
                        <p:cond delay="indefinite"/>
                      </p:stCondLst>
                      <p:childTnLst>
                        <p:par>
                          <p:cTn id="44" fill="hold">
                            <p:stCondLst>
                              <p:cond delay="0"/>
                            </p:stCondLst>
                            <p:childTnLst>
                              <p:par>
                                <p:cTn id="45" presetID="24"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 to="" calcmode="lin" valueType="num">
                                      <p:cBhvr>
                                        <p:cTn id="47" dur="1" fill="hold"/>
                                        <p:tgtEl>
                                          <p:spTgt spid="3">
                                            <p:txEl>
                                              <p:pRg st="8" end="8"/>
                                            </p:txEl>
                                          </p:spTgt>
                                        </p:tgtEl>
                                        <p:attrNameLst>
                                          <p:attrName/>
                                        </p:attrNameLst>
                                      </p:cBhvr>
                                    </p:anim>
                                  </p:childTnLst>
                                </p:cTn>
                              </p:par>
                            </p:childTnLst>
                          </p:cTn>
                        </p:par>
                      </p:childTnLst>
                    </p:cTn>
                  </p:par>
                  <p:par>
                    <p:cTn id="48" fill="hold">
                      <p:stCondLst>
                        <p:cond delay="indefinite"/>
                      </p:stCondLst>
                      <p:childTnLst>
                        <p:par>
                          <p:cTn id="49" fill="hold">
                            <p:stCondLst>
                              <p:cond delay="0"/>
                            </p:stCondLst>
                            <p:childTnLst>
                              <p:par>
                                <p:cTn id="50" presetID="24" presetClass="entr" presetSubtype="0" fill="hold" nodeType="clickEffect">
                                  <p:stCondLst>
                                    <p:cond delay="0"/>
                                  </p:stCondLst>
                                  <p:childTnLst>
                                    <p:set>
                                      <p:cBhvr>
                                        <p:cTn id="51" dur="1" fill="hold">
                                          <p:stCondLst>
                                            <p:cond delay="0"/>
                                          </p:stCondLst>
                                        </p:cTn>
                                        <p:tgtEl>
                                          <p:spTgt spid="9"/>
                                        </p:tgtEl>
                                        <p:attrNameLst>
                                          <p:attrName>style.visibility</p:attrName>
                                        </p:attrNameLst>
                                      </p:cBhvr>
                                      <p:to>
                                        <p:strVal val="visible"/>
                                      </p:to>
                                    </p:set>
                                    <p:anim to="" calcmode="lin" valueType="num">
                                      <p:cBhvr>
                                        <p:cTn id="52" dur="1" fill="hold"/>
                                        <p:tgtEl>
                                          <p:spTgt spid="9"/>
                                        </p:tgtEl>
                                        <p:attrNameLst>
                                          <p:attrName/>
                                        </p:attrNameLst>
                                      </p:cBhvr>
                                    </p:anim>
                                  </p:childTnLst>
                                </p:cTn>
                              </p:par>
                            </p:childTnLst>
                          </p:cTn>
                        </p:par>
                      </p:childTnLst>
                    </p:cTn>
                  </p:par>
                  <p:par>
                    <p:cTn id="53" fill="hold">
                      <p:stCondLst>
                        <p:cond delay="indefinite"/>
                      </p:stCondLst>
                      <p:childTnLst>
                        <p:par>
                          <p:cTn id="54" fill="hold">
                            <p:stCondLst>
                              <p:cond delay="0"/>
                            </p:stCondLst>
                            <p:childTnLst>
                              <p:par>
                                <p:cTn id="55" presetID="24" presetClass="entr" presetSubtype="0" fill="hold" grpId="0" nodeType="clickEffect">
                                  <p:stCondLst>
                                    <p:cond delay="0"/>
                                  </p:stCondLst>
                                  <p:childTnLst>
                                    <p:set>
                                      <p:cBhvr>
                                        <p:cTn id="56" dur="1" fill="hold">
                                          <p:stCondLst>
                                            <p:cond delay="0"/>
                                          </p:stCondLst>
                                        </p:cTn>
                                        <p:tgtEl>
                                          <p:spTgt spid="8"/>
                                        </p:tgtEl>
                                        <p:attrNameLst>
                                          <p:attrName>style.visibility</p:attrName>
                                        </p:attrNameLst>
                                      </p:cBhvr>
                                      <p:to>
                                        <p:strVal val="visible"/>
                                      </p:to>
                                    </p:set>
                                    <p:anim to="" calcmode="lin" valueType="num">
                                      <p:cBhvr>
                                        <p:cTn id="57" dur="1" fill="hold"/>
                                        <p:tgtEl>
                                          <p:spTgt spid="8"/>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82154"/>
          </a:xfrm>
          <a:solidFill>
            <a:srgbClr val="00B0F0"/>
          </a:solidFill>
        </p:spPr>
        <p:style>
          <a:lnRef idx="0">
            <a:schemeClr val="accent1"/>
          </a:lnRef>
          <a:fillRef idx="3">
            <a:schemeClr val="accent1"/>
          </a:fillRef>
          <a:effectRef idx="3">
            <a:schemeClr val="accent1"/>
          </a:effectRef>
          <a:fontRef idx="minor">
            <a:schemeClr val="lt1"/>
          </a:fontRef>
        </p:style>
        <p:txBody>
          <a:bodyPr>
            <a:normAutofit/>
          </a:bodyPr>
          <a:lstStyle/>
          <a:p>
            <a:r>
              <a:rPr lang="en-GB" sz="5400" b="1" dirty="0" smtClean="0"/>
              <a:t>The </a:t>
            </a:r>
            <a:r>
              <a:rPr lang="en-GB" sz="5400" b="1" dirty="0" err="1" smtClean="0"/>
              <a:t>visuo</a:t>
            </a:r>
            <a:r>
              <a:rPr lang="en-GB" sz="5400" b="1" dirty="0" smtClean="0"/>
              <a:t>-spatial sketchpad</a:t>
            </a:r>
            <a:endParaRPr lang="en-GB" sz="5400" b="1" dirty="0"/>
          </a:p>
        </p:txBody>
      </p:sp>
      <p:sp>
        <p:nvSpPr>
          <p:cNvPr id="3" name="Content Placeholder 2"/>
          <p:cNvSpPr>
            <a:spLocks noGrp="1"/>
          </p:cNvSpPr>
          <p:nvPr>
            <p:ph idx="1"/>
          </p:nvPr>
        </p:nvSpPr>
        <p:spPr/>
        <p:txBody>
          <a:bodyPr/>
          <a:lstStyle/>
          <a:p>
            <a:pPr marL="0" indent="0">
              <a:buNone/>
            </a:pPr>
            <a:r>
              <a:rPr lang="en-GB" dirty="0" smtClean="0"/>
              <a:t>Holds visual (what things look like) and spatial (relationship between things) information for a very short time.</a:t>
            </a:r>
          </a:p>
          <a:p>
            <a:pPr marL="0" indent="0">
              <a:buNone/>
            </a:pPr>
            <a:r>
              <a:rPr lang="en-GB" dirty="0" smtClean="0"/>
              <a:t>You use it when you are planning a spatial task i.e. going from your home to the college. </a:t>
            </a:r>
          </a:p>
          <a:p>
            <a:pPr>
              <a:buNone/>
            </a:pPr>
            <a:endParaRPr lang="en-GB" dirty="0"/>
          </a:p>
        </p:txBody>
      </p:sp>
      <p:sp>
        <p:nvSpPr>
          <p:cNvPr id="4" name="Footer Placeholder 3"/>
          <p:cNvSpPr>
            <a:spLocks noGrp="1"/>
          </p:cNvSpPr>
          <p:nvPr>
            <p:ph type="ftr" sz="quarter" idx="11"/>
          </p:nvPr>
        </p:nvSpPr>
        <p:spPr/>
        <p:txBody>
          <a:bodyPr/>
          <a:lstStyle/>
          <a:p>
            <a:endParaRPr lang="en-US"/>
          </a:p>
        </p:txBody>
      </p:sp>
      <p:pic>
        <p:nvPicPr>
          <p:cNvPr id="6" name="Picture 5" descr="look2.gif"/>
          <p:cNvPicPr>
            <a:picLocks noChangeAspect="1"/>
          </p:cNvPicPr>
          <p:nvPr/>
        </p:nvPicPr>
        <p:blipFill>
          <a:blip r:embed="rId2" cstate="print"/>
          <a:stretch>
            <a:fillRect/>
          </a:stretch>
        </p:blipFill>
        <p:spPr>
          <a:xfrm>
            <a:off x="2483768" y="4437112"/>
            <a:ext cx="2877320" cy="1512168"/>
          </a:xfrm>
          <a:prstGeom prst="rect">
            <a:avLst/>
          </a:prstGeom>
        </p:spPr>
      </p:pic>
      <p:sp>
        <p:nvSpPr>
          <p:cNvPr id="7" name="Action Button: Forward or Next 6">
            <a:hlinkClick r:id="rId3" action="ppaction://hlinksldjump" highlightClick="1"/>
          </p:cNvPr>
          <p:cNvSpPr/>
          <p:nvPr/>
        </p:nvSpPr>
        <p:spPr>
          <a:xfrm>
            <a:off x="7308304" y="5517232"/>
            <a:ext cx="1080120" cy="792088"/>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Picture 2" descr="C:\Documents and Settings\lap98\Local Settings\Temporary Internet Files\Content.IE5\OPAN8TYJ\MMj03956960000[1].gif">
            <a:hlinkClick r:id="rId3" action="ppaction://hlinksldjump"/>
          </p:cNvPr>
          <p:cNvPicPr>
            <a:picLocks noChangeAspect="1" noChangeArrowheads="1" noCrop="1"/>
          </p:cNvPicPr>
          <p:nvPr/>
        </p:nvPicPr>
        <p:blipFill>
          <a:blip r:embed="rId4" cstate="print"/>
          <a:srcRect/>
          <a:stretch>
            <a:fillRect/>
          </a:stretch>
        </p:blipFill>
        <p:spPr bwMode="auto">
          <a:xfrm>
            <a:off x="6300192" y="5733256"/>
            <a:ext cx="571500" cy="533400"/>
          </a:xfrm>
          <a:prstGeom prst="rect">
            <a:avLst/>
          </a:prstGeom>
          <a:noFill/>
        </p:spPr>
      </p:pic>
    </p:spTree>
    <p:extLst>
      <p:ext uri="{BB962C8B-B14F-4D97-AF65-F5344CB8AC3E}">
        <p14:creationId xmlns:p14="http://schemas.microsoft.com/office/powerpoint/2010/main" val="402754464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to="" calcmode="lin" valueType="num">
                                      <p:cBhvr>
                                        <p:cTn id="7" dur="1" fill="hold"/>
                                        <p:tgtEl>
                                          <p:spTgt spid="6"/>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to="" calcmode="lin" valueType="num">
                                      <p:cBhvr>
                                        <p:cTn id="12" dur="1" fill="hold"/>
                                        <p:tgtEl>
                                          <p:spTgt spid="3">
                                            <p:txEl>
                                              <p:pRg st="0" end="0"/>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to="" calcmode="lin" valueType="num">
                                      <p:cBhvr>
                                        <p:cTn id="17" dur="1" fill="hold"/>
                                        <p:tgtEl>
                                          <p:spTgt spid="3">
                                            <p:txEl>
                                              <p:pRg st="1" end="1"/>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 to="" calcmode="lin" valueType="num">
                                      <p:cBhvr>
                                        <p:cTn id="22" dur="1" fill="hold"/>
                                        <p:tgtEl>
                                          <p:spTgt spid="8"/>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to="" calcmode="lin" valueType="num">
                                      <p:cBhvr>
                                        <p:cTn id="27" dur="1" fill="hold"/>
                                        <p:tgtEl>
                                          <p:spTgt spid="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GB"/>
              <a:t>Working Memory model</a:t>
            </a:r>
          </a:p>
        </p:txBody>
      </p:sp>
      <p:sp>
        <p:nvSpPr>
          <p:cNvPr id="34819" name="Rectangle 3"/>
          <p:cNvSpPr>
            <a:spLocks noGrp="1" noChangeArrowheads="1"/>
          </p:cNvSpPr>
          <p:nvPr>
            <p:ph type="body" idx="1"/>
          </p:nvPr>
        </p:nvSpPr>
        <p:spPr/>
        <p:txBody>
          <a:bodyPr/>
          <a:lstStyle/>
          <a:p>
            <a:r>
              <a:rPr lang="en-GB"/>
              <a:t>Studies to support</a:t>
            </a:r>
          </a:p>
        </p:txBody>
      </p:sp>
    </p:spTree>
    <p:extLst>
      <p:ext uri="{BB962C8B-B14F-4D97-AF65-F5344CB8AC3E}">
        <p14:creationId xmlns:p14="http://schemas.microsoft.com/office/powerpoint/2010/main" val="1959908639"/>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lstStyle/>
          <a:p>
            <a:r>
              <a:rPr lang="en-GB" dirty="0" smtClean="0"/>
              <a:t>Dual Task Studies</a:t>
            </a:r>
            <a:endParaRPr lang="en-US" dirty="0"/>
          </a:p>
        </p:txBody>
      </p:sp>
      <p:sp>
        <p:nvSpPr>
          <p:cNvPr id="3" name="Content Placeholder 2"/>
          <p:cNvSpPr>
            <a:spLocks noGrp="1"/>
          </p:cNvSpPr>
          <p:nvPr>
            <p:ph idx="1"/>
          </p:nvPr>
        </p:nvSpPr>
        <p:spPr/>
        <p:txBody>
          <a:bodyPr/>
          <a:lstStyle/>
          <a:p>
            <a:pPr>
              <a:buNone/>
            </a:pPr>
            <a:r>
              <a:rPr lang="en-GB" sz="2000" dirty="0" err="1" smtClean="0"/>
              <a:t>Baddeley</a:t>
            </a:r>
            <a:r>
              <a:rPr lang="en-GB" sz="2000" dirty="0" smtClean="0"/>
              <a:t> &amp; Hitch (1976)</a:t>
            </a:r>
          </a:p>
          <a:p>
            <a:pPr>
              <a:buNone/>
            </a:pPr>
            <a:endParaRPr lang="en-GB" sz="2000" dirty="0" smtClean="0"/>
          </a:p>
          <a:p>
            <a:pPr>
              <a:buNone/>
            </a:pPr>
            <a:r>
              <a:rPr lang="en-GB" sz="2000" dirty="0" smtClean="0"/>
              <a:t>Aim: To investigate if participants use different parts of the working memory at the same time.</a:t>
            </a:r>
          </a:p>
          <a:p>
            <a:pPr>
              <a:buNone/>
            </a:pPr>
            <a:endParaRPr lang="en-GB" sz="2000" dirty="0" smtClean="0"/>
          </a:p>
          <a:p>
            <a:pPr>
              <a:buNone/>
            </a:pPr>
            <a:r>
              <a:rPr lang="en-GB" sz="2000" dirty="0" smtClean="0"/>
              <a:t>Method: An experiment where </a:t>
            </a:r>
            <a:r>
              <a:rPr lang="en-GB" sz="2000" dirty="0" err="1" smtClean="0"/>
              <a:t>Pps</a:t>
            </a:r>
            <a:r>
              <a:rPr lang="en-GB" sz="2000" dirty="0" smtClean="0"/>
              <a:t> had to perform two tasks at the same time. (Digit span and verbal reasoning)</a:t>
            </a:r>
          </a:p>
          <a:p>
            <a:pPr>
              <a:buNone/>
            </a:pPr>
            <a:r>
              <a:rPr lang="en-GB" sz="2000" dirty="0" smtClean="0"/>
              <a:t>Results:  As digits increased, participants took longer to answer.</a:t>
            </a:r>
          </a:p>
          <a:p>
            <a:pPr>
              <a:buNone/>
            </a:pPr>
            <a:endParaRPr lang="en-GB" sz="2000" dirty="0" smtClean="0"/>
          </a:p>
          <a:p>
            <a:pPr>
              <a:buNone/>
            </a:pPr>
            <a:r>
              <a:rPr lang="en-GB" sz="2000" dirty="0" smtClean="0"/>
              <a:t>Conclusion:  Verbal reasoning was using the central executive and digit span made use of the phonological loop.</a:t>
            </a:r>
            <a:endParaRPr lang="en-US" sz="2000" dirty="0"/>
          </a:p>
        </p:txBody>
      </p:sp>
    </p:spTree>
    <p:extLst>
      <p:ext uri="{BB962C8B-B14F-4D97-AF65-F5344CB8AC3E}">
        <p14:creationId xmlns:p14="http://schemas.microsoft.com/office/powerpoint/2010/main" val="1649811461"/>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endParaRPr lang="en-US"/>
          </a:p>
        </p:txBody>
      </p:sp>
      <p:sp>
        <p:nvSpPr>
          <p:cNvPr id="37891" name="Rectangle 3"/>
          <p:cNvSpPr>
            <a:spLocks noGrp="1" noChangeArrowheads="1"/>
          </p:cNvSpPr>
          <p:nvPr>
            <p:ph type="body" idx="1"/>
          </p:nvPr>
        </p:nvSpPr>
        <p:spPr/>
        <p:txBody>
          <a:bodyPr/>
          <a:lstStyle/>
          <a:p>
            <a:endParaRPr lang="en-US"/>
          </a:p>
        </p:txBody>
      </p:sp>
      <p:pic>
        <p:nvPicPr>
          <p:cNvPr id="37892" name="Picture 4"/>
          <p:cNvPicPr>
            <a:picLocks noChangeAspect="1" noChangeArrowheads="1"/>
          </p:cNvPicPr>
          <p:nvPr/>
        </p:nvPicPr>
        <p:blipFill>
          <a:blip r:embed="rId2" cstate="print"/>
          <a:srcRect/>
          <a:stretch>
            <a:fillRect/>
          </a:stretch>
        </p:blipFill>
        <p:spPr bwMode="auto">
          <a:xfrm>
            <a:off x="1835150" y="0"/>
            <a:ext cx="5737225" cy="6858000"/>
          </a:xfrm>
          <a:prstGeom prst="rect">
            <a:avLst/>
          </a:prstGeom>
          <a:noFill/>
          <a:ln w="9525">
            <a:noFill/>
            <a:miter lim="800000"/>
            <a:headEnd/>
            <a:tailEnd/>
          </a:ln>
          <a:effectLst/>
        </p:spPr>
      </p:pic>
    </p:spTree>
    <p:extLst>
      <p:ext uri="{BB962C8B-B14F-4D97-AF65-F5344CB8AC3E}">
        <p14:creationId xmlns:p14="http://schemas.microsoft.com/office/powerpoint/2010/main" val="2096090067"/>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274638"/>
            <a:ext cx="8229600" cy="561975"/>
          </a:xfrm>
        </p:spPr>
        <p:txBody>
          <a:bodyPr>
            <a:normAutofit fontScale="90000"/>
          </a:bodyPr>
          <a:lstStyle/>
          <a:p>
            <a:r>
              <a:rPr lang="en-GB" sz="4000"/>
              <a:t>Working Memory Experiment</a:t>
            </a:r>
          </a:p>
        </p:txBody>
      </p:sp>
      <p:sp>
        <p:nvSpPr>
          <p:cNvPr id="29699" name="Rectangle 3"/>
          <p:cNvSpPr>
            <a:spLocks noGrp="1" noChangeArrowheads="1"/>
          </p:cNvSpPr>
          <p:nvPr>
            <p:ph type="body" idx="1"/>
          </p:nvPr>
        </p:nvSpPr>
        <p:spPr>
          <a:xfrm>
            <a:off x="0" y="908050"/>
            <a:ext cx="2916238" cy="5761038"/>
          </a:xfrm>
        </p:spPr>
        <p:txBody>
          <a:bodyPr/>
          <a:lstStyle/>
          <a:p>
            <a:pPr>
              <a:lnSpc>
                <a:spcPct val="80000"/>
              </a:lnSpc>
            </a:pPr>
            <a:r>
              <a:rPr lang="en-GB" sz="1800"/>
              <a:t>Group 1</a:t>
            </a:r>
          </a:p>
          <a:p>
            <a:pPr lvl="1">
              <a:lnSpc>
                <a:spcPct val="80000"/>
              </a:lnSpc>
            </a:pPr>
            <a:r>
              <a:rPr lang="en-GB" sz="1600"/>
              <a:t>“The, the, the, the, the”</a:t>
            </a:r>
          </a:p>
          <a:p>
            <a:pPr lvl="1">
              <a:lnSpc>
                <a:spcPct val="80000"/>
              </a:lnSpc>
              <a:buFontTx/>
              <a:buNone/>
            </a:pPr>
            <a:endParaRPr lang="en-GB" sz="1600"/>
          </a:p>
          <a:p>
            <a:pPr>
              <a:lnSpc>
                <a:spcPct val="80000"/>
              </a:lnSpc>
            </a:pPr>
            <a:r>
              <a:rPr lang="en-GB" sz="1800"/>
              <a:t> 3.12,  2.47, 2.27, 3.14, 5.29, 2.38, 3.10</a:t>
            </a:r>
          </a:p>
          <a:p>
            <a:pPr>
              <a:lnSpc>
                <a:spcPct val="80000"/>
              </a:lnSpc>
            </a:pPr>
            <a:endParaRPr lang="en-GB" sz="1800"/>
          </a:p>
          <a:p>
            <a:pPr>
              <a:lnSpc>
                <a:spcPct val="80000"/>
              </a:lnSpc>
            </a:pPr>
            <a:endParaRPr lang="en-GB" sz="1800"/>
          </a:p>
          <a:p>
            <a:pPr>
              <a:lnSpc>
                <a:spcPct val="80000"/>
              </a:lnSpc>
            </a:pPr>
            <a:r>
              <a:rPr lang="en-GB" sz="1800"/>
              <a:t>Group 2</a:t>
            </a:r>
          </a:p>
          <a:p>
            <a:pPr lvl="1">
              <a:lnSpc>
                <a:spcPct val="80000"/>
              </a:lnSpc>
            </a:pPr>
            <a:r>
              <a:rPr lang="en-GB" sz="1600"/>
              <a:t>Generate random number</a:t>
            </a:r>
          </a:p>
          <a:p>
            <a:pPr lvl="1">
              <a:lnSpc>
                <a:spcPct val="80000"/>
              </a:lnSpc>
            </a:pPr>
            <a:endParaRPr lang="en-GB" sz="1600"/>
          </a:p>
          <a:p>
            <a:pPr>
              <a:lnSpc>
                <a:spcPct val="80000"/>
              </a:lnSpc>
            </a:pPr>
            <a:r>
              <a:rPr lang="en-GB" sz="1800"/>
              <a:t>3.25, 4.24, 4.54, 3.46</a:t>
            </a:r>
          </a:p>
          <a:p>
            <a:pPr lvl="1">
              <a:lnSpc>
                <a:spcPct val="80000"/>
              </a:lnSpc>
            </a:pPr>
            <a:endParaRPr lang="en-GB" sz="1600"/>
          </a:p>
          <a:p>
            <a:pPr lvl="1">
              <a:lnSpc>
                <a:spcPct val="80000"/>
              </a:lnSpc>
            </a:pPr>
            <a:endParaRPr lang="en-GB" sz="1600"/>
          </a:p>
          <a:p>
            <a:pPr lvl="1">
              <a:lnSpc>
                <a:spcPct val="80000"/>
              </a:lnSpc>
            </a:pPr>
            <a:endParaRPr lang="en-GB" sz="1600"/>
          </a:p>
          <a:p>
            <a:pPr>
              <a:lnSpc>
                <a:spcPct val="80000"/>
              </a:lnSpc>
            </a:pPr>
            <a:r>
              <a:rPr lang="en-GB" sz="1800"/>
              <a:t>Control Group</a:t>
            </a:r>
          </a:p>
          <a:p>
            <a:pPr lvl="1">
              <a:lnSpc>
                <a:spcPct val="80000"/>
              </a:lnSpc>
            </a:pPr>
            <a:r>
              <a:rPr lang="en-GB" sz="1600"/>
              <a:t>Just completes the task</a:t>
            </a:r>
          </a:p>
          <a:p>
            <a:pPr>
              <a:lnSpc>
                <a:spcPct val="80000"/>
              </a:lnSpc>
            </a:pPr>
            <a:r>
              <a:rPr lang="en-GB" sz="1800"/>
              <a:t> 1.44</a:t>
            </a:r>
          </a:p>
          <a:p>
            <a:pPr lvl="1">
              <a:lnSpc>
                <a:spcPct val="80000"/>
              </a:lnSpc>
              <a:buFontTx/>
              <a:buNone/>
            </a:pPr>
            <a:endParaRPr lang="en-GB" sz="1600"/>
          </a:p>
          <a:p>
            <a:pPr lvl="1">
              <a:lnSpc>
                <a:spcPct val="80000"/>
              </a:lnSpc>
            </a:pPr>
            <a:endParaRPr lang="en-GB" sz="1600"/>
          </a:p>
        </p:txBody>
      </p:sp>
      <p:pic>
        <p:nvPicPr>
          <p:cNvPr id="29700" name="Picture 4"/>
          <p:cNvPicPr>
            <a:picLocks noChangeAspect="1" noChangeArrowheads="1"/>
          </p:cNvPicPr>
          <p:nvPr/>
        </p:nvPicPr>
        <p:blipFill>
          <a:blip r:embed="rId2" cstate="print"/>
          <a:srcRect/>
          <a:stretch>
            <a:fillRect/>
          </a:stretch>
        </p:blipFill>
        <p:spPr bwMode="auto">
          <a:xfrm>
            <a:off x="2843213" y="841375"/>
            <a:ext cx="6300787" cy="6213475"/>
          </a:xfrm>
          <a:prstGeom prst="rect">
            <a:avLst/>
          </a:prstGeom>
          <a:noFill/>
          <a:ln w="9525">
            <a:noFill/>
            <a:miter lim="800000"/>
            <a:headEnd/>
            <a:tailEnd/>
          </a:ln>
          <a:effectLst/>
        </p:spPr>
      </p:pic>
    </p:spTree>
    <p:extLst>
      <p:ext uri="{BB962C8B-B14F-4D97-AF65-F5344CB8AC3E}">
        <p14:creationId xmlns:p14="http://schemas.microsoft.com/office/powerpoint/2010/main" val="1583727801"/>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404664"/>
            <a:ext cx="8229600" cy="794352"/>
          </a:xfrm>
          <a:solidFill>
            <a:srgbClr val="FFFF00"/>
          </a:solidFill>
        </p:spPr>
        <p:style>
          <a:lnRef idx="1">
            <a:schemeClr val="accent3"/>
          </a:lnRef>
          <a:fillRef idx="2">
            <a:schemeClr val="accent3"/>
          </a:fillRef>
          <a:effectRef idx="1">
            <a:schemeClr val="accent3"/>
          </a:effectRef>
          <a:fontRef idx="minor">
            <a:schemeClr val="dk1"/>
          </a:fontRef>
        </p:style>
        <p:txBody>
          <a:bodyPr>
            <a:normAutofit/>
          </a:bodyPr>
          <a:lstStyle/>
          <a:p>
            <a:r>
              <a:rPr lang="en-GB" dirty="0" smtClean="0"/>
              <a:t>Studies: the central executive</a:t>
            </a:r>
            <a:endParaRPr lang="en-US" dirty="0"/>
          </a:p>
        </p:txBody>
      </p:sp>
      <p:sp>
        <p:nvSpPr>
          <p:cNvPr id="3" name="Content Placeholder 2"/>
          <p:cNvSpPr>
            <a:spLocks noGrp="1"/>
          </p:cNvSpPr>
          <p:nvPr>
            <p:ph idx="1"/>
          </p:nvPr>
        </p:nvSpPr>
        <p:spPr>
          <a:xfrm>
            <a:off x="457200" y="1412776"/>
            <a:ext cx="8003232" cy="4608512"/>
          </a:xfrm>
        </p:spPr>
        <p:txBody>
          <a:bodyPr>
            <a:normAutofit fontScale="77500" lnSpcReduction="20000"/>
          </a:bodyPr>
          <a:lstStyle/>
          <a:p>
            <a:pPr>
              <a:buNone/>
            </a:pPr>
            <a:r>
              <a:rPr lang="en-GB" dirty="0" err="1" smtClean="0"/>
              <a:t>Baddeley</a:t>
            </a:r>
            <a:r>
              <a:rPr lang="en-GB" dirty="0" smtClean="0"/>
              <a:t> (1996)</a:t>
            </a:r>
          </a:p>
          <a:p>
            <a:pPr marL="0" indent="0">
              <a:buNone/>
            </a:pPr>
            <a:r>
              <a:rPr lang="en-GB" dirty="0" smtClean="0"/>
              <a:t>Asked participants to think of random digits that bore no connection to each other (by tapping in numbers on a keyboard). Either carried out on its own, or with one of the following tasks:</a:t>
            </a:r>
          </a:p>
          <a:p>
            <a:pPr marL="514350" indent="-514350">
              <a:buFont typeface="+mj-lt"/>
              <a:buAutoNum type="arabicPeriod"/>
            </a:pPr>
            <a:r>
              <a:rPr lang="en-GB" dirty="0" smtClean="0"/>
              <a:t>Reciting the alphabet</a:t>
            </a:r>
          </a:p>
          <a:p>
            <a:pPr marL="514350" indent="-514350">
              <a:buFont typeface="+mj-lt"/>
              <a:buAutoNum type="arabicPeriod"/>
            </a:pPr>
            <a:r>
              <a:rPr lang="en-GB" dirty="0" smtClean="0"/>
              <a:t>Counting from 1</a:t>
            </a:r>
          </a:p>
          <a:p>
            <a:pPr marL="514350" indent="-514350">
              <a:buFont typeface="+mj-lt"/>
              <a:buAutoNum type="arabicPeriod"/>
            </a:pPr>
            <a:r>
              <a:rPr lang="en-GB" dirty="0" smtClean="0"/>
              <a:t>Alternating between letters and numbers e.g. A1 b2 c3</a:t>
            </a:r>
          </a:p>
          <a:p>
            <a:pPr>
              <a:buFont typeface="Arial" pitchFamily="34" charset="0"/>
              <a:buChar char="•"/>
            </a:pPr>
            <a:endParaRPr lang="en-GB" dirty="0" smtClean="0"/>
          </a:p>
          <a:p>
            <a:pPr marL="0" indent="0">
              <a:buFont typeface="Arial" pitchFamily="34" charset="0"/>
              <a:buNone/>
            </a:pPr>
            <a:r>
              <a:rPr lang="en-GB" dirty="0" smtClean="0"/>
              <a:t>Generated number stream was much less random in condition 3 – </a:t>
            </a:r>
            <a:r>
              <a:rPr lang="en-GB" dirty="0" err="1" smtClean="0"/>
              <a:t>Baddeley</a:t>
            </a:r>
            <a:r>
              <a:rPr lang="en-GB" dirty="0" smtClean="0"/>
              <a:t> said they were competing for the same central executive resources.</a:t>
            </a:r>
          </a:p>
          <a:p>
            <a:pPr>
              <a:buNone/>
            </a:pPr>
            <a:endParaRPr lang="en-US" dirty="0"/>
          </a:p>
        </p:txBody>
      </p:sp>
      <p:sp>
        <p:nvSpPr>
          <p:cNvPr id="4" name="Footer Placeholder 3"/>
          <p:cNvSpPr>
            <a:spLocks noGrp="1"/>
          </p:cNvSpPr>
          <p:nvPr>
            <p:ph type="ftr" sz="quarter" idx="11"/>
          </p:nvPr>
        </p:nvSpPr>
        <p:spPr/>
        <p:txBody>
          <a:bodyPr/>
          <a:lstStyle/>
          <a:p>
            <a:endParaRPr lang="en-US"/>
          </a:p>
        </p:txBody>
      </p:sp>
      <p:pic>
        <p:nvPicPr>
          <p:cNvPr id="5" name="Picture 2" descr="http://wordandimage.files.wordpress.com/2007/09/logo-alphabet.jpg"/>
          <p:cNvPicPr>
            <a:picLocks noChangeAspect="1" noChangeArrowheads="1"/>
          </p:cNvPicPr>
          <p:nvPr/>
        </p:nvPicPr>
        <p:blipFill>
          <a:blip r:embed="rId2" cstate="print"/>
          <a:srcRect/>
          <a:stretch>
            <a:fillRect/>
          </a:stretch>
        </p:blipFill>
        <p:spPr bwMode="auto">
          <a:xfrm>
            <a:off x="7452320" y="5574169"/>
            <a:ext cx="1403648" cy="1109860"/>
          </a:xfrm>
          <a:prstGeom prst="rect">
            <a:avLst/>
          </a:prstGeom>
          <a:noFill/>
        </p:spPr>
      </p:pic>
      <p:sp>
        <p:nvSpPr>
          <p:cNvPr id="6" name="Action Button: Forward or Next 5">
            <a:hlinkClick r:id="rId3" action="ppaction://hlinksldjump" highlightClick="1"/>
          </p:cNvPr>
          <p:cNvSpPr/>
          <p:nvPr/>
        </p:nvSpPr>
        <p:spPr>
          <a:xfrm>
            <a:off x="6228184" y="5949280"/>
            <a:ext cx="864096" cy="648072"/>
          </a:xfrm>
          <a:prstGeom prst="actionButtonForwardNex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249608216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to="" calcmode="lin" valueType="num">
                                      <p:cBhvr>
                                        <p:cTn id="7" dur="1" fill="hold"/>
                                        <p:tgtEl>
                                          <p:spTgt spid="6"/>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lstStyle/>
          <a:p>
            <a:r>
              <a:rPr lang="en-GB" dirty="0" smtClean="0"/>
              <a:t>Evidence to support WMM</a:t>
            </a:r>
            <a:endParaRPr lang="en-US" dirty="0"/>
          </a:p>
        </p:txBody>
      </p:sp>
      <p:sp>
        <p:nvSpPr>
          <p:cNvPr id="3" name="Content Placeholder 2"/>
          <p:cNvSpPr>
            <a:spLocks noGrp="1"/>
          </p:cNvSpPr>
          <p:nvPr>
            <p:ph idx="1"/>
          </p:nvPr>
        </p:nvSpPr>
        <p:spPr/>
        <p:txBody>
          <a:bodyPr/>
          <a:lstStyle/>
          <a:p>
            <a:pPr>
              <a:buNone/>
            </a:pPr>
            <a:endParaRPr lang="en-GB" dirty="0" smtClean="0"/>
          </a:p>
          <a:p>
            <a:r>
              <a:rPr lang="en-GB" dirty="0" smtClean="0"/>
              <a:t>Brain scans show that verbal and spatial working memories are located in different areas of the brain. – </a:t>
            </a:r>
          </a:p>
          <a:p>
            <a:endParaRPr lang="en-GB" dirty="0" smtClean="0"/>
          </a:p>
          <a:p>
            <a:r>
              <a:rPr lang="en-GB" dirty="0" smtClean="0"/>
              <a:t>Phonological store is in </a:t>
            </a:r>
            <a:r>
              <a:rPr lang="en-GB" dirty="0" err="1" smtClean="0"/>
              <a:t>Wernicke’s</a:t>
            </a:r>
            <a:r>
              <a:rPr lang="en-GB" dirty="0" smtClean="0"/>
              <a:t> area and </a:t>
            </a:r>
            <a:r>
              <a:rPr lang="en-GB" dirty="0" err="1" smtClean="0"/>
              <a:t>articulatory</a:t>
            </a:r>
            <a:r>
              <a:rPr lang="en-GB" dirty="0" smtClean="0"/>
              <a:t> rehearsal loop is in </a:t>
            </a:r>
            <a:r>
              <a:rPr lang="en-GB" dirty="0" err="1" smtClean="0"/>
              <a:t>Broca’s</a:t>
            </a:r>
            <a:endParaRPr lang="en-GB" dirty="0" smtClean="0"/>
          </a:p>
          <a:p>
            <a:pPr>
              <a:buNone/>
            </a:pPr>
            <a:endParaRPr lang="en-GB" dirty="0" smtClean="0"/>
          </a:p>
        </p:txBody>
      </p:sp>
    </p:spTree>
    <p:extLst>
      <p:ext uri="{BB962C8B-B14F-4D97-AF65-F5344CB8AC3E}">
        <p14:creationId xmlns:p14="http://schemas.microsoft.com/office/powerpoint/2010/main" val="3593580607"/>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6"/>
          </a:lnRef>
          <a:fillRef idx="2">
            <a:schemeClr val="accent6"/>
          </a:fillRef>
          <a:effectRef idx="1">
            <a:schemeClr val="accent6"/>
          </a:effectRef>
          <a:fontRef idx="minor">
            <a:schemeClr val="dk1"/>
          </a:fontRef>
        </p:style>
        <p:txBody>
          <a:bodyPr>
            <a:normAutofit/>
          </a:bodyPr>
          <a:lstStyle/>
          <a:p>
            <a:r>
              <a:rPr lang="en-GB" dirty="0" smtClean="0"/>
              <a:t>Studies: The phonological loop</a:t>
            </a:r>
            <a:endParaRPr lang="en-US" dirty="0"/>
          </a:p>
        </p:txBody>
      </p:sp>
      <p:sp>
        <p:nvSpPr>
          <p:cNvPr id="3" name="Content Placeholder 2"/>
          <p:cNvSpPr>
            <a:spLocks noGrp="1"/>
          </p:cNvSpPr>
          <p:nvPr>
            <p:ph idx="1"/>
          </p:nvPr>
        </p:nvSpPr>
        <p:spPr/>
        <p:txBody>
          <a:bodyPr/>
          <a:lstStyle/>
          <a:p>
            <a:r>
              <a:rPr lang="en-GB" dirty="0" err="1" smtClean="0"/>
              <a:t>Baddeley</a:t>
            </a:r>
            <a:r>
              <a:rPr lang="en-GB" dirty="0" smtClean="0"/>
              <a:t>, Thompson &amp; Buchanan (1975)- word length effect.</a:t>
            </a:r>
            <a:endParaRPr lang="en-US" dirty="0"/>
          </a:p>
        </p:txBody>
      </p:sp>
      <p:grpSp>
        <p:nvGrpSpPr>
          <p:cNvPr id="4" name="Group 11"/>
          <p:cNvGrpSpPr/>
          <p:nvPr/>
        </p:nvGrpSpPr>
        <p:grpSpPr>
          <a:xfrm>
            <a:off x="0" y="2780928"/>
            <a:ext cx="2357454" cy="3000396"/>
            <a:chOff x="0" y="2780928"/>
            <a:chExt cx="2357454" cy="3000396"/>
          </a:xfrm>
          <a:solidFill>
            <a:srgbClr val="00B0F0"/>
          </a:solidFill>
        </p:grpSpPr>
        <p:sp>
          <p:nvSpPr>
            <p:cNvPr id="5" name="Vertical Scroll 4"/>
            <p:cNvSpPr/>
            <p:nvPr/>
          </p:nvSpPr>
          <p:spPr>
            <a:xfrm>
              <a:off x="0" y="2780928"/>
              <a:ext cx="2357454" cy="3000396"/>
            </a:xfrm>
            <a:prstGeom prst="verticalScroll">
              <a:avLst/>
            </a:prstGeom>
            <a:grpFill/>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dirty="0" smtClean="0"/>
            </a:p>
            <a:p>
              <a:pPr algn="ctr"/>
              <a:endParaRPr lang="en-US" dirty="0" smtClean="0"/>
            </a:p>
            <a:p>
              <a:pPr algn="ctr"/>
              <a:endParaRPr lang="en-US" dirty="0" smtClean="0"/>
            </a:p>
            <a:p>
              <a:pPr algn="ctr"/>
              <a:endParaRPr lang="en-US" dirty="0" smtClean="0"/>
            </a:p>
          </p:txBody>
        </p:sp>
        <p:sp>
          <p:nvSpPr>
            <p:cNvPr id="6" name="TextBox 5"/>
            <p:cNvSpPr txBox="1"/>
            <p:nvPr/>
          </p:nvSpPr>
          <p:spPr>
            <a:xfrm>
              <a:off x="251520" y="3284984"/>
              <a:ext cx="1643074" cy="1477328"/>
            </a:xfrm>
            <a:prstGeom prst="rect">
              <a:avLst/>
            </a:prstGeom>
            <a:grpFill/>
          </p:spPr>
          <p:txBody>
            <a:bodyPr wrap="square" rtlCol="0">
              <a:spAutoFit/>
            </a:bodyPr>
            <a:lstStyle/>
            <a:p>
              <a:r>
                <a:rPr lang="en-GB" dirty="0" smtClean="0">
                  <a:latin typeface="Freestyle Script" pitchFamily="66" charset="0"/>
                </a:rPr>
                <a:t>HARM</a:t>
              </a:r>
            </a:p>
            <a:p>
              <a:r>
                <a:rPr lang="en-GB" dirty="0" smtClean="0">
                  <a:latin typeface="Freestyle Script" pitchFamily="66" charset="0"/>
                </a:rPr>
                <a:t>WIT</a:t>
              </a:r>
            </a:p>
            <a:p>
              <a:r>
                <a:rPr lang="en-GB" dirty="0" smtClean="0">
                  <a:latin typeface="Freestyle Script" pitchFamily="66" charset="0"/>
                </a:rPr>
                <a:t>TWICE</a:t>
              </a:r>
            </a:p>
            <a:p>
              <a:r>
                <a:rPr lang="en-GB" dirty="0" smtClean="0">
                  <a:latin typeface="Freestyle Script" pitchFamily="66" charset="0"/>
                </a:rPr>
                <a:t>BUS</a:t>
              </a:r>
            </a:p>
            <a:p>
              <a:r>
                <a:rPr lang="en-GB" dirty="0" smtClean="0">
                  <a:latin typeface="Freestyle Script" pitchFamily="66" charset="0"/>
                </a:rPr>
                <a:t>TIN</a:t>
              </a:r>
              <a:endParaRPr lang="en-US" dirty="0">
                <a:latin typeface="Freestyle Script" pitchFamily="66" charset="0"/>
              </a:endParaRPr>
            </a:p>
          </p:txBody>
        </p:sp>
      </p:grpSp>
      <p:grpSp>
        <p:nvGrpSpPr>
          <p:cNvPr id="10" name="Group 12"/>
          <p:cNvGrpSpPr/>
          <p:nvPr/>
        </p:nvGrpSpPr>
        <p:grpSpPr>
          <a:xfrm>
            <a:off x="6929422" y="2708920"/>
            <a:ext cx="2214578" cy="3000396"/>
            <a:chOff x="6929422" y="2708920"/>
            <a:chExt cx="2214578" cy="3000396"/>
          </a:xfrm>
        </p:grpSpPr>
        <p:sp>
          <p:nvSpPr>
            <p:cNvPr id="7" name="Vertical Scroll 6"/>
            <p:cNvSpPr/>
            <p:nvPr/>
          </p:nvSpPr>
          <p:spPr>
            <a:xfrm>
              <a:off x="6929422" y="2708920"/>
              <a:ext cx="2214578" cy="3000396"/>
            </a:xfrm>
            <a:prstGeom prst="verticalScroll">
              <a:avLst/>
            </a:prstGeom>
            <a:solidFill>
              <a:srgbClr val="00B0F0"/>
            </a:solidFill>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sp>
          <p:nvSpPr>
            <p:cNvPr id="8" name="TextBox 7"/>
            <p:cNvSpPr txBox="1"/>
            <p:nvPr/>
          </p:nvSpPr>
          <p:spPr>
            <a:xfrm>
              <a:off x="7236296" y="3212976"/>
              <a:ext cx="1500198" cy="1477328"/>
            </a:xfrm>
            <a:prstGeom prst="rect">
              <a:avLst/>
            </a:prstGeom>
            <a:solidFill>
              <a:srgbClr val="00B0F0"/>
            </a:solidFill>
          </p:spPr>
          <p:txBody>
            <a:bodyPr wrap="square" rtlCol="0">
              <a:spAutoFit/>
            </a:bodyPr>
            <a:lstStyle/>
            <a:p>
              <a:r>
                <a:rPr lang="en-GB" dirty="0" smtClean="0">
                  <a:latin typeface="Freestyle Script" pitchFamily="66" charset="0"/>
                </a:rPr>
                <a:t>ORGANISATION</a:t>
              </a:r>
            </a:p>
            <a:p>
              <a:r>
                <a:rPr lang="en-GB" dirty="0" smtClean="0">
                  <a:latin typeface="Freestyle Script" pitchFamily="66" charset="0"/>
                </a:rPr>
                <a:t>UNIVERSITY</a:t>
              </a:r>
            </a:p>
            <a:p>
              <a:r>
                <a:rPr lang="en-GB" dirty="0" smtClean="0">
                  <a:latin typeface="Freestyle Script" pitchFamily="66" charset="0"/>
                </a:rPr>
                <a:t>ASSOSCIATION</a:t>
              </a:r>
            </a:p>
            <a:p>
              <a:r>
                <a:rPr lang="en-GB" dirty="0" smtClean="0">
                  <a:latin typeface="Freestyle Script" pitchFamily="66" charset="0"/>
                </a:rPr>
                <a:t>NEUROLOGICAL</a:t>
              </a:r>
            </a:p>
            <a:p>
              <a:r>
                <a:rPr lang="en-GB" dirty="0" smtClean="0">
                  <a:latin typeface="Freestyle Script" pitchFamily="66" charset="0"/>
                </a:rPr>
                <a:t>UNDENIABLE</a:t>
              </a:r>
              <a:endParaRPr lang="en-US" dirty="0">
                <a:latin typeface="Freestyle Script" pitchFamily="66" charset="0"/>
              </a:endParaRPr>
            </a:p>
          </p:txBody>
        </p:sp>
      </p:grpSp>
      <p:sp>
        <p:nvSpPr>
          <p:cNvPr id="9" name="Footer Placeholder 8"/>
          <p:cNvSpPr>
            <a:spLocks noGrp="1"/>
          </p:cNvSpPr>
          <p:nvPr>
            <p:ph type="ftr" sz="quarter" idx="11"/>
          </p:nvPr>
        </p:nvSpPr>
        <p:spPr/>
        <p:txBody>
          <a:bodyPr/>
          <a:lstStyle/>
          <a:p>
            <a:endParaRPr lang="en-US"/>
          </a:p>
        </p:txBody>
      </p:sp>
      <p:sp>
        <p:nvSpPr>
          <p:cNvPr id="11" name="Rectangle 10"/>
          <p:cNvSpPr/>
          <p:nvPr/>
        </p:nvSpPr>
        <p:spPr>
          <a:xfrm>
            <a:off x="2267744" y="3501008"/>
            <a:ext cx="4608512" cy="273630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en-GB" i="1" dirty="0" smtClean="0"/>
              <a:t>Presented words for very brief periods of time. One condition – 5 words, one syllable, familiar. Two condition: 5 polysyllabic words. Average correct recall over several trials  showed participants remembered the short words much better. This is the ‘word length effect’.</a:t>
            </a:r>
          </a:p>
          <a:p>
            <a:r>
              <a:rPr lang="en-GB" dirty="0" smtClean="0"/>
              <a:t>What does this tell us about the phonological loop? </a:t>
            </a:r>
            <a:endParaRPr lang="en-GB" i="1" dirty="0" smtClean="0"/>
          </a:p>
        </p:txBody>
      </p:sp>
    </p:spTree>
    <p:extLst>
      <p:ext uri="{BB962C8B-B14F-4D97-AF65-F5344CB8AC3E}">
        <p14:creationId xmlns:p14="http://schemas.microsoft.com/office/powerpoint/2010/main" val="422277249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to="" calcmode="lin" valueType="num">
                                      <p:cBhvr>
                                        <p:cTn id="12" dur="1" fill="hold"/>
                                        <p:tgtEl>
                                          <p:spTgt spid="3">
                                            <p:txEl>
                                              <p:pRg st="0" end="0"/>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to="" calcmode="lin" valueType="num">
                                      <p:cBhvr>
                                        <p:cTn id="17" dur="1" fill="hold"/>
                                        <p:tgtEl>
                                          <p:spTgt spid="4"/>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 to="" calcmode="lin" valueType="num">
                                      <p:cBhvr>
                                        <p:cTn id="22" dur="1" fill="hold"/>
                                        <p:tgtEl>
                                          <p:spTgt spid="10"/>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 to="" calcmode="lin" valueType="num">
                                      <p:cBhvr>
                                        <p:cTn id="27" dur="1" fill="hold"/>
                                        <p:tgtEl>
                                          <p:spTgt spid="11"/>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6"/>
          </a:lnRef>
          <a:fillRef idx="2">
            <a:schemeClr val="accent6"/>
          </a:fillRef>
          <a:effectRef idx="1">
            <a:schemeClr val="accent6"/>
          </a:effectRef>
          <a:fontRef idx="minor">
            <a:schemeClr val="dk1"/>
          </a:fontRef>
        </p:style>
        <p:txBody>
          <a:bodyPr>
            <a:normAutofit/>
          </a:bodyPr>
          <a:lstStyle/>
          <a:p>
            <a:r>
              <a:rPr lang="en-GB" dirty="0" smtClean="0"/>
              <a:t>Studies: The phonological loop</a:t>
            </a:r>
            <a:endParaRPr lang="en-US" dirty="0"/>
          </a:p>
        </p:txBody>
      </p:sp>
      <p:sp>
        <p:nvSpPr>
          <p:cNvPr id="4" name="Rectangle 3"/>
          <p:cNvSpPr/>
          <p:nvPr/>
        </p:nvSpPr>
        <p:spPr>
          <a:xfrm>
            <a:off x="539552" y="1844824"/>
            <a:ext cx="8280920" cy="5201424"/>
          </a:xfrm>
          <a:prstGeom prst="rect">
            <a:avLst/>
          </a:prstGeom>
          <a:noFill/>
        </p:spPr>
        <p:txBody>
          <a:bodyPr wrap="square" lIns="91440" tIns="45720" rIns="91440" bIns="45720">
            <a:spAutoFit/>
          </a:bodyPr>
          <a:lstStyle/>
          <a:p>
            <a:pPr algn="ctr"/>
            <a:r>
              <a:rPr lang="en-US" sz="36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bg2">
                    <a:lumMod val="50000"/>
                  </a:schemeClr>
                </a:solidFill>
              </a:rPr>
              <a:t>ARTICULATORY </a:t>
            </a:r>
            <a:r>
              <a:rPr lang="en-GB" sz="36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bg2">
                    <a:lumMod val="50000"/>
                  </a:schemeClr>
                </a:solidFill>
              </a:rPr>
              <a:t>SUPPRESSION</a:t>
            </a:r>
          </a:p>
          <a:p>
            <a:r>
              <a:rPr lang="en-GB" sz="3200" dirty="0" err="1" smtClean="0"/>
              <a:t>Baddeley</a:t>
            </a:r>
            <a:r>
              <a:rPr lang="en-GB" sz="3200" dirty="0" smtClean="0"/>
              <a:t> et al also found that the word length effect disappeared (short words recalled no better than long words) under conditions of </a:t>
            </a:r>
            <a:r>
              <a:rPr lang="en-GB" sz="3200" dirty="0" err="1" smtClean="0"/>
              <a:t>articulatory</a:t>
            </a:r>
            <a:r>
              <a:rPr lang="en-GB" sz="3200" dirty="0" smtClean="0"/>
              <a:t> suppression (given a task that would normally make use of </a:t>
            </a:r>
            <a:r>
              <a:rPr lang="en-GB" sz="3200" dirty="0" err="1" smtClean="0"/>
              <a:t>articulatory</a:t>
            </a:r>
            <a:r>
              <a:rPr lang="en-GB" sz="3200" dirty="0" smtClean="0"/>
              <a:t> loop e.g. Saying la-la-la-la-la  - this means that the word length effect depends on having a verbal rehearsal system</a:t>
            </a:r>
            <a:r>
              <a:rPr lang="en-GB" sz="3600" dirty="0" smtClean="0"/>
              <a:t>.</a:t>
            </a:r>
            <a:endParaRPr lang="en-GB" sz="36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bg2">
                  <a:lumMod val="50000"/>
                </a:schemeClr>
              </a:solidFill>
            </a:endParaRPr>
          </a:p>
          <a:p>
            <a:pPr algn="ctr"/>
            <a:endParaRPr lang="en-US" sz="36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bg2">
                  <a:lumMod val="50000"/>
                </a:schemeClr>
              </a:solidFill>
            </a:endParaRPr>
          </a:p>
        </p:txBody>
      </p:sp>
      <p:sp>
        <p:nvSpPr>
          <p:cNvPr id="5" name="Footer Placeholder 4"/>
          <p:cNvSpPr>
            <a:spLocks noGrp="1"/>
          </p:cNvSpPr>
          <p:nvPr>
            <p:ph type="ftr" sz="quarter" idx="11"/>
          </p:nvPr>
        </p:nvSpPr>
        <p:spPr/>
        <p:txBody>
          <a:bodyPr/>
          <a:lstStyle/>
          <a:p>
            <a:endParaRPr lang="en-US"/>
          </a:p>
        </p:txBody>
      </p:sp>
      <p:sp>
        <p:nvSpPr>
          <p:cNvPr id="6" name="Action Button: Forward or Next 5">
            <a:hlinkClick r:id="rId3" action="ppaction://hlinksldjump" highlightClick="1"/>
          </p:cNvPr>
          <p:cNvSpPr/>
          <p:nvPr/>
        </p:nvSpPr>
        <p:spPr>
          <a:xfrm>
            <a:off x="7596336" y="5805264"/>
            <a:ext cx="1224136" cy="864096"/>
          </a:xfrm>
          <a:prstGeom prst="actionButtonForwardNex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31982419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to="" calcmode="lin" valueType="num">
                                      <p:cBhvr>
                                        <p:cTn id="7" dur="1" fill="hold"/>
                                        <p:tgtEl>
                                          <p:spTgt spid="6"/>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to="" calcmode="lin" valueType="num">
                                      <p:cBhvr>
                                        <p:cTn id="12" dur="1" fill="hold"/>
                                        <p:tgtEl>
                                          <p:spTgt spid="4"/>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404664"/>
            <a:ext cx="8352928" cy="1010376"/>
          </a:xfrm>
        </p:spPr>
        <p:style>
          <a:lnRef idx="1">
            <a:schemeClr val="accent1"/>
          </a:lnRef>
          <a:fillRef idx="3">
            <a:schemeClr val="accent1"/>
          </a:fillRef>
          <a:effectRef idx="2">
            <a:schemeClr val="accent1"/>
          </a:effectRef>
          <a:fontRef idx="minor">
            <a:schemeClr val="lt1"/>
          </a:fontRef>
        </p:style>
        <p:txBody>
          <a:bodyPr>
            <a:normAutofit/>
          </a:bodyPr>
          <a:lstStyle/>
          <a:p>
            <a:pPr algn="ctr"/>
            <a:r>
              <a:rPr lang="en-GB" sz="4000" dirty="0" smtClean="0">
                <a:solidFill>
                  <a:schemeClr val="tx1"/>
                </a:solidFill>
              </a:rPr>
              <a:t>Studies: The </a:t>
            </a:r>
            <a:r>
              <a:rPr lang="en-GB" sz="4000" dirty="0" err="1" smtClean="0">
                <a:solidFill>
                  <a:schemeClr val="tx1"/>
                </a:solidFill>
              </a:rPr>
              <a:t>visuospatial</a:t>
            </a:r>
            <a:r>
              <a:rPr lang="en-GB" sz="4000" dirty="0" smtClean="0">
                <a:solidFill>
                  <a:schemeClr val="tx1"/>
                </a:solidFill>
              </a:rPr>
              <a:t> sketchpad</a:t>
            </a:r>
            <a:endParaRPr lang="en-US" sz="4000" dirty="0">
              <a:solidFill>
                <a:schemeClr val="tx1"/>
              </a:solidFill>
            </a:endParaRPr>
          </a:p>
        </p:txBody>
      </p:sp>
      <p:sp>
        <p:nvSpPr>
          <p:cNvPr id="3" name="Content Placeholder 2"/>
          <p:cNvSpPr>
            <a:spLocks noGrp="1"/>
          </p:cNvSpPr>
          <p:nvPr>
            <p:ph idx="1"/>
          </p:nvPr>
        </p:nvSpPr>
        <p:spPr>
          <a:xfrm>
            <a:off x="457200" y="1935480"/>
            <a:ext cx="8229600" cy="564826"/>
          </a:xfrm>
        </p:spPr>
        <p:txBody>
          <a:bodyPr>
            <a:normAutofit lnSpcReduction="10000"/>
          </a:bodyPr>
          <a:lstStyle/>
          <a:p>
            <a:r>
              <a:rPr lang="en-GB" dirty="0" err="1" smtClean="0"/>
              <a:t>Shepard</a:t>
            </a:r>
            <a:r>
              <a:rPr lang="en-GB" dirty="0" smtClean="0"/>
              <a:t> &amp; </a:t>
            </a:r>
            <a:r>
              <a:rPr lang="en-GB" dirty="0" err="1" smtClean="0"/>
              <a:t>Feng</a:t>
            </a:r>
            <a:r>
              <a:rPr lang="en-GB" dirty="0" smtClean="0"/>
              <a:t> (1972)</a:t>
            </a:r>
            <a:endParaRPr lang="en-US" dirty="0"/>
          </a:p>
        </p:txBody>
      </p:sp>
      <p:grpSp>
        <p:nvGrpSpPr>
          <p:cNvPr id="4" name="Group 11"/>
          <p:cNvGrpSpPr/>
          <p:nvPr/>
        </p:nvGrpSpPr>
        <p:grpSpPr>
          <a:xfrm>
            <a:off x="0" y="2420888"/>
            <a:ext cx="3465659" cy="4242393"/>
            <a:chOff x="0" y="2420888"/>
            <a:chExt cx="3465659" cy="4242393"/>
          </a:xfrm>
        </p:grpSpPr>
        <p:pic>
          <p:nvPicPr>
            <p:cNvPr id="23554" name="Picture 2" descr="http://mathforum.org/alejandre/workshops/cube.net.gif"/>
            <p:cNvPicPr>
              <a:picLocks noChangeAspect="1" noChangeArrowheads="1"/>
            </p:cNvPicPr>
            <p:nvPr/>
          </p:nvPicPr>
          <p:blipFill>
            <a:blip r:embed="rId3" cstate="print"/>
            <a:srcRect/>
            <a:stretch>
              <a:fillRect/>
            </a:stretch>
          </p:blipFill>
          <p:spPr bwMode="auto">
            <a:xfrm>
              <a:off x="179512" y="2420888"/>
              <a:ext cx="3286147" cy="4242393"/>
            </a:xfrm>
            <a:prstGeom prst="rect">
              <a:avLst/>
            </a:prstGeom>
            <a:noFill/>
          </p:spPr>
        </p:pic>
        <p:pic>
          <p:nvPicPr>
            <p:cNvPr id="23558" name="Picture 6" descr="http://www.thewatchmakerproject.com/arrows/arrowBG.png"/>
            <p:cNvPicPr>
              <a:picLocks noChangeAspect="1" noChangeArrowheads="1"/>
            </p:cNvPicPr>
            <p:nvPr/>
          </p:nvPicPr>
          <p:blipFill>
            <a:blip r:embed="rId4" cstate="print"/>
            <a:srcRect/>
            <a:stretch>
              <a:fillRect/>
            </a:stretch>
          </p:blipFill>
          <p:spPr bwMode="auto">
            <a:xfrm flipH="1">
              <a:off x="0" y="4797152"/>
              <a:ext cx="277845" cy="277845"/>
            </a:xfrm>
            <a:prstGeom prst="rect">
              <a:avLst/>
            </a:prstGeom>
            <a:noFill/>
          </p:spPr>
        </p:pic>
        <p:pic>
          <p:nvPicPr>
            <p:cNvPr id="7" name="Picture 6" descr="http://www.thewatchmakerproject.com/arrows/arrowBG.png"/>
            <p:cNvPicPr>
              <a:picLocks noChangeAspect="1" noChangeArrowheads="1"/>
            </p:cNvPicPr>
            <p:nvPr/>
          </p:nvPicPr>
          <p:blipFill>
            <a:blip r:embed="rId4" cstate="print"/>
            <a:srcRect/>
            <a:stretch>
              <a:fillRect/>
            </a:stretch>
          </p:blipFill>
          <p:spPr bwMode="auto">
            <a:xfrm flipH="1">
              <a:off x="971600" y="3717032"/>
              <a:ext cx="277845" cy="277845"/>
            </a:xfrm>
            <a:prstGeom prst="rect">
              <a:avLst/>
            </a:prstGeom>
            <a:noFill/>
          </p:spPr>
        </p:pic>
      </p:grpSp>
      <p:grpSp>
        <p:nvGrpSpPr>
          <p:cNvPr id="5" name="Group 12"/>
          <p:cNvGrpSpPr/>
          <p:nvPr/>
        </p:nvGrpSpPr>
        <p:grpSpPr>
          <a:xfrm>
            <a:off x="4716016" y="1628800"/>
            <a:ext cx="4197743" cy="3000396"/>
            <a:chOff x="4716016" y="1628800"/>
            <a:chExt cx="4197743" cy="3000396"/>
          </a:xfrm>
        </p:grpSpPr>
        <p:pic>
          <p:nvPicPr>
            <p:cNvPr id="23556" name="Picture 4" descr="http://www.icteachers.co.uk/children/sats/images/3d_cube_net_1.gif"/>
            <p:cNvPicPr>
              <a:picLocks noChangeAspect="1" noChangeArrowheads="1"/>
            </p:cNvPicPr>
            <p:nvPr/>
          </p:nvPicPr>
          <p:blipFill>
            <a:blip r:embed="rId5" cstate="print"/>
            <a:srcRect/>
            <a:stretch>
              <a:fillRect/>
            </a:stretch>
          </p:blipFill>
          <p:spPr bwMode="auto">
            <a:xfrm>
              <a:off x="4860032" y="1628800"/>
              <a:ext cx="4053727" cy="3000396"/>
            </a:xfrm>
            <a:prstGeom prst="rect">
              <a:avLst/>
            </a:prstGeom>
            <a:noFill/>
          </p:spPr>
        </p:pic>
        <p:pic>
          <p:nvPicPr>
            <p:cNvPr id="8" name="Picture 6" descr="http://www.thewatchmakerproject.com/arrows/arrowBG.png"/>
            <p:cNvPicPr>
              <a:picLocks noChangeAspect="1" noChangeArrowheads="1"/>
            </p:cNvPicPr>
            <p:nvPr/>
          </p:nvPicPr>
          <p:blipFill>
            <a:blip r:embed="rId4" cstate="print"/>
            <a:srcRect/>
            <a:stretch>
              <a:fillRect/>
            </a:stretch>
          </p:blipFill>
          <p:spPr bwMode="auto">
            <a:xfrm flipH="1">
              <a:off x="4716016" y="2924944"/>
              <a:ext cx="277845" cy="277845"/>
            </a:xfrm>
            <a:prstGeom prst="rect">
              <a:avLst/>
            </a:prstGeom>
            <a:noFill/>
          </p:spPr>
        </p:pic>
        <p:pic>
          <p:nvPicPr>
            <p:cNvPr id="9" name="Picture 6" descr="http://www.thewatchmakerproject.com/arrows/arrowBG.png"/>
            <p:cNvPicPr>
              <a:picLocks noChangeAspect="1" noChangeArrowheads="1"/>
            </p:cNvPicPr>
            <p:nvPr/>
          </p:nvPicPr>
          <p:blipFill>
            <a:blip r:embed="rId4" cstate="print"/>
            <a:srcRect/>
            <a:stretch>
              <a:fillRect/>
            </a:stretch>
          </p:blipFill>
          <p:spPr bwMode="auto">
            <a:xfrm flipH="1">
              <a:off x="7596336" y="4005064"/>
              <a:ext cx="277845" cy="277845"/>
            </a:xfrm>
            <a:prstGeom prst="rect">
              <a:avLst/>
            </a:prstGeom>
            <a:noFill/>
          </p:spPr>
        </p:pic>
      </p:grpSp>
      <p:sp>
        <p:nvSpPr>
          <p:cNvPr id="10" name="Footer Placeholder 9"/>
          <p:cNvSpPr>
            <a:spLocks noGrp="1"/>
          </p:cNvSpPr>
          <p:nvPr>
            <p:ph type="ftr" sz="quarter" idx="11"/>
          </p:nvPr>
        </p:nvSpPr>
        <p:spPr/>
        <p:txBody>
          <a:bodyPr/>
          <a:lstStyle/>
          <a:p>
            <a:endParaRPr lang="en-US"/>
          </a:p>
        </p:txBody>
      </p:sp>
      <p:sp>
        <p:nvSpPr>
          <p:cNvPr id="11" name="Rectangle 10"/>
          <p:cNvSpPr/>
          <p:nvPr/>
        </p:nvSpPr>
        <p:spPr>
          <a:xfrm>
            <a:off x="2555776" y="4553744"/>
            <a:ext cx="5112568" cy="230425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GB" dirty="0" smtClean="0">
                <a:solidFill>
                  <a:schemeClr val="tx1"/>
                </a:solidFill>
              </a:rPr>
              <a:t>Imagine folding the shapes into a cube... Do the arrows meet?</a:t>
            </a:r>
          </a:p>
          <a:p>
            <a:r>
              <a:rPr lang="en-GB" dirty="0" smtClean="0">
                <a:solidFill>
                  <a:schemeClr val="tx1"/>
                </a:solidFill>
              </a:rPr>
              <a:t>Time taken to make the decision was related to the time taken if the participants had actually been required to do the folding.</a:t>
            </a:r>
          </a:p>
          <a:p>
            <a:r>
              <a:rPr lang="en-GB" dirty="0" smtClean="0">
                <a:solidFill>
                  <a:schemeClr val="tx1"/>
                </a:solidFill>
              </a:rPr>
              <a:t>VISUAL IMAGES WORK IN VERY SIMILAR WAYS TO REAL LIFE PERCEPTION.</a:t>
            </a:r>
            <a:endParaRPr lang="en-US" dirty="0" smtClean="0">
              <a:solidFill>
                <a:schemeClr val="tx1"/>
              </a:solidFill>
            </a:endParaRPr>
          </a:p>
          <a:p>
            <a:pPr algn="ctr"/>
            <a:endParaRPr lang="en-GB" dirty="0"/>
          </a:p>
        </p:txBody>
      </p:sp>
    </p:spTree>
    <p:extLst>
      <p:ext uri="{BB962C8B-B14F-4D97-AF65-F5344CB8AC3E}">
        <p14:creationId xmlns:p14="http://schemas.microsoft.com/office/powerpoint/2010/main" val="8313210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to="" calcmode="lin" valueType="num">
                                      <p:cBhvr>
                                        <p:cTn id="12" dur="1" fill="hold"/>
                                        <p:tgtEl>
                                          <p:spTgt spid="3">
                                            <p:txEl>
                                              <p:pRg st="0" end="0"/>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 to="" calcmode="lin" valueType="num">
                                      <p:cBhvr>
                                        <p:cTn id="17" dur="1" fill="hold"/>
                                        <p:tgtEl>
                                          <p:spTgt spid="11"/>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1"/>
          </a:lnRef>
          <a:fillRef idx="3">
            <a:schemeClr val="accent1"/>
          </a:fillRef>
          <a:effectRef idx="2">
            <a:schemeClr val="accent1"/>
          </a:effectRef>
          <a:fontRef idx="minor">
            <a:schemeClr val="lt1"/>
          </a:fontRef>
        </p:style>
        <p:txBody>
          <a:bodyPr>
            <a:normAutofit fontScale="90000"/>
          </a:bodyPr>
          <a:lstStyle/>
          <a:p>
            <a:r>
              <a:rPr lang="en-GB" dirty="0" smtClean="0"/>
              <a:t>Studies: The </a:t>
            </a:r>
            <a:r>
              <a:rPr lang="en-GB" dirty="0" err="1" smtClean="0"/>
              <a:t>visuo</a:t>
            </a:r>
            <a:r>
              <a:rPr lang="en-GB" dirty="0" smtClean="0"/>
              <a:t>-spatial </a:t>
            </a:r>
            <a:r>
              <a:rPr lang="en-GB" dirty="0" smtClean="0"/>
              <a:t>sketchpad</a:t>
            </a:r>
            <a:endParaRPr lang="en-US" dirty="0"/>
          </a:p>
        </p:txBody>
      </p:sp>
      <p:sp>
        <p:nvSpPr>
          <p:cNvPr id="3" name="Content Placeholder 2"/>
          <p:cNvSpPr>
            <a:spLocks noGrp="1"/>
          </p:cNvSpPr>
          <p:nvPr>
            <p:ph idx="1"/>
          </p:nvPr>
        </p:nvSpPr>
        <p:spPr/>
        <p:txBody>
          <a:bodyPr/>
          <a:lstStyle/>
          <a:p>
            <a:pPr>
              <a:buNone/>
            </a:pPr>
            <a:r>
              <a:rPr lang="en-GB" dirty="0" err="1" smtClean="0"/>
              <a:t>Baddeley</a:t>
            </a:r>
            <a:r>
              <a:rPr lang="en-GB" dirty="0" smtClean="0"/>
              <a:t>, Grant, Wight &amp; Thompson (1973)</a:t>
            </a:r>
            <a:endParaRPr lang="en-US" dirty="0"/>
          </a:p>
        </p:txBody>
      </p:sp>
      <p:sp>
        <p:nvSpPr>
          <p:cNvPr id="4" name="Footer Placeholder 3"/>
          <p:cNvSpPr>
            <a:spLocks noGrp="1"/>
          </p:cNvSpPr>
          <p:nvPr>
            <p:ph type="ftr" sz="quarter" idx="11"/>
          </p:nvPr>
        </p:nvSpPr>
        <p:spPr/>
        <p:txBody>
          <a:bodyPr/>
          <a:lstStyle/>
          <a:p>
            <a:endParaRPr lang="en-US"/>
          </a:p>
        </p:txBody>
      </p:sp>
      <p:grpSp>
        <p:nvGrpSpPr>
          <p:cNvPr id="5" name="Group 8"/>
          <p:cNvGrpSpPr/>
          <p:nvPr/>
        </p:nvGrpSpPr>
        <p:grpSpPr>
          <a:xfrm>
            <a:off x="5508104" y="2420888"/>
            <a:ext cx="3384376" cy="2266928"/>
            <a:chOff x="5508104" y="2420888"/>
            <a:chExt cx="3384376" cy="2266928"/>
          </a:xfrm>
        </p:grpSpPr>
        <p:pic>
          <p:nvPicPr>
            <p:cNvPr id="31746" name="Picture 2" descr="http://www.gadgetshop.com/media/gadgetshop/products/ProductGalleryImage1/310870.jpg"/>
            <p:cNvPicPr>
              <a:picLocks noChangeAspect="1" noChangeArrowheads="1"/>
            </p:cNvPicPr>
            <p:nvPr/>
          </p:nvPicPr>
          <p:blipFill>
            <a:blip r:embed="rId3" cstate="print"/>
            <a:srcRect/>
            <a:stretch>
              <a:fillRect/>
            </a:stretch>
          </p:blipFill>
          <p:spPr bwMode="auto">
            <a:xfrm>
              <a:off x="5508104" y="2420888"/>
              <a:ext cx="2266928" cy="2266928"/>
            </a:xfrm>
            <a:prstGeom prst="rect">
              <a:avLst/>
            </a:prstGeom>
            <a:noFill/>
          </p:spPr>
        </p:pic>
        <p:sp>
          <p:nvSpPr>
            <p:cNvPr id="6" name="Rectangle 5"/>
            <p:cNvSpPr/>
            <p:nvPr/>
          </p:nvSpPr>
          <p:spPr>
            <a:xfrm>
              <a:off x="7524328" y="2636912"/>
              <a:ext cx="1368152" cy="1569660"/>
            </a:xfrm>
            <a:prstGeom prst="rect">
              <a:avLst/>
            </a:prstGeom>
            <a:noFill/>
          </p:spPr>
          <p:txBody>
            <a:bodyPr wrap="square" lIns="91440" tIns="45720" rIns="91440" bIns="45720">
              <a:spAutoFit/>
            </a:bodyPr>
            <a:lstStyle/>
            <a:p>
              <a:pPr algn="ctr"/>
              <a:r>
                <a:rPr lang="en-US" sz="9600" b="1" spc="100" dirty="0" smtClean="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rPr>
                <a:t>F</a:t>
              </a:r>
              <a:endParaRPr lang="en-US" sz="9600" b="1" spc="100" dirty="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endParaRPr>
            </a:p>
          </p:txBody>
        </p:sp>
      </p:grpSp>
      <p:sp>
        <p:nvSpPr>
          <p:cNvPr id="7" name="Rectangle 6"/>
          <p:cNvSpPr/>
          <p:nvPr/>
        </p:nvSpPr>
        <p:spPr>
          <a:xfrm>
            <a:off x="251520" y="2564904"/>
            <a:ext cx="4248472" cy="36004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GB" dirty="0" smtClean="0">
                <a:solidFill>
                  <a:schemeClr val="tx1"/>
                </a:solidFill>
              </a:rPr>
              <a:t>Participants were given a visual tracking task: track a moving line with a pointer at the same they were given one of two tasks:</a:t>
            </a:r>
          </a:p>
          <a:p>
            <a:pPr marL="342900" indent="-342900">
              <a:buAutoNum type="arabicPeriod"/>
            </a:pPr>
            <a:r>
              <a:rPr lang="en-GB" dirty="0" smtClean="0">
                <a:solidFill>
                  <a:schemeClr val="tx1"/>
                </a:solidFill>
              </a:rPr>
              <a:t>To describe the angle of the letter F (which system did this task involve?)</a:t>
            </a:r>
          </a:p>
          <a:p>
            <a:pPr marL="342900" indent="-342900"/>
            <a:r>
              <a:rPr lang="en-GB" dirty="0" smtClean="0">
                <a:solidFill>
                  <a:schemeClr val="tx1"/>
                </a:solidFill>
              </a:rPr>
              <a:t>2.  To perform a verbal task (which system did this task involve?)</a:t>
            </a:r>
          </a:p>
          <a:p>
            <a:pPr marL="342900" indent="-342900"/>
            <a:endParaRPr lang="en-GB" dirty="0" smtClean="0">
              <a:solidFill>
                <a:schemeClr val="tx1"/>
              </a:solidFill>
            </a:endParaRPr>
          </a:p>
          <a:p>
            <a:pPr marL="342900" indent="-342900"/>
            <a:r>
              <a:rPr lang="en-GB" dirty="0" smtClean="0">
                <a:solidFill>
                  <a:schemeClr val="tx1"/>
                </a:solidFill>
              </a:rPr>
              <a:t>They performed better  in the second task Why?</a:t>
            </a:r>
            <a:endParaRPr lang="en-GB" dirty="0">
              <a:solidFill>
                <a:schemeClr val="tx1"/>
              </a:solidFill>
            </a:endParaRPr>
          </a:p>
        </p:txBody>
      </p:sp>
      <p:sp>
        <p:nvSpPr>
          <p:cNvPr id="8" name="Action Button: Forward or Next 7">
            <a:hlinkClick r:id="rId4" action="ppaction://hlinksldjump" highlightClick="1"/>
          </p:cNvPr>
          <p:cNvSpPr/>
          <p:nvPr/>
        </p:nvSpPr>
        <p:spPr>
          <a:xfrm>
            <a:off x="7308304" y="5517232"/>
            <a:ext cx="1080120" cy="792088"/>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07028884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to="" calcmode="lin" valueType="num">
                                      <p:cBhvr>
                                        <p:cTn id="12" dur="1" fill="hold"/>
                                        <p:tgtEl>
                                          <p:spTgt spid="3">
                                            <p:txEl>
                                              <p:pRg st="0" end="0"/>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to="" calcmode="lin" valueType="num">
                                      <p:cBhvr>
                                        <p:cTn id="17" dur="1" fill="hold"/>
                                        <p:tgtEl>
                                          <p:spTgt spid="7"/>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 to="" calcmode="lin" valueType="num">
                                      <p:cBhvr>
                                        <p:cTn id="22" dur="1" fill="hold"/>
                                        <p:tgtEl>
                                          <p:spTgt spid="5"/>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 to="" calcmode="lin" valueType="num">
                                      <p:cBhvr>
                                        <p:cTn id="27" dur="1" fill="hold"/>
                                        <p:tgtEl>
                                          <p:spTgt spid="8"/>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7" grpId="0" animBg="1"/>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lstStyle/>
          <a:p>
            <a:r>
              <a:rPr lang="en-GB" dirty="0" smtClean="0"/>
              <a:t>Strengths</a:t>
            </a:r>
            <a:endParaRPr lang="en-US" dirty="0"/>
          </a:p>
        </p:txBody>
      </p:sp>
      <p:sp>
        <p:nvSpPr>
          <p:cNvPr id="3" name="Content Placeholder 2"/>
          <p:cNvSpPr>
            <a:spLocks noGrp="1"/>
          </p:cNvSpPr>
          <p:nvPr>
            <p:ph idx="1"/>
          </p:nvPr>
        </p:nvSpPr>
        <p:spPr/>
        <p:txBody>
          <a:bodyPr/>
          <a:lstStyle/>
          <a:p>
            <a:r>
              <a:rPr lang="en-GB" b="1" dirty="0" smtClean="0"/>
              <a:t>Strengths of the WMM </a:t>
            </a:r>
            <a:endParaRPr lang="en-US" dirty="0" smtClean="0"/>
          </a:p>
          <a:p>
            <a:r>
              <a:rPr lang="en-GB" sz="1800" b="1" dirty="0" smtClean="0"/>
              <a:t> </a:t>
            </a:r>
            <a:endParaRPr lang="en-US" sz="1800" dirty="0" smtClean="0"/>
          </a:p>
          <a:p>
            <a:pPr lvl="0"/>
            <a:r>
              <a:rPr lang="en-GB" sz="1800" dirty="0" smtClean="0"/>
              <a:t>Brain scans (PET scans) have shown that a different area of the brain is active when carrying out verbal tasks than when carrying out visual tasks. This supports the idea that there are different parts of memory for visual and verbal tasks. </a:t>
            </a:r>
            <a:endParaRPr lang="en-US" sz="1800" dirty="0" smtClean="0"/>
          </a:p>
          <a:p>
            <a:r>
              <a:rPr lang="en-GB" sz="1800" dirty="0" smtClean="0"/>
              <a:t> </a:t>
            </a:r>
            <a:endParaRPr lang="en-US" sz="1800" dirty="0" smtClean="0"/>
          </a:p>
          <a:p>
            <a:pPr lvl="0"/>
            <a:r>
              <a:rPr lang="en-GB" sz="1800" dirty="0" smtClean="0"/>
              <a:t>This model sees memory as an active process and not merely a passive store (like the MSM).  This is in keeping with more modern views of memory that don’t see it as a ‘thing’ but a function or process (like a computer). </a:t>
            </a:r>
            <a:endParaRPr lang="en-US" sz="1800" dirty="0" smtClean="0"/>
          </a:p>
          <a:p>
            <a:r>
              <a:rPr lang="en-GB" sz="1800" dirty="0" smtClean="0"/>
              <a:t> </a:t>
            </a:r>
            <a:endParaRPr lang="en-US" sz="1800" dirty="0" smtClean="0"/>
          </a:p>
          <a:p>
            <a:pPr lvl="0"/>
            <a:r>
              <a:rPr lang="en-GB" sz="1800" dirty="0" smtClean="0"/>
              <a:t>The case study of K.F – after brain damage from a motorbike accident his memory for verbal information was impaired, but his memory of visual information was unaffected. </a:t>
            </a:r>
            <a:endParaRPr lang="en-US" sz="1800" dirty="0" smtClean="0"/>
          </a:p>
          <a:p>
            <a:endParaRPr lang="en-US" dirty="0"/>
          </a:p>
        </p:txBody>
      </p:sp>
    </p:spTree>
    <p:extLst>
      <p:ext uri="{BB962C8B-B14F-4D97-AF65-F5344CB8AC3E}">
        <p14:creationId xmlns:p14="http://schemas.microsoft.com/office/powerpoint/2010/main" val="2409564040"/>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lstStyle/>
          <a:p>
            <a:r>
              <a:rPr lang="en-GB" dirty="0" smtClean="0"/>
              <a:t>Limitations of WMM</a:t>
            </a:r>
            <a:endParaRPr lang="en-US" dirty="0"/>
          </a:p>
        </p:txBody>
      </p:sp>
      <p:sp>
        <p:nvSpPr>
          <p:cNvPr id="3" name="Content Placeholder 2"/>
          <p:cNvSpPr>
            <a:spLocks noGrp="1"/>
          </p:cNvSpPr>
          <p:nvPr>
            <p:ph idx="1"/>
          </p:nvPr>
        </p:nvSpPr>
        <p:spPr/>
        <p:txBody>
          <a:bodyPr/>
          <a:lstStyle/>
          <a:p>
            <a:pPr lvl="0"/>
            <a:r>
              <a:rPr lang="en-GB" sz="2400" dirty="0" smtClean="0"/>
              <a:t>The role of the central executive is unclear, although </a:t>
            </a:r>
            <a:r>
              <a:rPr lang="en-GB" sz="2400" dirty="0" err="1" smtClean="0"/>
              <a:t>Baddeley</a:t>
            </a:r>
            <a:r>
              <a:rPr lang="en-GB" sz="2400" dirty="0" smtClean="0"/>
              <a:t> and Hitch said it was the most important part of the model. For example, they suggested that it has its own limited capacity, but it is impossible to measure this separately from the capacity of the slave systems (phonological loop and the visual spatial scratchpad). </a:t>
            </a:r>
            <a:endParaRPr lang="en-US" sz="2400" dirty="0" smtClean="0"/>
          </a:p>
          <a:p>
            <a:r>
              <a:rPr lang="en-GB" sz="2400" dirty="0" smtClean="0"/>
              <a:t> </a:t>
            </a:r>
            <a:endParaRPr lang="en-US" sz="2400" dirty="0" smtClean="0"/>
          </a:p>
          <a:p>
            <a:pPr lvl="0"/>
            <a:r>
              <a:rPr lang="en-GB" sz="2400" dirty="0" smtClean="0"/>
              <a:t>This model really only explains short term memory and so tells us very little about the processes involved in long term memory. </a:t>
            </a:r>
            <a:endParaRPr lang="en-US" sz="2400" dirty="0" smtClean="0"/>
          </a:p>
          <a:p>
            <a:endParaRPr lang="en-US" sz="2400" dirty="0"/>
          </a:p>
        </p:txBody>
      </p:sp>
    </p:spTree>
    <p:extLst>
      <p:ext uri="{BB962C8B-B14F-4D97-AF65-F5344CB8AC3E}">
        <p14:creationId xmlns:p14="http://schemas.microsoft.com/office/powerpoint/2010/main" val="2805445644"/>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p:txBody>
          <a:bodyPr/>
          <a:lstStyle/>
          <a:p>
            <a:pPr eaLnBrk="1" hangingPunct="1"/>
            <a:r>
              <a:rPr lang="en-GB" b="1" u="sng" smtClean="0"/>
              <a:t>Working Memory Model 3</a:t>
            </a:r>
          </a:p>
        </p:txBody>
      </p:sp>
      <p:sp>
        <p:nvSpPr>
          <p:cNvPr id="2051" name="Rectangle 3"/>
          <p:cNvSpPr>
            <a:spLocks noGrp="1" noChangeArrowheads="1"/>
          </p:cNvSpPr>
          <p:nvPr>
            <p:ph type="body" idx="1"/>
          </p:nvPr>
        </p:nvSpPr>
        <p:spPr>
          <a:xfrm>
            <a:off x="457200" y="1600200"/>
            <a:ext cx="4762500" cy="5068888"/>
          </a:xfrm>
        </p:spPr>
        <p:txBody>
          <a:bodyPr/>
          <a:lstStyle/>
          <a:p>
            <a:pPr marL="381000" indent="-381000" eaLnBrk="1" hangingPunct="1">
              <a:lnSpc>
                <a:spcPct val="80000"/>
              </a:lnSpc>
              <a:buFontTx/>
              <a:buNone/>
            </a:pPr>
            <a:endParaRPr lang="en-GB" sz="2000" dirty="0" smtClean="0"/>
          </a:p>
          <a:p>
            <a:pPr marL="381000" indent="-381000" eaLnBrk="1" hangingPunct="1">
              <a:lnSpc>
                <a:spcPct val="80000"/>
              </a:lnSpc>
              <a:buFontTx/>
              <a:buNone/>
            </a:pPr>
            <a:r>
              <a:rPr lang="en-GB" sz="2000" b="1" dirty="0" smtClean="0"/>
              <a:t>Plenary</a:t>
            </a:r>
          </a:p>
          <a:p>
            <a:pPr marL="381000" indent="-381000" eaLnBrk="1" hangingPunct="1">
              <a:lnSpc>
                <a:spcPct val="80000"/>
              </a:lnSpc>
              <a:buFontTx/>
              <a:buNone/>
            </a:pPr>
            <a:endParaRPr lang="en-GB" sz="2000" b="1" dirty="0" smtClean="0"/>
          </a:p>
          <a:p>
            <a:pPr marL="381000" indent="-381000" eaLnBrk="1" hangingPunct="1">
              <a:lnSpc>
                <a:spcPct val="80000"/>
              </a:lnSpc>
            </a:pPr>
            <a:r>
              <a:rPr lang="en-GB" sz="2000" dirty="0" smtClean="0"/>
              <a:t>Recap:</a:t>
            </a:r>
          </a:p>
          <a:p>
            <a:pPr marL="381000" indent="-381000" eaLnBrk="1" hangingPunct="1">
              <a:lnSpc>
                <a:spcPct val="80000"/>
              </a:lnSpc>
              <a:buFontTx/>
              <a:buAutoNum type="arabicPeriod"/>
            </a:pPr>
            <a:r>
              <a:rPr lang="en-GB" sz="2000" dirty="0" smtClean="0"/>
              <a:t>The 4 main parts of the working memory model are…</a:t>
            </a:r>
          </a:p>
          <a:p>
            <a:pPr marL="381000" indent="-381000" eaLnBrk="1" hangingPunct="1">
              <a:lnSpc>
                <a:spcPct val="80000"/>
              </a:lnSpc>
              <a:buFontTx/>
              <a:buAutoNum type="arabicPeriod"/>
            </a:pPr>
            <a:r>
              <a:rPr lang="en-GB" sz="2000" dirty="0" smtClean="0"/>
              <a:t>One type of evidence to support this model is …. Task experiments.</a:t>
            </a:r>
          </a:p>
          <a:p>
            <a:pPr marL="381000" indent="-381000" eaLnBrk="1" hangingPunct="1">
              <a:lnSpc>
                <a:spcPct val="80000"/>
              </a:lnSpc>
              <a:buFontTx/>
              <a:buAutoNum type="arabicPeriod"/>
            </a:pPr>
            <a:r>
              <a:rPr lang="en-GB" sz="2000" dirty="0" smtClean="0"/>
              <a:t>One piece of evidence to support this model was conducted by …</a:t>
            </a:r>
          </a:p>
          <a:p>
            <a:pPr marL="381000" indent="-381000" eaLnBrk="1" hangingPunct="1">
              <a:lnSpc>
                <a:spcPct val="80000"/>
              </a:lnSpc>
              <a:buFontTx/>
              <a:buAutoNum type="arabicPeriod"/>
            </a:pPr>
            <a:r>
              <a:rPr lang="en-GB" sz="2000" dirty="0" smtClean="0"/>
              <a:t>Further evidence for the </a:t>
            </a:r>
            <a:r>
              <a:rPr lang="en-GB" sz="2000" dirty="0" err="1" smtClean="0"/>
              <a:t>articulatory</a:t>
            </a:r>
            <a:r>
              <a:rPr lang="en-GB" sz="2000" dirty="0" smtClean="0"/>
              <a:t> loop comes from the </a:t>
            </a:r>
            <a:r>
              <a:rPr lang="en-GB" sz="2000" b="1" dirty="0" smtClean="0"/>
              <a:t>p……. S……. effect and the w….-l….. effect</a:t>
            </a:r>
            <a:r>
              <a:rPr lang="en-GB" sz="2000" dirty="0" smtClean="0"/>
              <a:t> </a:t>
            </a:r>
            <a:endParaRPr lang="en-GB" sz="2000" b="1" dirty="0" smtClean="0"/>
          </a:p>
        </p:txBody>
      </p:sp>
    </p:spTree>
    <p:extLst>
      <p:ext uri="{BB962C8B-B14F-4D97-AF65-F5344CB8AC3E}">
        <p14:creationId xmlns:p14="http://schemas.microsoft.com/office/powerpoint/2010/main" val="2901235642"/>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274638"/>
            <a:ext cx="8229600" cy="561975"/>
          </a:xfrm>
        </p:spPr>
        <p:txBody>
          <a:bodyPr>
            <a:normAutofit fontScale="90000"/>
          </a:bodyPr>
          <a:lstStyle/>
          <a:p>
            <a:pPr eaLnBrk="1" hangingPunct="1"/>
            <a:r>
              <a:rPr lang="en-GB" sz="4000" smtClean="0"/>
              <a:t>Other studies which support working memory model</a:t>
            </a:r>
            <a:endParaRPr lang="en-US" sz="4000" smtClean="0"/>
          </a:p>
        </p:txBody>
      </p:sp>
      <p:sp>
        <p:nvSpPr>
          <p:cNvPr id="4099" name="Rectangle 3"/>
          <p:cNvSpPr>
            <a:spLocks noGrp="1" noChangeArrowheads="1"/>
          </p:cNvSpPr>
          <p:nvPr>
            <p:ph type="body" idx="1"/>
          </p:nvPr>
        </p:nvSpPr>
        <p:spPr>
          <a:xfrm>
            <a:off x="457200" y="1125538"/>
            <a:ext cx="8229600" cy="5399087"/>
          </a:xfrm>
        </p:spPr>
        <p:txBody>
          <a:bodyPr/>
          <a:lstStyle/>
          <a:p>
            <a:pPr eaLnBrk="1" hangingPunct="1">
              <a:lnSpc>
                <a:spcPct val="80000"/>
              </a:lnSpc>
            </a:pPr>
            <a:r>
              <a:rPr lang="en-GB" sz="1600" smtClean="0"/>
              <a:t>Other studies which support working memory model</a:t>
            </a:r>
          </a:p>
          <a:p>
            <a:pPr eaLnBrk="1" hangingPunct="1">
              <a:lnSpc>
                <a:spcPct val="80000"/>
              </a:lnSpc>
            </a:pPr>
            <a:r>
              <a:rPr lang="en-GB" sz="1600" smtClean="0"/>
              <a:t>Create a summary for one of these.</a:t>
            </a:r>
          </a:p>
          <a:p>
            <a:pPr eaLnBrk="1" hangingPunct="1">
              <a:lnSpc>
                <a:spcPct val="80000"/>
              </a:lnSpc>
            </a:pPr>
            <a:r>
              <a:rPr lang="en-GB" sz="1600" smtClean="0"/>
              <a:t>Feedback to class</a:t>
            </a:r>
          </a:p>
          <a:p>
            <a:pPr eaLnBrk="1" hangingPunct="1">
              <a:lnSpc>
                <a:spcPct val="80000"/>
              </a:lnSpc>
            </a:pPr>
            <a:endParaRPr lang="en-GB" sz="1600" smtClean="0"/>
          </a:p>
          <a:p>
            <a:pPr eaLnBrk="1" hangingPunct="1">
              <a:lnSpc>
                <a:spcPct val="80000"/>
              </a:lnSpc>
            </a:pPr>
            <a:r>
              <a:rPr lang="en-GB" sz="1600" smtClean="0"/>
              <a:t>Logie et al. (1989)</a:t>
            </a:r>
          </a:p>
          <a:p>
            <a:pPr lvl="1" eaLnBrk="1" hangingPunct="1">
              <a:lnSpc>
                <a:spcPct val="80000"/>
              </a:lnSpc>
            </a:pPr>
            <a:r>
              <a:rPr lang="en-GB" sz="1400" smtClean="0"/>
              <a:t>Video game. Visual or verbal distractor.</a:t>
            </a:r>
          </a:p>
          <a:p>
            <a:pPr lvl="1" eaLnBrk="1" hangingPunct="1">
              <a:lnSpc>
                <a:spcPct val="80000"/>
              </a:lnSpc>
            </a:pPr>
            <a:r>
              <a:rPr lang="en-GB" sz="1400" smtClean="0"/>
              <a:t>Visual task disrupted visual tasks of the game</a:t>
            </a:r>
          </a:p>
          <a:p>
            <a:pPr eaLnBrk="1" hangingPunct="1">
              <a:lnSpc>
                <a:spcPct val="80000"/>
              </a:lnSpc>
            </a:pPr>
            <a:r>
              <a:rPr lang="en-GB" sz="1600" smtClean="0"/>
              <a:t>Robbins et al. (1996)</a:t>
            </a:r>
          </a:p>
          <a:p>
            <a:pPr lvl="1" eaLnBrk="1" hangingPunct="1">
              <a:lnSpc>
                <a:spcPct val="80000"/>
              </a:lnSpc>
            </a:pPr>
            <a:r>
              <a:rPr lang="en-GB" sz="1400" smtClean="0"/>
              <a:t>Chess board – memorize positions of pieces. Diff conditions. 1 – articulatory suppression. 2 visuospatial blocking. Central exec blocking – random numbers.</a:t>
            </a:r>
          </a:p>
          <a:p>
            <a:pPr lvl="1" eaLnBrk="1" hangingPunct="1">
              <a:lnSpc>
                <a:spcPct val="80000"/>
              </a:lnSpc>
            </a:pPr>
            <a:r>
              <a:rPr lang="en-GB" sz="1400" smtClean="0"/>
              <a:t>Articulatory suppression only task which affected performance</a:t>
            </a:r>
          </a:p>
          <a:p>
            <a:pPr eaLnBrk="1" hangingPunct="1">
              <a:lnSpc>
                <a:spcPct val="80000"/>
              </a:lnSpc>
            </a:pPr>
            <a:r>
              <a:rPr lang="en-GB" sz="1600" smtClean="0"/>
              <a:t>Paulesu et al. (1993)</a:t>
            </a:r>
          </a:p>
          <a:p>
            <a:pPr lvl="1" eaLnBrk="1" hangingPunct="1">
              <a:lnSpc>
                <a:spcPct val="80000"/>
              </a:lnSpc>
            </a:pPr>
            <a:r>
              <a:rPr lang="en-GB" sz="1400" smtClean="0"/>
              <a:t>PET scan – measure blood flow.</a:t>
            </a:r>
          </a:p>
          <a:p>
            <a:pPr lvl="1" eaLnBrk="1" hangingPunct="1">
              <a:lnSpc>
                <a:spcPct val="80000"/>
              </a:lnSpc>
            </a:pPr>
            <a:r>
              <a:rPr lang="en-GB" sz="1400" smtClean="0"/>
              <a:t>Sound rehearsal task or letter memory.</a:t>
            </a:r>
          </a:p>
          <a:p>
            <a:pPr lvl="1" eaLnBrk="1" hangingPunct="1">
              <a:lnSpc>
                <a:spcPct val="80000"/>
              </a:lnSpc>
            </a:pPr>
            <a:r>
              <a:rPr lang="en-GB" sz="1400" smtClean="0"/>
              <a:t>Different parts of brain active for diff parts of phonological loop – store sound or mental rehearsal</a:t>
            </a:r>
          </a:p>
          <a:p>
            <a:pPr lvl="1" eaLnBrk="1" hangingPunct="1">
              <a:lnSpc>
                <a:spcPct val="80000"/>
              </a:lnSpc>
            </a:pPr>
            <a:endParaRPr lang="en-GB" sz="1400" smtClean="0"/>
          </a:p>
          <a:p>
            <a:pPr eaLnBrk="1" hangingPunct="1">
              <a:lnSpc>
                <a:spcPct val="80000"/>
              </a:lnSpc>
            </a:pPr>
            <a:r>
              <a:rPr lang="en-GB" sz="1600" smtClean="0"/>
              <a:t>KF (p.219)</a:t>
            </a:r>
          </a:p>
          <a:p>
            <a:pPr lvl="1" eaLnBrk="1" hangingPunct="1">
              <a:lnSpc>
                <a:spcPct val="80000"/>
              </a:lnSpc>
            </a:pPr>
            <a:r>
              <a:rPr lang="en-GB" sz="1400" smtClean="0"/>
              <a:t>Road accident – visual short term memory normal. Verbal short term memory poor. Shows there are different stores</a:t>
            </a:r>
          </a:p>
          <a:p>
            <a:pPr eaLnBrk="1" hangingPunct="1">
              <a:lnSpc>
                <a:spcPct val="80000"/>
              </a:lnSpc>
            </a:pPr>
            <a:endParaRPr lang="en-GB" sz="1600" smtClean="0"/>
          </a:p>
          <a:p>
            <a:pPr eaLnBrk="1" hangingPunct="1">
              <a:lnSpc>
                <a:spcPct val="80000"/>
              </a:lnSpc>
            </a:pPr>
            <a:r>
              <a:rPr lang="en-GB" sz="1600" i="1" smtClean="0"/>
              <a:t>Listen to the summaries of each experiment and write a couple of lines to explain each one.</a:t>
            </a:r>
          </a:p>
        </p:txBody>
      </p:sp>
    </p:spTree>
    <p:extLst>
      <p:ext uri="{BB962C8B-B14F-4D97-AF65-F5344CB8AC3E}">
        <p14:creationId xmlns:p14="http://schemas.microsoft.com/office/powerpoint/2010/main" val="3427827562"/>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GB" b="1" u="sng" smtClean="0">
                <a:latin typeface="Rockwell" pitchFamily="18" charset="0"/>
              </a:rPr>
              <a:t>Working Memory Model</a:t>
            </a:r>
          </a:p>
        </p:txBody>
      </p:sp>
      <p:sp>
        <p:nvSpPr>
          <p:cNvPr id="5123" name="Rectangle 3"/>
          <p:cNvSpPr>
            <a:spLocks noGrp="1" noChangeArrowheads="1"/>
          </p:cNvSpPr>
          <p:nvPr>
            <p:ph type="body" idx="1"/>
          </p:nvPr>
        </p:nvSpPr>
        <p:spPr>
          <a:xfrm>
            <a:off x="0" y="1600200"/>
            <a:ext cx="8893175" cy="5257800"/>
          </a:xfrm>
        </p:spPr>
        <p:txBody>
          <a:bodyPr/>
          <a:lstStyle/>
          <a:p>
            <a:pPr marL="609600" indent="-609600" eaLnBrk="1" hangingPunct="1">
              <a:lnSpc>
                <a:spcPct val="80000"/>
              </a:lnSpc>
              <a:buFontTx/>
              <a:buAutoNum type="arabicPeriod"/>
            </a:pPr>
            <a:r>
              <a:rPr lang="en-GB" sz="2000" smtClean="0"/>
              <a:t>Which part of the working memory model controls the other parts?</a:t>
            </a:r>
          </a:p>
          <a:p>
            <a:pPr marL="609600" indent="-609600" eaLnBrk="1" hangingPunct="1">
              <a:lnSpc>
                <a:spcPct val="80000"/>
              </a:lnSpc>
              <a:buFontTx/>
              <a:buAutoNum type="arabicPeriod"/>
            </a:pPr>
            <a:r>
              <a:rPr lang="en-GB" sz="2000" smtClean="0"/>
              <a:t>What does the episodic buffer do?</a:t>
            </a:r>
          </a:p>
          <a:p>
            <a:pPr marL="609600" indent="-609600" eaLnBrk="1" hangingPunct="1">
              <a:lnSpc>
                <a:spcPct val="80000"/>
              </a:lnSpc>
              <a:buFontTx/>
              <a:buAutoNum type="arabicPeriod"/>
            </a:pPr>
            <a:r>
              <a:rPr lang="en-GB" sz="2000" smtClean="0"/>
              <a:t>What evidence is there for 2 separate sub-systems of the phonological loop?</a:t>
            </a:r>
          </a:p>
          <a:p>
            <a:pPr marL="609600" indent="-609600" eaLnBrk="1" hangingPunct="1">
              <a:lnSpc>
                <a:spcPct val="80000"/>
              </a:lnSpc>
              <a:buFontTx/>
              <a:buAutoNum type="arabicPeriod"/>
            </a:pPr>
            <a:r>
              <a:rPr lang="en-GB" sz="2000" smtClean="0"/>
              <a:t>Describe the two sub systems of the phonological store.</a:t>
            </a:r>
          </a:p>
          <a:p>
            <a:pPr marL="609600" indent="-609600" eaLnBrk="1" hangingPunct="1">
              <a:lnSpc>
                <a:spcPct val="80000"/>
              </a:lnSpc>
              <a:buFontTx/>
              <a:buAutoNum type="arabicPeriod"/>
            </a:pPr>
            <a:r>
              <a:rPr lang="en-GB" sz="2000" smtClean="0"/>
              <a:t>Which part of the phonological loop holds information in a verbal form?</a:t>
            </a:r>
          </a:p>
          <a:p>
            <a:pPr marL="609600" indent="-609600" eaLnBrk="1" hangingPunct="1">
              <a:lnSpc>
                <a:spcPct val="80000"/>
              </a:lnSpc>
              <a:buFontTx/>
              <a:buAutoNum type="arabicPeriod"/>
            </a:pPr>
            <a:r>
              <a:rPr lang="en-GB" sz="2000" smtClean="0"/>
              <a:t>Where does the phonological store receive information from?</a:t>
            </a:r>
          </a:p>
          <a:p>
            <a:pPr marL="609600" indent="-609600" eaLnBrk="1" hangingPunct="1">
              <a:lnSpc>
                <a:spcPct val="80000"/>
              </a:lnSpc>
              <a:buFontTx/>
              <a:buAutoNum type="arabicPeriod"/>
            </a:pPr>
            <a:r>
              <a:rPr lang="en-GB" sz="2000" smtClean="0"/>
              <a:t>What is the best way to remember the visuospatial scratchpad (according to Elizabeth)</a:t>
            </a:r>
          </a:p>
          <a:p>
            <a:pPr marL="609600" indent="-609600" eaLnBrk="1" hangingPunct="1">
              <a:lnSpc>
                <a:spcPct val="80000"/>
              </a:lnSpc>
              <a:buFontTx/>
              <a:buAutoNum type="arabicPeriod"/>
            </a:pPr>
            <a:r>
              <a:rPr lang="en-GB" sz="2000" smtClean="0"/>
              <a:t>What does the visuospatial scratch pad help us to monitor?</a:t>
            </a:r>
          </a:p>
          <a:p>
            <a:pPr marL="609600" indent="-609600" eaLnBrk="1" hangingPunct="1">
              <a:lnSpc>
                <a:spcPct val="80000"/>
              </a:lnSpc>
              <a:buFontTx/>
              <a:buAutoNum type="arabicPeriod"/>
            </a:pPr>
            <a:r>
              <a:rPr lang="en-GB" sz="2000" smtClean="0"/>
              <a:t>What is the role of the central executive?</a:t>
            </a:r>
          </a:p>
          <a:p>
            <a:pPr marL="609600" indent="-609600" eaLnBrk="1" hangingPunct="1">
              <a:lnSpc>
                <a:spcPct val="80000"/>
              </a:lnSpc>
              <a:buFontTx/>
              <a:buAutoNum type="arabicPeriod"/>
            </a:pPr>
            <a:r>
              <a:rPr lang="en-GB" sz="2000" smtClean="0"/>
              <a:t>In Robbins et al which 2 conditions showed little effect on performance?</a:t>
            </a:r>
          </a:p>
          <a:p>
            <a:pPr marL="609600" indent="-609600" eaLnBrk="1" hangingPunct="1">
              <a:lnSpc>
                <a:spcPct val="80000"/>
              </a:lnSpc>
              <a:buFontTx/>
              <a:buAutoNum type="arabicPeriod"/>
            </a:pPr>
            <a:r>
              <a:rPr lang="en-GB" sz="2000" smtClean="0"/>
              <a:t>How many chess pieces did participants have to remember in Robbins experiment?</a:t>
            </a:r>
          </a:p>
        </p:txBody>
      </p:sp>
    </p:spTree>
    <p:extLst>
      <p:ext uri="{BB962C8B-B14F-4D97-AF65-F5344CB8AC3E}">
        <p14:creationId xmlns:p14="http://schemas.microsoft.com/office/powerpoint/2010/main" val="2728689591"/>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Homework.</a:t>
            </a:r>
            <a:endParaRPr lang="en-US" dirty="0"/>
          </a:p>
        </p:txBody>
      </p:sp>
      <p:sp>
        <p:nvSpPr>
          <p:cNvPr id="3" name="Content Placeholder 2"/>
          <p:cNvSpPr>
            <a:spLocks noGrp="1"/>
          </p:cNvSpPr>
          <p:nvPr>
            <p:ph idx="1"/>
          </p:nvPr>
        </p:nvSpPr>
        <p:spPr/>
        <p:txBody>
          <a:bodyPr/>
          <a:lstStyle/>
          <a:p>
            <a:pPr>
              <a:buNone/>
            </a:pPr>
            <a:r>
              <a:rPr lang="en-GB" dirty="0" smtClean="0"/>
              <a:t>Describe and evaluate the Working Memory Model. Refer to evidence in your answer.</a:t>
            </a:r>
          </a:p>
          <a:p>
            <a:pPr>
              <a:buNone/>
            </a:pPr>
            <a:endParaRPr lang="en-GB" dirty="0" smtClean="0"/>
          </a:p>
          <a:p>
            <a:pPr>
              <a:buNone/>
            </a:pPr>
            <a:r>
              <a:rPr lang="en-GB" dirty="0" smtClean="0"/>
              <a:t>(10 marks).</a:t>
            </a:r>
          </a:p>
          <a:p>
            <a:pPr>
              <a:buNone/>
            </a:pPr>
            <a:endParaRPr lang="en-GB" dirty="0" smtClean="0"/>
          </a:p>
          <a:p>
            <a:pPr>
              <a:buNone/>
            </a:pPr>
            <a:r>
              <a:rPr lang="en-GB" dirty="0" smtClean="0"/>
              <a:t>DUE: Tuesday!!!</a:t>
            </a:r>
            <a:endParaRPr lang="en-US" dirty="0"/>
          </a:p>
        </p:txBody>
      </p:sp>
    </p:spTree>
    <p:extLst>
      <p:ext uri="{BB962C8B-B14F-4D97-AF65-F5344CB8AC3E}">
        <p14:creationId xmlns:p14="http://schemas.microsoft.com/office/powerpoint/2010/main" val="3467498"/>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TotalTime>
  <Words>1472</Words>
  <Application>Microsoft Macintosh PowerPoint</Application>
  <PresentationFormat>On-screen Show (4:3)</PresentationFormat>
  <Paragraphs>191</Paragraphs>
  <Slides>28</Slides>
  <Notes>4</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The Working Model of Memory</vt:lpstr>
      <vt:lpstr>Starter: Memory Test</vt:lpstr>
      <vt:lpstr>Operating your working memory</vt:lpstr>
      <vt:lpstr>PowerPoint Presentation</vt:lpstr>
      <vt:lpstr>PowerPoint Presentation</vt:lpstr>
      <vt:lpstr>PowerPoint Presentation</vt:lpstr>
      <vt:lpstr>WMM Lesson 2:</vt:lpstr>
      <vt:lpstr>The Working Memory Model (2000)</vt:lpstr>
      <vt:lpstr>Central executive</vt:lpstr>
      <vt:lpstr>Episodic Buffer (2000)</vt:lpstr>
      <vt:lpstr>The phonological Loop</vt:lpstr>
      <vt:lpstr>The visuo-spatial sketchpad</vt:lpstr>
      <vt:lpstr>Working Memory model</vt:lpstr>
      <vt:lpstr>Dual Task Studies</vt:lpstr>
      <vt:lpstr>PowerPoint Presentation</vt:lpstr>
      <vt:lpstr>Working Memory Experiment</vt:lpstr>
      <vt:lpstr>Studies: the central executive</vt:lpstr>
      <vt:lpstr>Evidence to support WMM</vt:lpstr>
      <vt:lpstr>Studies: The phonological loop</vt:lpstr>
      <vt:lpstr>Studies: The phonological loop</vt:lpstr>
      <vt:lpstr>Studies: The visuospatial sketchpad</vt:lpstr>
      <vt:lpstr>Studies: The visuo-spatial sketchpad</vt:lpstr>
      <vt:lpstr>Strengths</vt:lpstr>
      <vt:lpstr>Limitations of WMM</vt:lpstr>
      <vt:lpstr>Working Memory Model 3</vt:lpstr>
      <vt:lpstr>Other studies which support working memory model</vt:lpstr>
      <vt:lpstr>Working Memory Model</vt:lpstr>
      <vt:lpstr>Homework.</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Working Model of Memory</dc:title>
  <dc:creator>Steve Hickman</dc:creator>
  <cp:lastModifiedBy>Steve Hickman</cp:lastModifiedBy>
  <cp:revision>1</cp:revision>
  <dcterms:created xsi:type="dcterms:W3CDTF">2015-11-12T22:08:07Z</dcterms:created>
  <dcterms:modified xsi:type="dcterms:W3CDTF">2015-11-12T22:17:47Z</dcterms:modified>
</cp:coreProperties>
</file>