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7" r:id="rId2"/>
    <p:sldId id="256" r:id="rId3"/>
    <p:sldId id="258" r:id="rId4"/>
    <p:sldId id="273" r:id="rId5"/>
    <p:sldId id="289" r:id="rId6"/>
    <p:sldId id="291" r:id="rId7"/>
    <p:sldId id="292" r:id="rId8"/>
    <p:sldId id="293" r:id="rId9"/>
    <p:sldId id="278" r:id="rId10"/>
    <p:sldId id="279" r:id="rId11"/>
    <p:sldId id="283" r:id="rId12"/>
    <p:sldId id="272" r:id="rId13"/>
    <p:sldId id="284" r:id="rId14"/>
    <p:sldId id="280" r:id="rId15"/>
    <p:sldId id="275" r:id="rId16"/>
    <p:sldId id="290" r:id="rId17"/>
    <p:sldId id="281" r:id="rId18"/>
    <p:sldId id="285" r:id="rId19"/>
    <p:sldId id="287" r:id="rId20"/>
    <p:sldId id="282" r:id="rId21"/>
    <p:sldId id="288" r:id="rId22"/>
    <p:sldId id="286"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2" d="100"/>
          <a:sy n="82" d="100"/>
        </p:scale>
        <p:origin x="-108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C26465-2026-CE4D-8CFC-625BD38B4CA4}"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n-US"/>
        </a:p>
      </dgm:t>
    </dgm:pt>
    <dgm:pt modelId="{6FEDAC5C-7DE7-DF45-B250-F32CAD08B4F8}">
      <dgm:prSet phldrT="[Text]"/>
      <dgm:spPr/>
      <dgm:t>
        <a:bodyPr/>
        <a:lstStyle/>
        <a:p>
          <a:r>
            <a:rPr lang="en-US" dirty="0" smtClean="0"/>
            <a:t>Bodily contact</a:t>
          </a:r>
          <a:endParaRPr lang="en-US" dirty="0"/>
        </a:p>
      </dgm:t>
    </dgm:pt>
    <dgm:pt modelId="{F667DF76-7346-B145-80BB-D20F8CEFE2B5}" type="parTrans" cxnId="{F889E714-E944-2C4B-8E3B-6EC243CBB0FC}">
      <dgm:prSet/>
      <dgm:spPr/>
      <dgm:t>
        <a:bodyPr/>
        <a:lstStyle/>
        <a:p>
          <a:endParaRPr lang="en-US"/>
        </a:p>
      </dgm:t>
    </dgm:pt>
    <dgm:pt modelId="{A92D9816-C9D5-8948-9CF4-D5E3660B8F07}" type="sibTrans" cxnId="{F889E714-E944-2C4B-8E3B-6EC243CBB0FC}">
      <dgm:prSet/>
      <dgm:spPr/>
      <dgm:t>
        <a:bodyPr/>
        <a:lstStyle/>
        <a:p>
          <a:endParaRPr lang="en-US"/>
        </a:p>
      </dgm:t>
    </dgm:pt>
    <dgm:pt modelId="{765BBB68-891E-3A42-AE5F-9753E7046F23}">
      <dgm:prSet phldrT="[Text]"/>
      <dgm:spPr/>
      <dgm:t>
        <a:bodyPr/>
        <a:lstStyle/>
        <a:p>
          <a:r>
            <a:rPr lang="en-US" dirty="0" smtClean="0"/>
            <a:t>Mimicking</a:t>
          </a:r>
          <a:endParaRPr lang="en-US" dirty="0"/>
        </a:p>
      </dgm:t>
    </dgm:pt>
    <dgm:pt modelId="{B551C999-4B87-8945-9CFD-5F1F5B3B0FD8}" type="parTrans" cxnId="{5190AB41-A6EA-7746-9CDA-2AD7CBB803FE}">
      <dgm:prSet/>
      <dgm:spPr/>
      <dgm:t>
        <a:bodyPr/>
        <a:lstStyle/>
        <a:p>
          <a:endParaRPr lang="en-US"/>
        </a:p>
      </dgm:t>
    </dgm:pt>
    <dgm:pt modelId="{72067351-0B5A-9947-BF87-2EFC1094F7AC}" type="sibTrans" cxnId="{5190AB41-A6EA-7746-9CDA-2AD7CBB803FE}">
      <dgm:prSet/>
      <dgm:spPr/>
      <dgm:t>
        <a:bodyPr/>
        <a:lstStyle/>
        <a:p>
          <a:endParaRPr lang="en-US"/>
        </a:p>
      </dgm:t>
    </dgm:pt>
    <dgm:pt modelId="{54E59815-0684-0144-A4CD-30AC7D1E3765}">
      <dgm:prSet phldrT="[Text]"/>
      <dgm:spPr/>
      <dgm:t>
        <a:bodyPr/>
        <a:lstStyle/>
        <a:p>
          <a:r>
            <a:rPr lang="en-US" dirty="0" err="1" smtClean="0"/>
            <a:t>Caregiverese</a:t>
          </a:r>
          <a:endParaRPr lang="en-US" dirty="0"/>
        </a:p>
      </dgm:t>
    </dgm:pt>
    <dgm:pt modelId="{EB727156-5AF1-F745-B4E3-FF2634A94FC6}" type="parTrans" cxnId="{A75D6959-DF71-394B-9E03-A9E2B0D32EC9}">
      <dgm:prSet/>
      <dgm:spPr/>
      <dgm:t>
        <a:bodyPr/>
        <a:lstStyle/>
        <a:p>
          <a:endParaRPr lang="en-US"/>
        </a:p>
      </dgm:t>
    </dgm:pt>
    <dgm:pt modelId="{FF82F0F9-277F-2A4B-AEBB-E7B0C2C28938}" type="sibTrans" cxnId="{A75D6959-DF71-394B-9E03-A9E2B0D32EC9}">
      <dgm:prSet/>
      <dgm:spPr/>
      <dgm:t>
        <a:bodyPr/>
        <a:lstStyle/>
        <a:p>
          <a:endParaRPr lang="en-US"/>
        </a:p>
      </dgm:t>
    </dgm:pt>
    <dgm:pt modelId="{73AB41A6-4C0E-3C43-A0C9-CC7D2917CFD6}">
      <dgm:prSet phldrT="[Text]"/>
      <dgm:spPr/>
      <dgm:t>
        <a:bodyPr/>
        <a:lstStyle/>
        <a:p>
          <a:r>
            <a:rPr lang="en-US" dirty="0" smtClean="0"/>
            <a:t>Interactional synchrony</a:t>
          </a:r>
          <a:endParaRPr lang="en-US" dirty="0"/>
        </a:p>
      </dgm:t>
    </dgm:pt>
    <dgm:pt modelId="{FE8A8CB5-2F66-FB41-A44C-B318C38484B3}" type="parTrans" cxnId="{E3BC6FF2-79B1-8849-A945-6C1858B2E1DC}">
      <dgm:prSet/>
      <dgm:spPr/>
      <dgm:t>
        <a:bodyPr/>
        <a:lstStyle/>
        <a:p>
          <a:endParaRPr lang="en-US"/>
        </a:p>
      </dgm:t>
    </dgm:pt>
    <dgm:pt modelId="{E45300A6-1CD5-3441-815A-A22D03F238A2}" type="sibTrans" cxnId="{E3BC6FF2-79B1-8849-A945-6C1858B2E1DC}">
      <dgm:prSet/>
      <dgm:spPr/>
      <dgm:t>
        <a:bodyPr/>
        <a:lstStyle/>
        <a:p>
          <a:endParaRPr lang="en-US"/>
        </a:p>
      </dgm:t>
    </dgm:pt>
    <dgm:pt modelId="{080B8169-569B-BA48-AAB9-EF3652D10863}">
      <dgm:prSet phldrT="[Text]"/>
      <dgm:spPr/>
      <dgm:t>
        <a:bodyPr/>
        <a:lstStyle/>
        <a:p>
          <a:r>
            <a:rPr lang="en-US" dirty="0" smtClean="0"/>
            <a:t>Reciprocity</a:t>
          </a:r>
          <a:endParaRPr lang="en-US" dirty="0"/>
        </a:p>
      </dgm:t>
    </dgm:pt>
    <dgm:pt modelId="{842A4593-F16B-F146-A412-81EA04A2FA8F}" type="parTrans" cxnId="{9BE6B966-D435-8A4A-9761-D2DE67D8A169}">
      <dgm:prSet/>
      <dgm:spPr/>
      <dgm:t>
        <a:bodyPr/>
        <a:lstStyle/>
        <a:p>
          <a:endParaRPr lang="en-US"/>
        </a:p>
      </dgm:t>
    </dgm:pt>
    <dgm:pt modelId="{46206F59-FE11-5345-91E5-5B1B17E5E917}" type="sibTrans" cxnId="{9BE6B966-D435-8A4A-9761-D2DE67D8A169}">
      <dgm:prSet/>
      <dgm:spPr/>
      <dgm:t>
        <a:bodyPr/>
        <a:lstStyle/>
        <a:p>
          <a:endParaRPr lang="en-US"/>
        </a:p>
      </dgm:t>
    </dgm:pt>
    <dgm:pt modelId="{46499AEA-2F2D-254D-84BC-5AF4ABB28B87}" type="pres">
      <dgm:prSet presAssocID="{4FC26465-2026-CE4D-8CFC-625BD38B4CA4}" presName="diagram" presStyleCnt="0">
        <dgm:presLayoutVars>
          <dgm:dir/>
          <dgm:resizeHandles val="exact"/>
        </dgm:presLayoutVars>
      </dgm:prSet>
      <dgm:spPr/>
      <dgm:t>
        <a:bodyPr/>
        <a:lstStyle/>
        <a:p>
          <a:endParaRPr lang="en-US"/>
        </a:p>
      </dgm:t>
    </dgm:pt>
    <dgm:pt modelId="{A7499353-D4D8-EF42-8A55-4AA0D182515C}" type="pres">
      <dgm:prSet presAssocID="{6FEDAC5C-7DE7-DF45-B250-F32CAD08B4F8}" presName="node" presStyleLbl="node1" presStyleIdx="0" presStyleCnt="5">
        <dgm:presLayoutVars>
          <dgm:bulletEnabled val="1"/>
        </dgm:presLayoutVars>
      </dgm:prSet>
      <dgm:spPr/>
      <dgm:t>
        <a:bodyPr/>
        <a:lstStyle/>
        <a:p>
          <a:endParaRPr lang="en-US"/>
        </a:p>
      </dgm:t>
    </dgm:pt>
    <dgm:pt modelId="{69E32CD3-E6D6-AE40-A2D7-DF72DA7ACAE3}" type="pres">
      <dgm:prSet presAssocID="{A92D9816-C9D5-8948-9CF4-D5E3660B8F07}" presName="sibTrans" presStyleCnt="0"/>
      <dgm:spPr/>
    </dgm:pt>
    <dgm:pt modelId="{101BAC9D-AA1A-634F-8FF6-E14687AC2F9B}" type="pres">
      <dgm:prSet presAssocID="{765BBB68-891E-3A42-AE5F-9753E7046F23}" presName="node" presStyleLbl="node1" presStyleIdx="1" presStyleCnt="5">
        <dgm:presLayoutVars>
          <dgm:bulletEnabled val="1"/>
        </dgm:presLayoutVars>
      </dgm:prSet>
      <dgm:spPr/>
      <dgm:t>
        <a:bodyPr/>
        <a:lstStyle/>
        <a:p>
          <a:endParaRPr lang="en-US"/>
        </a:p>
      </dgm:t>
    </dgm:pt>
    <dgm:pt modelId="{1297B496-8B64-CE4F-8953-C160263C55CD}" type="pres">
      <dgm:prSet presAssocID="{72067351-0B5A-9947-BF87-2EFC1094F7AC}" presName="sibTrans" presStyleCnt="0"/>
      <dgm:spPr/>
    </dgm:pt>
    <dgm:pt modelId="{761348F0-ACB7-844D-A75A-A9D7C8337B77}" type="pres">
      <dgm:prSet presAssocID="{54E59815-0684-0144-A4CD-30AC7D1E3765}" presName="node" presStyleLbl="node1" presStyleIdx="2" presStyleCnt="5">
        <dgm:presLayoutVars>
          <dgm:bulletEnabled val="1"/>
        </dgm:presLayoutVars>
      </dgm:prSet>
      <dgm:spPr/>
      <dgm:t>
        <a:bodyPr/>
        <a:lstStyle/>
        <a:p>
          <a:endParaRPr lang="en-US"/>
        </a:p>
      </dgm:t>
    </dgm:pt>
    <dgm:pt modelId="{CF01B5A5-6CB8-7541-89A7-749199BE78DB}" type="pres">
      <dgm:prSet presAssocID="{FF82F0F9-277F-2A4B-AEBB-E7B0C2C28938}" presName="sibTrans" presStyleCnt="0"/>
      <dgm:spPr/>
    </dgm:pt>
    <dgm:pt modelId="{36C29FBB-60FC-FE45-ABBF-32810C22064E}" type="pres">
      <dgm:prSet presAssocID="{73AB41A6-4C0E-3C43-A0C9-CC7D2917CFD6}" presName="node" presStyleLbl="node1" presStyleIdx="3" presStyleCnt="5">
        <dgm:presLayoutVars>
          <dgm:bulletEnabled val="1"/>
        </dgm:presLayoutVars>
      </dgm:prSet>
      <dgm:spPr/>
      <dgm:t>
        <a:bodyPr/>
        <a:lstStyle/>
        <a:p>
          <a:endParaRPr lang="en-US"/>
        </a:p>
      </dgm:t>
    </dgm:pt>
    <dgm:pt modelId="{E198CBA6-25F9-9F49-B375-299B58EFC0AB}" type="pres">
      <dgm:prSet presAssocID="{E45300A6-1CD5-3441-815A-A22D03F238A2}" presName="sibTrans" presStyleCnt="0"/>
      <dgm:spPr/>
    </dgm:pt>
    <dgm:pt modelId="{1B7FA38E-682D-0C40-AF2F-4877C4E0CE1D}" type="pres">
      <dgm:prSet presAssocID="{080B8169-569B-BA48-AAB9-EF3652D10863}" presName="node" presStyleLbl="node1" presStyleIdx="4" presStyleCnt="5">
        <dgm:presLayoutVars>
          <dgm:bulletEnabled val="1"/>
        </dgm:presLayoutVars>
      </dgm:prSet>
      <dgm:spPr/>
      <dgm:t>
        <a:bodyPr/>
        <a:lstStyle/>
        <a:p>
          <a:endParaRPr lang="en-US"/>
        </a:p>
      </dgm:t>
    </dgm:pt>
  </dgm:ptLst>
  <dgm:cxnLst>
    <dgm:cxn modelId="{739EB767-4A91-D246-BB33-AABB84D4F89C}" type="presOf" srcId="{73AB41A6-4C0E-3C43-A0C9-CC7D2917CFD6}" destId="{36C29FBB-60FC-FE45-ABBF-32810C22064E}" srcOrd="0" destOrd="0" presId="urn:microsoft.com/office/officeart/2005/8/layout/default"/>
    <dgm:cxn modelId="{2C9073E5-72BA-284F-A117-BA068F4B787F}" type="presOf" srcId="{6FEDAC5C-7DE7-DF45-B250-F32CAD08B4F8}" destId="{A7499353-D4D8-EF42-8A55-4AA0D182515C}" srcOrd="0" destOrd="0" presId="urn:microsoft.com/office/officeart/2005/8/layout/default"/>
    <dgm:cxn modelId="{E7EF6243-5E34-B946-955A-9B95C520F408}" type="presOf" srcId="{4FC26465-2026-CE4D-8CFC-625BD38B4CA4}" destId="{46499AEA-2F2D-254D-84BC-5AF4ABB28B87}" srcOrd="0" destOrd="0" presId="urn:microsoft.com/office/officeart/2005/8/layout/default"/>
    <dgm:cxn modelId="{F889E714-E944-2C4B-8E3B-6EC243CBB0FC}" srcId="{4FC26465-2026-CE4D-8CFC-625BD38B4CA4}" destId="{6FEDAC5C-7DE7-DF45-B250-F32CAD08B4F8}" srcOrd="0" destOrd="0" parTransId="{F667DF76-7346-B145-80BB-D20F8CEFE2B5}" sibTransId="{A92D9816-C9D5-8948-9CF4-D5E3660B8F07}"/>
    <dgm:cxn modelId="{9BE6B966-D435-8A4A-9761-D2DE67D8A169}" srcId="{4FC26465-2026-CE4D-8CFC-625BD38B4CA4}" destId="{080B8169-569B-BA48-AAB9-EF3652D10863}" srcOrd="4" destOrd="0" parTransId="{842A4593-F16B-F146-A412-81EA04A2FA8F}" sibTransId="{46206F59-FE11-5345-91E5-5B1B17E5E917}"/>
    <dgm:cxn modelId="{6F0C4E77-A4BD-604B-9717-19D3289DC6B1}" type="presOf" srcId="{54E59815-0684-0144-A4CD-30AC7D1E3765}" destId="{761348F0-ACB7-844D-A75A-A9D7C8337B77}" srcOrd="0" destOrd="0" presId="urn:microsoft.com/office/officeart/2005/8/layout/default"/>
    <dgm:cxn modelId="{E3BC6FF2-79B1-8849-A945-6C1858B2E1DC}" srcId="{4FC26465-2026-CE4D-8CFC-625BD38B4CA4}" destId="{73AB41A6-4C0E-3C43-A0C9-CC7D2917CFD6}" srcOrd="3" destOrd="0" parTransId="{FE8A8CB5-2F66-FB41-A44C-B318C38484B3}" sibTransId="{E45300A6-1CD5-3441-815A-A22D03F238A2}"/>
    <dgm:cxn modelId="{939B482D-FEBC-A34F-B0BE-59D79A08905B}" type="presOf" srcId="{765BBB68-891E-3A42-AE5F-9753E7046F23}" destId="{101BAC9D-AA1A-634F-8FF6-E14687AC2F9B}" srcOrd="0" destOrd="0" presId="urn:microsoft.com/office/officeart/2005/8/layout/default"/>
    <dgm:cxn modelId="{A75D6959-DF71-394B-9E03-A9E2B0D32EC9}" srcId="{4FC26465-2026-CE4D-8CFC-625BD38B4CA4}" destId="{54E59815-0684-0144-A4CD-30AC7D1E3765}" srcOrd="2" destOrd="0" parTransId="{EB727156-5AF1-F745-B4E3-FF2634A94FC6}" sibTransId="{FF82F0F9-277F-2A4B-AEBB-E7B0C2C28938}"/>
    <dgm:cxn modelId="{5190AB41-A6EA-7746-9CDA-2AD7CBB803FE}" srcId="{4FC26465-2026-CE4D-8CFC-625BD38B4CA4}" destId="{765BBB68-891E-3A42-AE5F-9753E7046F23}" srcOrd="1" destOrd="0" parTransId="{B551C999-4B87-8945-9CFD-5F1F5B3B0FD8}" sibTransId="{72067351-0B5A-9947-BF87-2EFC1094F7AC}"/>
    <dgm:cxn modelId="{5A08BB48-8D0C-6C4C-B9B2-4D1E59E8F485}" type="presOf" srcId="{080B8169-569B-BA48-AAB9-EF3652D10863}" destId="{1B7FA38E-682D-0C40-AF2F-4877C4E0CE1D}" srcOrd="0" destOrd="0" presId="urn:microsoft.com/office/officeart/2005/8/layout/default"/>
    <dgm:cxn modelId="{83525519-8F85-FC4A-9286-813CD2B98125}" type="presParOf" srcId="{46499AEA-2F2D-254D-84BC-5AF4ABB28B87}" destId="{A7499353-D4D8-EF42-8A55-4AA0D182515C}" srcOrd="0" destOrd="0" presId="urn:microsoft.com/office/officeart/2005/8/layout/default"/>
    <dgm:cxn modelId="{241AEBB6-B6B9-E746-A55B-405701422A2E}" type="presParOf" srcId="{46499AEA-2F2D-254D-84BC-5AF4ABB28B87}" destId="{69E32CD3-E6D6-AE40-A2D7-DF72DA7ACAE3}" srcOrd="1" destOrd="0" presId="urn:microsoft.com/office/officeart/2005/8/layout/default"/>
    <dgm:cxn modelId="{0431C32A-A922-0B4A-8528-F6CC346A77DE}" type="presParOf" srcId="{46499AEA-2F2D-254D-84BC-5AF4ABB28B87}" destId="{101BAC9D-AA1A-634F-8FF6-E14687AC2F9B}" srcOrd="2" destOrd="0" presId="urn:microsoft.com/office/officeart/2005/8/layout/default"/>
    <dgm:cxn modelId="{BFFB05E4-6CC6-1943-BF66-EB4106A77871}" type="presParOf" srcId="{46499AEA-2F2D-254D-84BC-5AF4ABB28B87}" destId="{1297B496-8B64-CE4F-8953-C160263C55CD}" srcOrd="3" destOrd="0" presId="urn:microsoft.com/office/officeart/2005/8/layout/default"/>
    <dgm:cxn modelId="{3A6321D3-D0D3-E543-9002-F5D7400AE620}" type="presParOf" srcId="{46499AEA-2F2D-254D-84BC-5AF4ABB28B87}" destId="{761348F0-ACB7-844D-A75A-A9D7C8337B77}" srcOrd="4" destOrd="0" presId="urn:microsoft.com/office/officeart/2005/8/layout/default"/>
    <dgm:cxn modelId="{E5E6DF61-3837-8B4A-8830-FDB555349199}" type="presParOf" srcId="{46499AEA-2F2D-254D-84BC-5AF4ABB28B87}" destId="{CF01B5A5-6CB8-7541-89A7-749199BE78DB}" srcOrd="5" destOrd="0" presId="urn:microsoft.com/office/officeart/2005/8/layout/default"/>
    <dgm:cxn modelId="{227FF6FB-90B3-7245-B0E1-903EEC005C5B}" type="presParOf" srcId="{46499AEA-2F2D-254D-84BC-5AF4ABB28B87}" destId="{36C29FBB-60FC-FE45-ABBF-32810C22064E}" srcOrd="6" destOrd="0" presId="urn:microsoft.com/office/officeart/2005/8/layout/default"/>
    <dgm:cxn modelId="{B38407AF-FB16-964B-934C-A66EC9F0D785}" type="presParOf" srcId="{46499AEA-2F2D-254D-84BC-5AF4ABB28B87}" destId="{E198CBA6-25F9-9F49-B375-299B58EFC0AB}" srcOrd="7" destOrd="0" presId="urn:microsoft.com/office/officeart/2005/8/layout/default"/>
    <dgm:cxn modelId="{0F46BA54-A364-614D-966B-FE1044AFB716}" type="presParOf" srcId="{46499AEA-2F2D-254D-84BC-5AF4ABB28B87}" destId="{1B7FA38E-682D-0C40-AF2F-4877C4E0CE1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449B74-4FBE-5947-887D-55E2CB52C92F}" type="doc">
      <dgm:prSet loTypeId="urn:microsoft.com/office/officeart/2005/8/layout/vProcess5" loCatId="" qsTypeId="urn:microsoft.com/office/officeart/2005/8/quickstyle/simple1" qsCatId="simple" csTypeId="urn:microsoft.com/office/officeart/2005/8/colors/colorful1" csCatId="colorful" phldr="1"/>
      <dgm:spPr/>
      <dgm:t>
        <a:bodyPr/>
        <a:lstStyle/>
        <a:p>
          <a:endParaRPr lang="en-US"/>
        </a:p>
      </dgm:t>
    </dgm:pt>
    <dgm:pt modelId="{400DED4F-67AC-9F4E-A102-98895CFEC4A6}">
      <dgm:prSet phldrT="[Text]"/>
      <dgm:spPr/>
      <dgm:t>
        <a:bodyPr/>
        <a:lstStyle/>
        <a:p>
          <a:r>
            <a:rPr lang="en-US" dirty="0" smtClean="0"/>
            <a:t>Pre-attachment phase (0-3 months)</a:t>
          </a:r>
          <a:endParaRPr lang="en-US" dirty="0"/>
        </a:p>
      </dgm:t>
    </dgm:pt>
    <dgm:pt modelId="{3E7C322B-28C6-D243-A131-02FCB26759B6}" type="parTrans" cxnId="{D91AB0A7-C643-6B48-B7F5-C79EEF416F81}">
      <dgm:prSet/>
      <dgm:spPr/>
      <dgm:t>
        <a:bodyPr/>
        <a:lstStyle/>
        <a:p>
          <a:endParaRPr lang="en-US"/>
        </a:p>
      </dgm:t>
    </dgm:pt>
    <dgm:pt modelId="{8EA0A773-95D0-7F4D-A594-AC46A4D9656A}" type="sibTrans" cxnId="{D91AB0A7-C643-6B48-B7F5-C79EEF416F81}">
      <dgm:prSet/>
      <dgm:spPr/>
      <dgm:t>
        <a:bodyPr/>
        <a:lstStyle/>
        <a:p>
          <a:endParaRPr lang="en-US"/>
        </a:p>
      </dgm:t>
    </dgm:pt>
    <dgm:pt modelId="{1372FE60-54F8-D447-9A09-834AA7467DB6}">
      <dgm:prSet phldrT="[Text]"/>
      <dgm:spPr/>
      <dgm:t>
        <a:bodyPr/>
        <a:lstStyle/>
        <a:p>
          <a:r>
            <a:rPr lang="en-US" dirty="0" smtClean="0"/>
            <a:t>Indiscriminate attachment (3 – 7 months)</a:t>
          </a:r>
          <a:endParaRPr lang="en-US" dirty="0"/>
        </a:p>
      </dgm:t>
    </dgm:pt>
    <dgm:pt modelId="{E2A35F4F-871C-FF45-BEFC-CE45D87C311B}" type="parTrans" cxnId="{AC77DFF0-9E32-FE49-AA66-9B8F9E34E6C8}">
      <dgm:prSet/>
      <dgm:spPr/>
      <dgm:t>
        <a:bodyPr/>
        <a:lstStyle/>
        <a:p>
          <a:endParaRPr lang="en-US"/>
        </a:p>
      </dgm:t>
    </dgm:pt>
    <dgm:pt modelId="{06E5E67E-0283-2541-B5ED-DF7142361017}" type="sibTrans" cxnId="{AC77DFF0-9E32-FE49-AA66-9B8F9E34E6C8}">
      <dgm:prSet/>
      <dgm:spPr/>
      <dgm:t>
        <a:bodyPr/>
        <a:lstStyle/>
        <a:p>
          <a:endParaRPr lang="en-US"/>
        </a:p>
      </dgm:t>
    </dgm:pt>
    <dgm:pt modelId="{944DFCE9-023F-BC4F-9F4A-7A5535226DB8}">
      <dgm:prSet phldrT="[Text]"/>
      <dgm:spPr/>
      <dgm:t>
        <a:bodyPr/>
        <a:lstStyle/>
        <a:p>
          <a:r>
            <a:rPr lang="en-US" dirty="0" smtClean="0"/>
            <a:t>Discriminate attachment (7/8 +)</a:t>
          </a:r>
        </a:p>
      </dgm:t>
    </dgm:pt>
    <dgm:pt modelId="{A1D73FDA-2D61-D54D-A65D-565DC0257ED1}" type="parTrans" cxnId="{97EAA609-AD78-BC40-ADAB-5E79816DCD3A}">
      <dgm:prSet/>
      <dgm:spPr/>
      <dgm:t>
        <a:bodyPr/>
        <a:lstStyle/>
        <a:p>
          <a:endParaRPr lang="en-US"/>
        </a:p>
      </dgm:t>
    </dgm:pt>
    <dgm:pt modelId="{4DE13A8F-3974-654C-A744-35CBEBEE7094}" type="sibTrans" cxnId="{97EAA609-AD78-BC40-ADAB-5E79816DCD3A}">
      <dgm:prSet/>
      <dgm:spPr/>
      <dgm:t>
        <a:bodyPr/>
        <a:lstStyle/>
        <a:p>
          <a:endParaRPr lang="en-US"/>
        </a:p>
      </dgm:t>
    </dgm:pt>
    <dgm:pt modelId="{EE8E269D-87D1-354B-B5E2-8586E017330E}">
      <dgm:prSet phldrT="[Text]"/>
      <dgm:spPr/>
      <dgm:t>
        <a:bodyPr/>
        <a:lstStyle/>
        <a:p>
          <a:r>
            <a:rPr lang="en-US" dirty="0" smtClean="0"/>
            <a:t>Multiple attachments (9 months +)</a:t>
          </a:r>
        </a:p>
      </dgm:t>
    </dgm:pt>
    <dgm:pt modelId="{DECE9976-189D-124B-8C33-159C60BFED53}" type="parTrans" cxnId="{44DF575C-1B77-AA46-8597-CA9C31AF2C80}">
      <dgm:prSet/>
      <dgm:spPr/>
      <dgm:t>
        <a:bodyPr/>
        <a:lstStyle/>
        <a:p>
          <a:endParaRPr lang="en-US"/>
        </a:p>
      </dgm:t>
    </dgm:pt>
    <dgm:pt modelId="{333979B7-52A3-E74D-8B79-0314AF124BBE}" type="sibTrans" cxnId="{44DF575C-1B77-AA46-8597-CA9C31AF2C80}">
      <dgm:prSet/>
      <dgm:spPr/>
      <dgm:t>
        <a:bodyPr/>
        <a:lstStyle/>
        <a:p>
          <a:endParaRPr lang="en-US"/>
        </a:p>
      </dgm:t>
    </dgm:pt>
    <dgm:pt modelId="{0753BDF9-0617-1D44-8D35-CC591CAF26E1}" type="pres">
      <dgm:prSet presAssocID="{44449B74-4FBE-5947-887D-55E2CB52C92F}" presName="outerComposite" presStyleCnt="0">
        <dgm:presLayoutVars>
          <dgm:chMax val="5"/>
          <dgm:dir/>
          <dgm:resizeHandles val="exact"/>
        </dgm:presLayoutVars>
      </dgm:prSet>
      <dgm:spPr/>
      <dgm:t>
        <a:bodyPr/>
        <a:lstStyle/>
        <a:p>
          <a:endParaRPr lang="en-US"/>
        </a:p>
      </dgm:t>
    </dgm:pt>
    <dgm:pt modelId="{4D68F1B1-2505-C149-B250-C6E25AA485F5}" type="pres">
      <dgm:prSet presAssocID="{44449B74-4FBE-5947-887D-55E2CB52C92F}" presName="dummyMaxCanvas" presStyleCnt="0">
        <dgm:presLayoutVars/>
      </dgm:prSet>
      <dgm:spPr/>
    </dgm:pt>
    <dgm:pt modelId="{66314EB4-A586-204D-8521-BC66DAAE0D99}" type="pres">
      <dgm:prSet presAssocID="{44449B74-4FBE-5947-887D-55E2CB52C92F}" presName="FourNodes_1" presStyleLbl="node1" presStyleIdx="0" presStyleCnt="4">
        <dgm:presLayoutVars>
          <dgm:bulletEnabled val="1"/>
        </dgm:presLayoutVars>
      </dgm:prSet>
      <dgm:spPr/>
      <dgm:t>
        <a:bodyPr/>
        <a:lstStyle/>
        <a:p>
          <a:endParaRPr lang="en-US"/>
        </a:p>
      </dgm:t>
    </dgm:pt>
    <dgm:pt modelId="{55982F9A-527B-0A41-A763-23CCAEAD3126}" type="pres">
      <dgm:prSet presAssocID="{44449B74-4FBE-5947-887D-55E2CB52C92F}" presName="FourNodes_2" presStyleLbl="node1" presStyleIdx="1" presStyleCnt="4">
        <dgm:presLayoutVars>
          <dgm:bulletEnabled val="1"/>
        </dgm:presLayoutVars>
      </dgm:prSet>
      <dgm:spPr/>
      <dgm:t>
        <a:bodyPr/>
        <a:lstStyle/>
        <a:p>
          <a:endParaRPr lang="en-US"/>
        </a:p>
      </dgm:t>
    </dgm:pt>
    <dgm:pt modelId="{577DEB30-1A9E-4644-85D7-70B035716826}" type="pres">
      <dgm:prSet presAssocID="{44449B74-4FBE-5947-887D-55E2CB52C92F}" presName="FourNodes_3" presStyleLbl="node1" presStyleIdx="2" presStyleCnt="4">
        <dgm:presLayoutVars>
          <dgm:bulletEnabled val="1"/>
        </dgm:presLayoutVars>
      </dgm:prSet>
      <dgm:spPr/>
      <dgm:t>
        <a:bodyPr/>
        <a:lstStyle/>
        <a:p>
          <a:endParaRPr lang="en-US"/>
        </a:p>
      </dgm:t>
    </dgm:pt>
    <dgm:pt modelId="{AE87B1BB-4F18-6143-A578-EF63AC9B9C50}" type="pres">
      <dgm:prSet presAssocID="{44449B74-4FBE-5947-887D-55E2CB52C92F}" presName="FourNodes_4" presStyleLbl="node1" presStyleIdx="3" presStyleCnt="4">
        <dgm:presLayoutVars>
          <dgm:bulletEnabled val="1"/>
        </dgm:presLayoutVars>
      </dgm:prSet>
      <dgm:spPr/>
      <dgm:t>
        <a:bodyPr/>
        <a:lstStyle/>
        <a:p>
          <a:endParaRPr lang="en-US"/>
        </a:p>
      </dgm:t>
    </dgm:pt>
    <dgm:pt modelId="{C521B0FB-6541-1849-9B9F-ABA9E1886B75}" type="pres">
      <dgm:prSet presAssocID="{44449B74-4FBE-5947-887D-55E2CB52C92F}" presName="FourConn_1-2" presStyleLbl="fgAccFollowNode1" presStyleIdx="0" presStyleCnt="3">
        <dgm:presLayoutVars>
          <dgm:bulletEnabled val="1"/>
        </dgm:presLayoutVars>
      </dgm:prSet>
      <dgm:spPr/>
      <dgm:t>
        <a:bodyPr/>
        <a:lstStyle/>
        <a:p>
          <a:endParaRPr lang="en-US"/>
        </a:p>
      </dgm:t>
    </dgm:pt>
    <dgm:pt modelId="{0A7E260F-FFBA-2B48-B0BC-D66967D55F41}" type="pres">
      <dgm:prSet presAssocID="{44449B74-4FBE-5947-887D-55E2CB52C92F}" presName="FourConn_2-3" presStyleLbl="fgAccFollowNode1" presStyleIdx="1" presStyleCnt="3">
        <dgm:presLayoutVars>
          <dgm:bulletEnabled val="1"/>
        </dgm:presLayoutVars>
      </dgm:prSet>
      <dgm:spPr/>
      <dgm:t>
        <a:bodyPr/>
        <a:lstStyle/>
        <a:p>
          <a:endParaRPr lang="en-US"/>
        </a:p>
      </dgm:t>
    </dgm:pt>
    <dgm:pt modelId="{21615400-BBBC-F748-9869-E547CD96B665}" type="pres">
      <dgm:prSet presAssocID="{44449B74-4FBE-5947-887D-55E2CB52C92F}" presName="FourConn_3-4" presStyleLbl="fgAccFollowNode1" presStyleIdx="2" presStyleCnt="3">
        <dgm:presLayoutVars>
          <dgm:bulletEnabled val="1"/>
        </dgm:presLayoutVars>
      </dgm:prSet>
      <dgm:spPr/>
      <dgm:t>
        <a:bodyPr/>
        <a:lstStyle/>
        <a:p>
          <a:endParaRPr lang="en-US"/>
        </a:p>
      </dgm:t>
    </dgm:pt>
    <dgm:pt modelId="{492646CB-FD93-E145-A607-937755089936}" type="pres">
      <dgm:prSet presAssocID="{44449B74-4FBE-5947-887D-55E2CB52C92F}" presName="FourNodes_1_text" presStyleLbl="node1" presStyleIdx="3" presStyleCnt="4">
        <dgm:presLayoutVars>
          <dgm:bulletEnabled val="1"/>
        </dgm:presLayoutVars>
      </dgm:prSet>
      <dgm:spPr/>
      <dgm:t>
        <a:bodyPr/>
        <a:lstStyle/>
        <a:p>
          <a:endParaRPr lang="en-US"/>
        </a:p>
      </dgm:t>
    </dgm:pt>
    <dgm:pt modelId="{2AFD076E-6B19-9E49-8A61-BF38AA149318}" type="pres">
      <dgm:prSet presAssocID="{44449B74-4FBE-5947-887D-55E2CB52C92F}" presName="FourNodes_2_text" presStyleLbl="node1" presStyleIdx="3" presStyleCnt="4">
        <dgm:presLayoutVars>
          <dgm:bulletEnabled val="1"/>
        </dgm:presLayoutVars>
      </dgm:prSet>
      <dgm:spPr/>
      <dgm:t>
        <a:bodyPr/>
        <a:lstStyle/>
        <a:p>
          <a:endParaRPr lang="en-US"/>
        </a:p>
      </dgm:t>
    </dgm:pt>
    <dgm:pt modelId="{F092EFC3-2D7F-DB47-9679-CBE48DA14FC0}" type="pres">
      <dgm:prSet presAssocID="{44449B74-4FBE-5947-887D-55E2CB52C92F}" presName="FourNodes_3_text" presStyleLbl="node1" presStyleIdx="3" presStyleCnt="4">
        <dgm:presLayoutVars>
          <dgm:bulletEnabled val="1"/>
        </dgm:presLayoutVars>
      </dgm:prSet>
      <dgm:spPr/>
      <dgm:t>
        <a:bodyPr/>
        <a:lstStyle/>
        <a:p>
          <a:endParaRPr lang="en-US"/>
        </a:p>
      </dgm:t>
    </dgm:pt>
    <dgm:pt modelId="{D23B004B-A210-0C4C-8219-458A51D23C33}" type="pres">
      <dgm:prSet presAssocID="{44449B74-4FBE-5947-887D-55E2CB52C92F}" presName="FourNodes_4_text" presStyleLbl="node1" presStyleIdx="3" presStyleCnt="4">
        <dgm:presLayoutVars>
          <dgm:bulletEnabled val="1"/>
        </dgm:presLayoutVars>
      </dgm:prSet>
      <dgm:spPr/>
      <dgm:t>
        <a:bodyPr/>
        <a:lstStyle/>
        <a:p>
          <a:endParaRPr lang="en-US"/>
        </a:p>
      </dgm:t>
    </dgm:pt>
  </dgm:ptLst>
  <dgm:cxnLst>
    <dgm:cxn modelId="{97EAA609-AD78-BC40-ADAB-5E79816DCD3A}" srcId="{44449B74-4FBE-5947-887D-55E2CB52C92F}" destId="{944DFCE9-023F-BC4F-9F4A-7A5535226DB8}" srcOrd="2" destOrd="0" parTransId="{A1D73FDA-2D61-D54D-A65D-565DC0257ED1}" sibTransId="{4DE13A8F-3974-654C-A744-35CBEBEE7094}"/>
    <dgm:cxn modelId="{9E88246F-231E-7447-B40D-9661EFF8F594}" type="presOf" srcId="{944DFCE9-023F-BC4F-9F4A-7A5535226DB8}" destId="{F092EFC3-2D7F-DB47-9679-CBE48DA14FC0}" srcOrd="1" destOrd="0" presId="urn:microsoft.com/office/officeart/2005/8/layout/vProcess5"/>
    <dgm:cxn modelId="{44DF575C-1B77-AA46-8597-CA9C31AF2C80}" srcId="{44449B74-4FBE-5947-887D-55E2CB52C92F}" destId="{EE8E269D-87D1-354B-B5E2-8586E017330E}" srcOrd="3" destOrd="0" parTransId="{DECE9976-189D-124B-8C33-159C60BFED53}" sibTransId="{333979B7-52A3-E74D-8B79-0314AF124BBE}"/>
    <dgm:cxn modelId="{6CF43A38-A634-2448-9AB3-C3E17C27AE10}" type="presOf" srcId="{400DED4F-67AC-9F4E-A102-98895CFEC4A6}" destId="{66314EB4-A586-204D-8521-BC66DAAE0D99}" srcOrd="0" destOrd="0" presId="urn:microsoft.com/office/officeart/2005/8/layout/vProcess5"/>
    <dgm:cxn modelId="{DA738F1F-0729-E04A-AAC8-BA9530B0A57D}" type="presOf" srcId="{44449B74-4FBE-5947-887D-55E2CB52C92F}" destId="{0753BDF9-0617-1D44-8D35-CC591CAF26E1}" srcOrd="0" destOrd="0" presId="urn:microsoft.com/office/officeart/2005/8/layout/vProcess5"/>
    <dgm:cxn modelId="{AA38C1C7-BC09-8D42-B252-C29974EAB12B}" type="presOf" srcId="{1372FE60-54F8-D447-9A09-834AA7467DB6}" destId="{2AFD076E-6B19-9E49-8A61-BF38AA149318}" srcOrd="1" destOrd="0" presId="urn:microsoft.com/office/officeart/2005/8/layout/vProcess5"/>
    <dgm:cxn modelId="{AC77DFF0-9E32-FE49-AA66-9B8F9E34E6C8}" srcId="{44449B74-4FBE-5947-887D-55E2CB52C92F}" destId="{1372FE60-54F8-D447-9A09-834AA7467DB6}" srcOrd="1" destOrd="0" parTransId="{E2A35F4F-871C-FF45-BEFC-CE45D87C311B}" sibTransId="{06E5E67E-0283-2541-B5ED-DF7142361017}"/>
    <dgm:cxn modelId="{46509BB1-6E82-D141-A785-2B71FAC973EA}" type="presOf" srcId="{EE8E269D-87D1-354B-B5E2-8586E017330E}" destId="{D23B004B-A210-0C4C-8219-458A51D23C33}" srcOrd="1" destOrd="0" presId="urn:microsoft.com/office/officeart/2005/8/layout/vProcess5"/>
    <dgm:cxn modelId="{F577F45E-4585-D742-A486-0B19C52D2421}" type="presOf" srcId="{06E5E67E-0283-2541-B5ED-DF7142361017}" destId="{0A7E260F-FFBA-2B48-B0BC-D66967D55F41}" srcOrd="0" destOrd="0" presId="urn:microsoft.com/office/officeart/2005/8/layout/vProcess5"/>
    <dgm:cxn modelId="{06D8BA05-6DB0-F04A-A51B-A523D6AEFFDB}" type="presOf" srcId="{EE8E269D-87D1-354B-B5E2-8586E017330E}" destId="{AE87B1BB-4F18-6143-A578-EF63AC9B9C50}" srcOrd="0" destOrd="0" presId="urn:microsoft.com/office/officeart/2005/8/layout/vProcess5"/>
    <dgm:cxn modelId="{CB67CB34-EB02-FA4E-82A9-839036597B5A}" type="presOf" srcId="{8EA0A773-95D0-7F4D-A594-AC46A4D9656A}" destId="{C521B0FB-6541-1849-9B9F-ABA9E1886B75}" srcOrd="0" destOrd="0" presId="urn:microsoft.com/office/officeart/2005/8/layout/vProcess5"/>
    <dgm:cxn modelId="{E7C79A09-7F3A-A244-9F0D-3253D2E19EFC}" type="presOf" srcId="{1372FE60-54F8-D447-9A09-834AA7467DB6}" destId="{55982F9A-527B-0A41-A763-23CCAEAD3126}" srcOrd="0" destOrd="0" presId="urn:microsoft.com/office/officeart/2005/8/layout/vProcess5"/>
    <dgm:cxn modelId="{E2C5C46D-61A4-FD4A-B579-C26D51763251}" type="presOf" srcId="{944DFCE9-023F-BC4F-9F4A-7A5535226DB8}" destId="{577DEB30-1A9E-4644-85D7-70B035716826}" srcOrd="0" destOrd="0" presId="urn:microsoft.com/office/officeart/2005/8/layout/vProcess5"/>
    <dgm:cxn modelId="{31BF4309-11F0-6446-AE84-CD37525E6D52}" type="presOf" srcId="{4DE13A8F-3974-654C-A744-35CBEBEE7094}" destId="{21615400-BBBC-F748-9869-E547CD96B665}" srcOrd="0" destOrd="0" presId="urn:microsoft.com/office/officeart/2005/8/layout/vProcess5"/>
    <dgm:cxn modelId="{D91AB0A7-C643-6B48-B7F5-C79EEF416F81}" srcId="{44449B74-4FBE-5947-887D-55E2CB52C92F}" destId="{400DED4F-67AC-9F4E-A102-98895CFEC4A6}" srcOrd="0" destOrd="0" parTransId="{3E7C322B-28C6-D243-A131-02FCB26759B6}" sibTransId="{8EA0A773-95D0-7F4D-A594-AC46A4D9656A}"/>
    <dgm:cxn modelId="{09A6975E-A309-194E-933B-256700E51B13}" type="presOf" srcId="{400DED4F-67AC-9F4E-A102-98895CFEC4A6}" destId="{492646CB-FD93-E145-A607-937755089936}" srcOrd="1" destOrd="0" presId="urn:microsoft.com/office/officeart/2005/8/layout/vProcess5"/>
    <dgm:cxn modelId="{264FF1D3-D659-7148-884C-DDB4D0F6B199}" type="presParOf" srcId="{0753BDF9-0617-1D44-8D35-CC591CAF26E1}" destId="{4D68F1B1-2505-C149-B250-C6E25AA485F5}" srcOrd="0" destOrd="0" presId="urn:microsoft.com/office/officeart/2005/8/layout/vProcess5"/>
    <dgm:cxn modelId="{7E5C6F34-0962-FA4F-A0B5-3A6DB1FABFFA}" type="presParOf" srcId="{0753BDF9-0617-1D44-8D35-CC591CAF26E1}" destId="{66314EB4-A586-204D-8521-BC66DAAE0D99}" srcOrd="1" destOrd="0" presId="urn:microsoft.com/office/officeart/2005/8/layout/vProcess5"/>
    <dgm:cxn modelId="{C82DBFEF-943E-7B45-9BDF-69F608A27112}" type="presParOf" srcId="{0753BDF9-0617-1D44-8D35-CC591CAF26E1}" destId="{55982F9A-527B-0A41-A763-23CCAEAD3126}" srcOrd="2" destOrd="0" presId="urn:microsoft.com/office/officeart/2005/8/layout/vProcess5"/>
    <dgm:cxn modelId="{47B38BBD-D45E-1A4C-ACAB-F0829606EDBB}" type="presParOf" srcId="{0753BDF9-0617-1D44-8D35-CC591CAF26E1}" destId="{577DEB30-1A9E-4644-85D7-70B035716826}" srcOrd="3" destOrd="0" presId="urn:microsoft.com/office/officeart/2005/8/layout/vProcess5"/>
    <dgm:cxn modelId="{E58E53D8-046E-244A-B617-3A29727E198B}" type="presParOf" srcId="{0753BDF9-0617-1D44-8D35-CC591CAF26E1}" destId="{AE87B1BB-4F18-6143-A578-EF63AC9B9C50}" srcOrd="4" destOrd="0" presId="urn:microsoft.com/office/officeart/2005/8/layout/vProcess5"/>
    <dgm:cxn modelId="{F800BBD1-6CDB-6345-BB06-424AEE5B90F1}" type="presParOf" srcId="{0753BDF9-0617-1D44-8D35-CC591CAF26E1}" destId="{C521B0FB-6541-1849-9B9F-ABA9E1886B75}" srcOrd="5" destOrd="0" presId="urn:microsoft.com/office/officeart/2005/8/layout/vProcess5"/>
    <dgm:cxn modelId="{59CE593A-9992-FA4E-8942-0EE48B655AE0}" type="presParOf" srcId="{0753BDF9-0617-1D44-8D35-CC591CAF26E1}" destId="{0A7E260F-FFBA-2B48-B0BC-D66967D55F41}" srcOrd="6" destOrd="0" presId="urn:microsoft.com/office/officeart/2005/8/layout/vProcess5"/>
    <dgm:cxn modelId="{3BE547B7-4463-B04C-90AF-A7BF28538755}" type="presParOf" srcId="{0753BDF9-0617-1D44-8D35-CC591CAF26E1}" destId="{21615400-BBBC-F748-9869-E547CD96B665}" srcOrd="7" destOrd="0" presId="urn:microsoft.com/office/officeart/2005/8/layout/vProcess5"/>
    <dgm:cxn modelId="{8D17B73E-EDB6-E641-A780-D07052DA2518}" type="presParOf" srcId="{0753BDF9-0617-1D44-8D35-CC591CAF26E1}" destId="{492646CB-FD93-E145-A607-937755089936}" srcOrd="8" destOrd="0" presId="urn:microsoft.com/office/officeart/2005/8/layout/vProcess5"/>
    <dgm:cxn modelId="{15831A2E-783B-0F41-9BF4-EF6B647729C0}" type="presParOf" srcId="{0753BDF9-0617-1D44-8D35-CC591CAF26E1}" destId="{2AFD076E-6B19-9E49-8A61-BF38AA149318}" srcOrd="9" destOrd="0" presId="urn:microsoft.com/office/officeart/2005/8/layout/vProcess5"/>
    <dgm:cxn modelId="{AF89EBA2-80DA-3B4E-B969-F1D6BA47F7D2}" type="presParOf" srcId="{0753BDF9-0617-1D44-8D35-CC591CAF26E1}" destId="{F092EFC3-2D7F-DB47-9679-CBE48DA14FC0}" srcOrd="10" destOrd="0" presId="urn:microsoft.com/office/officeart/2005/8/layout/vProcess5"/>
    <dgm:cxn modelId="{B7D0FEEC-4480-CF48-855D-EE40DD70C7FA}" type="presParOf" srcId="{0753BDF9-0617-1D44-8D35-CC591CAF26E1}" destId="{D23B004B-A210-0C4C-8219-458A51D23C33}"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B80386-0E82-FB4F-8EE4-DC4DA5C55A0C}"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n-US"/>
        </a:p>
      </dgm:t>
    </dgm:pt>
    <dgm:pt modelId="{D1910B1E-A2D4-3D4E-B1BD-04EA4843662A}">
      <dgm:prSet phldrT="[Text]"/>
      <dgm:spPr/>
      <dgm:t>
        <a:bodyPr/>
        <a:lstStyle/>
        <a:p>
          <a:r>
            <a:rPr lang="en-US" dirty="0" smtClean="0"/>
            <a:t>Sensitivity</a:t>
          </a:r>
          <a:endParaRPr lang="en-US" dirty="0"/>
        </a:p>
      </dgm:t>
    </dgm:pt>
    <dgm:pt modelId="{E65EF054-34A9-844F-A839-38B6ADB10BBF}" type="parTrans" cxnId="{BF729DDC-F566-8046-BD7A-C4889A25BA72}">
      <dgm:prSet/>
      <dgm:spPr/>
      <dgm:t>
        <a:bodyPr/>
        <a:lstStyle/>
        <a:p>
          <a:endParaRPr lang="en-US"/>
        </a:p>
      </dgm:t>
    </dgm:pt>
    <dgm:pt modelId="{F42FE6A0-02A6-7D40-9B83-F8AF071E1D29}" type="sibTrans" cxnId="{BF729DDC-F566-8046-BD7A-C4889A25BA72}">
      <dgm:prSet/>
      <dgm:spPr/>
      <dgm:t>
        <a:bodyPr/>
        <a:lstStyle/>
        <a:p>
          <a:endParaRPr lang="en-US"/>
        </a:p>
      </dgm:t>
    </dgm:pt>
    <dgm:pt modelId="{1D57BE0D-91B2-2048-A7BC-A9738FCD46FA}">
      <dgm:prSet phldrT="[Text]"/>
      <dgm:spPr/>
      <dgm:t>
        <a:bodyPr/>
        <a:lstStyle/>
        <a:p>
          <a:r>
            <a:rPr lang="en-US" dirty="0" smtClean="0"/>
            <a:t>Experiences with own parents</a:t>
          </a:r>
          <a:endParaRPr lang="en-US" dirty="0"/>
        </a:p>
      </dgm:t>
    </dgm:pt>
    <dgm:pt modelId="{B4B230A4-3F06-7247-8396-A3BA3EBDE4BD}" type="parTrans" cxnId="{F90369EF-B423-E641-BEC6-F89F4D455306}">
      <dgm:prSet/>
      <dgm:spPr/>
      <dgm:t>
        <a:bodyPr/>
        <a:lstStyle/>
        <a:p>
          <a:endParaRPr lang="en-US"/>
        </a:p>
      </dgm:t>
    </dgm:pt>
    <dgm:pt modelId="{0A1F59E1-27A8-3542-A0F9-C126E7B6EC3A}" type="sibTrans" cxnId="{F90369EF-B423-E641-BEC6-F89F4D455306}">
      <dgm:prSet/>
      <dgm:spPr/>
      <dgm:t>
        <a:bodyPr/>
        <a:lstStyle/>
        <a:p>
          <a:endParaRPr lang="en-US"/>
        </a:p>
      </dgm:t>
    </dgm:pt>
    <dgm:pt modelId="{0F5B29FA-2245-764D-B958-E5725AC8028F}">
      <dgm:prSet phldrT="[Text]"/>
      <dgm:spPr/>
      <dgm:t>
        <a:bodyPr/>
        <a:lstStyle/>
        <a:p>
          <a:r>
            <a:rPr lang="en-US" dirty="0" smtClean="0"/>
            <a:t>Marital Intimacy</a:t>
          </a:r>
          <a:endParaRPr lang="en-US" dirty="0"/>
        </a:p>
      </dgm:t>
    </dgm:pt>
    <dgm:pt modelId="{B49ACE92-D91A-854D-BAA6-4E5995ECE4EA}" type="parTrans" cxnId="{CB597397-8D4F-7647-AD96-A0A0EE12BD50}">
      <dgm:prSet/>
      <dgm:spPr/>
      <dgm:t>
        <a:bodyPr/>
        <a:lstStyle/>
        <a:p>
          <a:endParaRPr lang="en-US"/>
        </a:p>
      </dgm:t>
    </dgm:pt>
    <dgm:pt modelId="{4433990D-7098-6745-8366-5F01C5B55705}" type="sibTrans" cxnId="{CB597397-8D4F-7647-AD96-A0A0EE12BD50}">
      <dgm:prSet/>
      <dgm:spPr/>
      <dgm:t>
        <a:bodyPr/>
        <a:lstStyle/>
        <a:p>
          <a:endParaRPr lang="en-US"/>
        </a:p>
      </dgm:t>
    </dgm:pt>
    <dgm:pt modelId="{25025EA0-666B-524D-B6C3-7C228C66FF86}">
      <dgm:prSet phldrT="[Text]"/>
      <dgm:spPr/>
      <dgm:t>
        <a:bodyPr/>
        <a:lstStyle/>
        <a:p>
          <a:r>
            <a:rPr lang="en-US" dirty="0" smtClean="0"/>
            <a:t>Supportive co-parenting</a:t>
          </a:r>
          <a:endParaRPr lang="en-US" dirty="0"/>
        </a:p>
      </dgm:t>
    </dgm:pt>
    <dgm:pt modelId="{438E1A2D-CB39-774F-955F-7B474BD4BAA4}" type="parTrans" cxnId="{8FB572B8-DBF5-CC4A-88D3-9F7B565ADA5B}">
      <dgm:prSet/>
      <dgm:spPr/>
      <dgm:t>
        <a:bodyPr/>
        <a:lstStyle/>
        <a:p>
          <a:endParaRPr lang="en-US"/>
        </a:p>
      </dgm:t>
    </dgm:pt>
    <dgm:pt modelId="{6493C5E9-DE41-814F-B475-935029159533}" type="sibTrans" cxnId="{8FB572B8-DBF5-CC4A-88D3-9F7B565ADA5B}">
      <dgm:prSet/>
      <dgm:spPr/>
      <dgm:t>
        <a:bodyPr/>
        <a:lstStyle/>
        <a:p>
          <a:endParaRPr lang="en-US"/>
        </a:p>
      </dgm:t>
    </dgm:pt>
    <dgm:pt modelId="{A5E448CC-B301-A144-BBB4-1D3B93DBF3D4}" type="pres">
      <dgm:prSet presAssocID="{6AB80386-0E82-FB4F-8EE4-DC4DA5C55A0C}" presName="diagram" presStyleCnt="0">
        <dgm:presLayoutVars>
          <dgm:dir/>
          <dgm:resizeHandles val="exact"/>
        </dgm:presLayoutVars>
      </dgm:prSet>
      <dgm:spPr/>
      <dgm:t>
        <a:bodyPr/>
        <a:lstStyle/>
        <a:p>
          <a:endParaRPr lang="en-US"/>
        </a:p>
      </dgm:t>
    </dgm:pt>
    <dgm:pt modelId="{F82E0215-855D-774A-BF28-1B7FCF00C80D}" type="pres">
      <dgm:prSet presAssocID="{D1910B1E-A2D4-3D4E-B1BD-04EA4843662A}" presName="node" presStyleLbl="node1" presStyleIdx="0" presStyleCnt="4">
        <dgm:presLayoutVars>
          <dgm:bulletEnabled val="1"/>
        </dgm:presLayoutVars>
      </dgm:prSet>
      <dgm:spPr/>
      <dgm:t>
        <a:bodyPr/>
        <a:lstStyle/>
        <a:p>
          <a:endParaRPr lang="en-US"/>
        </a:p>
      </dgm:t>
    </dgm:pt>
    <dgm:pt modelId="{583D56DB-D82E-3C4A-BD38-4813DA73A054}" type="pres">
      <dgm:prSet presAssocID="{F42FE6A0-02A6-7D40-9B83-F8AF071E1D29}" presName="sibTrans" presStyleCnt="0"/>
      <dgm:spPr/>
    </dgm:pt>
    <dgm:pt modelId="{DF88F5DE-838D-EB49-9BDC-18F1753CBA87}" type="pres">
      <dgm:prSet presAssocID="{1D57BE0D-91B2-2048-A7BC-A9738FCD46FA}" presName="node" presStyleLbl="node1" presStyleIdx="1" presStyleCnt="4">
        <dgm:presLayoutVars>
          <dgm:bulletEnabled val="1"/>
        </dgm:presLayoutVars>
      </dgm:prSet>
      <dgm:spPr/>
      <dgm:t>
        <a:bodyPr/>
        <a:lstStyle/>
        <a:p>
          <a:endParaRPr lang="en-US"/>
        </a:p>
      </dgm:t>
    </dgm:pt>
    <dgm:pt modelId="{1BC3C163-676E-A64C-BA60-7F36809DB321}" type="pres">
      <dgm:prSet presAssocID="{0A1F59E1-27A8-3542-A0F9-C126E7B6EC3A}" presName="sibTrans" presStyleCnt="0"/>
      <dgm:spPr/>
    </dgm:pt>
    <dgm:pt modelId="{89713727-28D6-5241-A031-9F32A1518445}" type="pres">
      <dgm:prSet presAssocID="{0F5B29FA-2245-764D-B958-E5725AC8028F}" presName="node" presStyleLbl="node1" presStyleIdx="2" presStyleCnt="4">
        <dgm:presLayoutVars>
          <dgm:bulletEnabled val="1"/>
        </dgm:presLayoutVars>
      </dgm:prSet>
      <dgm:spPr/>
      <dgm:t>
        <a:bodyPr/>
        <a:lstStyle/>
        <a:p>
          <a:endParaRPr lang="en-US"/>
        </a:p>
      </dgm:t>
    </dgm:pt>
    <dgm:pt modelId="{13AFE9AE-FC1E-004C-B8CE-743FCC0DAF2D}" type="pres">
      <dgm:prSet presAssocID="{4433990D-7098-6745-8366-5F01C5B55705}" presName="sibTrans" presStyleCnt="0"/>
      <dgm:spPr/>
    </dgm:pt>
    <dgm:pt modelId="{E842A1BB-1B73-F249-83B8-77438BCC1169}" type="pres">
      <dgm:prSet presAssocID="{25025EA0-666B-524D-B6C3-7C228C66FF86}" presName="node" presStyleLbl="node1" presStyleIdx="3" presStyleCnt="4">
        <dgm:presLayoutVars>
          <dgm:bulletEnabled val="1"/>
        </dgm:presLayoutVars>
      </dgm:prSet>
      <dgm:spPr/>
      <dgm:t>
        <a:bodyPr/>
        <a:lstStyle/>
        <a:p>
          <a:endParaRPr lang="en-US"/>
        </a:p>
      </dgm:t>
    </dgm:pt>
  </dgm:ptLst>
  <dgm:cxnLst>
    <dgm:cxn modelId="{91447755-1BA3-6843-8952-6157370CDB79}" type="presOf" srcId="{25025EA0-666B-524D-B6C3-7C228C66FF86}" destId="{E842A1BB-1B73-F249-83B8-77438BCC1169}" srcOrd="0" destOrd="0" presId="urn:microsoft.com/office/officeart/2005/8/layout/default"/>
    <dgm:cxn modelId="{CB597397-8D4F-7647-AD96-A0A0EE12BD50}" srcId="{6AB80386-0E82-FB4F-8EE4-DC4DA5C55A0C}" destId="{0F5B29FA-2245-764D-B958-E5725AC8028F}" srcOrd="2" destOrd="0" parTransId="{B49ACE92-D91A-854D-BAA6-4E5995ECE4EA}" sibTransId="{4433990D-7098-6745-8366-5F01C5B55705}"/>
    <dgm:cxn modelId="{4C108862-0CDB-DA45-BA43-E13DF7DAC599}" type="presOf" srcId="{6AB80386-0E82-FB4F-8EE4-DC4DA5C55A0C}" destId="{A5E448CC-B301-A144-BBB4-1D3B93DBF3D4}" srcOrd="0" destOrd="0" presId="urn:microsoft.com/office/officeart/2005/8/layout/default"/>
    <dgm:cxn modelId="{8FB572B8-DBF5-CC4A-88D3-9F7B565ADA5B}" srcId="{6AB80386-0E82-FB4F-8EE4-DC4DA5C55A0C}" destId="{25025EA0-666B-524D-B6C3-7C228C66FF86}" srcOrd="3" destOrd="0" parTransId="{438E1A2D-CB39-774F-955F-7B474BD4BAA4}" sibTransId="{6493C5E9-DE41-814F-B475-935029159533}"/>
    <dgm:cxn modelId="{880A30F1-F310-5F44-ADB3-64249F08C1C3}" type="presOf" srcId="{D1910B1E-A2D4-3D4E-B1BD-04EA4843662A}" destId="{F82E0215-855D-774A-BF28-1B7FCF00C80D}" srcOrd="0" destOrd="0" presId="urn:microsoft.com/office/officeart/2005/8/layout/default"/>
    <dgm:cxn modelId="{F90369EF-B423-E641-BEC6-F89F4D455306}" srcId="{6AB80386-0E82-FB4F-8EE4-DC4DA5C55A0C}" destId="{1D57BE0D-91B2-2048-A7BC-A9738FCD46FA}" srcOrd="1" destOrd="0" parTransId="{B4B230A4-3F06-7247-8396-A3BA3EBDE4BD}" sibTransId="{0A1F59E1-27A8-3542-A0F9-C126E7B6EC3A}"/>
    <dgm:cxn modelId="{BF729DDC-F566-8046-BD7A-C4889A25BA72}" srcId="{6AB80386-0E82-FB4F-8EE4-DC4DA5C55A0C}" destId="{D1910B1E-A2D4-3D4E-B1BD-04EA4843662A}" srcOrd="0" destOrd="0" parTransId="{E65EF054-34A9-844F-A839-38B6ADB10BBF}" sibTransId="{F42FE6A0-02A6-7D40-9B83-F8AF071E1D29}"/>
    <dgm:cxn modelId="{6D57B039-D943-E348-8AAF-32E7B5812426}" type="presOf" srcId="{0F5B29FA-2245-764D-B958-E5725AC8028F}" destId="{89713727-28D6-5241-A031-9F32A1518445}" srcOrd="0" destOrd="0" presId="urn:microsoft.com/office/officeart/2005/8/layout/default"/>
    <dgm:cxn modelId="{B1C6403D-6783-004C-B20F-236BC6145F19}" type="presOf" srcId="{1D57BE0D-91B2-2048-A7BC-A9738FCD46FA}" destId="{DF88F5DE-838D-EB49-9BDC-18F1753CBA87}" srcOrd="0" destOrd="0" presId="urn:microsoft.com/office/officeart/2005/8/layout/default"/>
    <dgm:cxn modelId="{ED0D570F-BF89-8147-BD73-2F3FD5650F25}" type="presParOf" srcId="{A5E448CC-B301-A144-BBB4-1D3B93DBF3D4}" destId="{F82E0215-855D-774A-BF28-1B7FCF00C80D}" srcOrd="0" destOrd="0" presId="urn:microsoft.com/office/officeart/2005/8/layout/default"/>
    <dgm:cxn modelId="{91F7392C-12E3-144F-898B-98F17119DC21}" type="presParOf" srcId="{A5E448CC-B301-A144-BBB4-1D3B93DBF3D4}" destId="{583D56DB-D82E-3C4A-BD38-4813DA73A054}" srcOrd="1" destOrd="0" presId="urn:microsoft.com/office/officeart/2005/8/layout/default"/>
    <dgm:cxn modelId="{C5C01060-D06A-7F4F-A323-92F1278D3B3F}" type="presParOf" srcId="{A5E448CC-B301-A144-BBB4-1D3B93DBF3D4}" destId="{DF88F5DE-838D-EB49-9BDC-18F1753CBA87}" srcOrd="2" destOrd="0" presId="urn:microsoft.com/office/officeart/2005/8/layout/default"/>
    <dgm:cxn modelId="{45E24BF3-8A47-AD40-A946-845DFD4CE55A}" type="presParOf" srcId="{A5E448CC-B301-A144-BBB4-1D3B93DBF3D4}" destId="{1BC3C163-676E-A64C-BA60-7F36809DB321}" srcOrd="3" destOrd="0" presId="urn:microsoft.com/office/officeart/2005/8/layout/default"/>
    <dgm:cxn modelId="{89E3FCD0-7C35-5748-B71B-EA29B2C07F63}" type="presParOf" srcId="{A5E448CC-B301-A144-BBB4-1D3B93DBF3D4}" destId="{89713727-28D6-5241-A031-9F32A1518445}" srcOrd="4" destOrd="0" presId="urn:microsoft.com/office/officeart/2005/8/layout/default"/>
    <dgm:cxn modelId="{70AED687-A16F-294C-BDE4-5E02E10A2AC3}" type="presParOf" srcId="{A5E448CC-B301-A144-BBB4-1D3B93DBF3D4}" destId="{13AFE9AE-FC1E-004C-B8CE-743FCC0DAF2D}" srcOrd="5" destOrd="0" presId="urn:microsoft.com/office/officeart/2005/8/layout/default"/>
    <dgm:cxn modelId="{22768975-9E22-7D47-8D8B-560FB6451777}" type="presParOf" srcId="{A5E448CC-B301-A144-BBB4-1D3B93DBF3D4}" destId="{E842A1BB-1B73-F249-83B8-77438BCC116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99353-D4D8-EF42-8A55-4AA0D182515C}">
      <dsp:nvSpPr>
        <dsp:cNvPr id="0" name=""/>
        <dsp:cNvSpPr/>
      </dsp:nvSpPr>
      <dsp:spPr>
        <a:xfrm>
          <a:off x="0" y="591343"/>
          <a:ext cx="2571749" cy="154305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Bodily contact</a:t>
          </a:r>
          <a:endParaRPr lang="en-US" sz="3400" kern="1200" dirty="0"/>
        </a:p>
      </dsp:txBody>
      <dsp:txXfrm>
        <a:off x="0" y="591343"/>
        <a:ext cx="2571749" cy="1543050"/>
      </dsp:txXfrm>
    </dsp:sp>
    <dsp:sp modelId="{101BAC9D-AA1A-634F-8FF6-E14687AC2F9B}">
      <dsp:nvSpPr>
        <dsp:cNvPr id="0" name=""/>
        <dsp:cNvSpPr/>
      </dsp:nvSpPr>
      <dsp:spPr>
        <a:xfrm>
          <a:off x="2828925" y="591343"/>
          <a:ext cx="2571749" cy="154305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Mimicking</a:t>
          </a:r>
          <a:endParaRPr lang="en-US" sz="3400" kern="1200" dirty="0"/>
        </a:p>
      </dsp:txBody>
      <dsp:txXfrm>
        <a:off x="2828925" y="591343"/>
        <a:ext cx="2571749" cy="1543050"/>
      </dsp:txXfrm>
    </dsp:sp>
    <dsp:sp modelId="{761348F0-ACB7-844D-A75A-A9D7C8337B77}">
      <dsp:nvSpPr>
        <dsp:cNvPr id="0" name=""/>
        <dsp:cNvSpPr/>
      </dsp:nvSpPr>
      <dsp:spPr>
        <a:xfrm>
          <a:off x="5657849" y="591343"/>
          <a:ext cx="2571749" cy="154305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err="1" smtClean="0"/>
            <a:t>Caregiverese</a:t>
          </a:r>
          <a:endParaRPr lang="en-US" sz="3400" kern="1200" dirty="0"/>
        </a:p>
      </dsp:txBody>
      <dsp:txXfrm>
        <a:off x="5657849" y="591343"/>
        <a:ext cx="2571749" cy="1543050"/>
      </dsp:txXfrm>
    </dsp:sp>
    <dsp:sp modelId="{36C29FBB-60FC-FE45-ABBF-32810C22064E}">
      <dsp:nvSpPr>
        <dsp:cNvPr id="0" name=""/>
        <dsp:cNvSpPr/>
      </dsp:nvSpPr>
      <dsp:spPr>
        <a:xfrm>
          <a:off x="1414462" y="2391569"/>
          <a:ext cx="2571749" cy="154305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Interactional synchrony</a:t>
          </a:r>
          <a:endParaRPr lang="en-US" sz="3400" kern="1200" dirty="0"/>
        </a:p>
      </dsp:txBody>
      <dsp:txXfrm>
        <a:off x="1414462" y="2391569"/>
        <a:ext cx="2571749" cy="1543050"/>
      </dsp:txXfrm>
    </dsp:sp>
    <dsp:sp modelId="{1B7FA38E-682D-0C40-AF2F-4877C4E0CE1D}">
      <dsp:nvSpPr>
        <dsp:cNvPr id="0" name=""/>
        <dsp:cNvSpPr/>
      </dsp:nvSpPr>
      <dsp:spPr>
        <a:xfrm>
          <a:off x="4243387" y="2391569"/>
          <a:ext cx="2571749" cy="154305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Reciprocity</a:t>
          </a:r>
          <a:endParaRPr lang="en-US" sz="3400" kern="1200" dirty="0"/>
        </a:p>
      </dsp:txBody>
      <dsp:txXfrm>
        <a:off x="4243387" y="2391569"/>
        <a:ext cx="2571749" cy="1543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314EB4-A586-204D-8521-BC66DAAE0D99}">
      <dsp:nvSpPr>
        <dsp:cNvPr id="0" name=""/>
        <dsp:cNvSpPr/>
      </dsp:nvSpPr>
      <dsp:spPr>
        <a:xfrm>
          <a:off x="0" y="0"/>
          <a:ext cx="7058572" cy="99571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Pre-attachment phase (0-3 months)</a:t>
          </a:r>
          <a:endParaRPr lang="en-US" sz="2600" kern="1200" dirty="0"/>
        </a:p>
      </dsp:txBody>
      <dsp:txXfrm>
        <a:off x="29163" y="29163"/>
        <a:ext cx="5899985" cy="937385"/>
      </dsp:txXfrm>
    </dsp:sp>
    <dsp:sp modelId="{55982F9A-527B-0A41-A763-23CCAEAD3126}">
      <dsp:nvSpPr>
        <dsp:cNvPr id="0" name=""/>
        <dsp:cNvSpPr/>
      </dsp:nvSpPr>
      <dsp:spPr>
        <a:xfrm>
          <a:off x="591155" y="1176750"/>
          <a:ext cx="7058572" cy="99571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Indiscriminate attachment (3 – 7 months)</a:t>
          </a:r>
          <a:endParaRPr lang="en-US" sz="2600" kern="1200" dirty="0"/>
        </a:p>
      </dsp:txBody>
      <dsp:txXfrm>
        <a:off x="620318" y="1205913"/>
        <a:ext cx="5761878" cy="937385"/>
      </dsp:txXfrm>
    </dsp:sp>
    <dsp:sp modelId="{577DEB30-1A9E-4644-85D7-70B035716826}">
      <dsp:nvSpPr>
        <dsp:cNvPr id="0" name=""/>
        <dsp:cNvSpPr/>
      </dsp:nvSpPr>
      <dsp:spPr>
        <a:xfrm>
          <a:off x="1173487" y="2353500"/>
          <a:ext cx="7058572" cy="99571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Discriminate attachment (7/8 +)</a:t>
          </a:r>
        </a:p>
      </dsp:txBody>
      <dsp:txXfrm>
        <a:off x="1202650" y="2382663"/>
        <a:ext cx="5770701" cy="937385"/>
      </dsp:txXfrm>
    </dsp:sp>
    <dsp:sp modelId="{AE87B1BB-4F18-6143-A578-EF63AC9B9C50}">
      <dsp:nvSpPr>
        <dsp:cNvPr id="0" name=""/>
        <dsp:cNvSpPr/>
      </dsp:nvSpPr>
      <dsp:spPr>
        <a:xfrm>
          <a:off x="1764643" y="3530251"/>
          <a:ext cx="7058572" cy="99571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Multiple attachments (9 months +)</a:t>
          </a:r>
        </a:p>
      </dsp:txBody>
      <dsp:txXfrm>
        <a:off x="1793806" y="3559414"/>
        <a:ext cx="5761878" cy="937385"/>
      </dsp:txXfrm>
    </dsp:sp>
    <dsp:sp modelId="{C521B0FB-6541-1849-9B9F-ABA9E1886B75}">
      <dsp:nvSpPr>
        <dsp:cNvPr id="0" name=""/>
        <dsp:cNvSpPr/>
      </dsp:nvSpPr>
      <dsp:spPr>
        <a:xfrm>
          <a:off x="6411360" y="762624"/>
          <a:ext cx="647212" cy="647212"/>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6556983" y="762624"/>
        <a:ext cx="355966" cy="487027"/>
      </dsp:txXfrm>
    </dsp:sp>
    <dsp:sp modelId="{0A7E260F-FFBA-2B48-B0BC-D66967D55F41}">
      <dsp:nvSpPr>
        <dsp:cNvPr id="0" name=""/>
        <dsp:cNvSpPr/>
      </dsp:nvSpPr>
      <dsp:spPr>
        <a:xfrm>
          <a:off x="7002515" y="1939375"/>
          <a:ext cx="647212" cy="647212"/>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7148138" y="1939375"/>
        <a:ext cx="355966" cy="487027"/>
      </dsp:txXfrm>
    </dsp:sp>
    <dsp:sp modelId="{21615400-BBBC-F748-9869-E547CD96B665}">
      <dsp:nvSpPr>
        <dsp:cNvPr id="0" name=""/>
        <dsp:cNvSpPr/>
      </dsp:nvSpPr>
      <dsp:spPr>
        <a:xfrm>
          <a:off x="7584847" y="3116125"/>
          <a:ext cx="647212" cy="647212"/>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7730470" y="3116125"/>
        <a:ext cx="355966" cy="4870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E0215-855D-774A-BF28-1B7FCF00C80D}">
      <dsp:nvSpPr>
        <dsp:cNvPr id="0" name=""/>
        <dsp:cNvSpPr/>
      </dsp:nvSpPr>
      <dsp:spPr>
        <a:xfrm>
          <a:off x="460905" y="1047"/>
          <a:ext cx="3479899" cy="208793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Sensitivity</a:t>
          </a:r>
          <a:endParaRPr lang="en-US" sz="4200" kern="1200" dirty="0"/>
        </a:p>
      </dsp:txBody>
      <dsp:txXfrm>
        <a:off x="460905" y="1047"/>
        <a:ext cx="3479899" cy="2087939"/>
      </dsp:txXfrm>
    </dsp:sp>
    <dsp:sp modelId="{DF88F5DE-838D-EB49-9BDC-18F1753CBA87}">
      <dsp:nvSpPr>
        <dsp:cNvPr id="0" name=""/>
        <dsp:cNvSpPr/>
      </dsp:nvSpPr>
      <dsp:spPr>
        <a:xfrm>
          <a:off x="4288794" y="1047"/>
          <a:ext cx="3479899" cy="208793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Experiences with own parents</a:t>
          </a:r>
          <a:endParaRPr lang="en-US" sz="4200" kern="1200" dirty="0"/>
        </a:p>
      </dsp:txBody>
      <dsp:txXfrm>
        <a:off x="4288794" y="1047"/>
        <a:ext cx="3479899" cy="2087939"/>
      </dsp:txXfrm>
    </dsp:sp>
    <dsp:sp modelId="{89713727-28D6-5241-A031-9F32A1518445}">
      <dsp:nvSpPr>
        <dsp:cNvPr id="0" name=""/>
        <dsp:cNvSpPr/>
      </dsp:nvSpPr>
      <dsp:spPr>
        <a:xfrm>
          <a:off x="460905" y="2436976"/>
          <a:ext cx="3479899" cy="208793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Marital Intimacy</a:t>
          </a:r>
          <a:endParaRPr lang="en-US" sz="4200" kern="1200" dirty="0"/>
        </a:p>
      </dsp:txBody>
      <dsp:txXfrm>
        <a:off x="460905" y="2436976"/>
        <a:ext cx="3479899" cy="2087939"/>
      </dsp:txXfrm>
    </dsp:sp>
    <dsp:sp modelId="{E842A1BB-1B73-F249-83B8-77438BCC1169}">
      <dsp:nvSpPr>
        <dsp:cNvPr id="0" name=""/>
        <dsp:cNvSpPr/>
      </dsp:nvSpPr>
      <dsp:spPr>
        <a:xfrm>
          <a:off x="4288794" y="2436976"/>
          <a:ext cx="3479899" cy="208793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Supportive co-parenting</a:t>
          </a:r>
          <a:endParaRPr lang="en-US" sz="4200" kern="1200" dirty="0"/>
        </a:p>
      </dsp:txBody>
      <dsp:txXfrm>
        <a:off x="4288794" y="2436976"/>
        <a:ext cx="3479899" cy="208793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8B17C8-9E9C-D445-9FCC-5296DC6CF452}" type="datetimeFigureOut">
              <a:rPr lang="en-US" smtClean="0"/>
              <a:t>07/01/2016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7B7ADE-275A-1946-924B-F11D5B304B49}" type="slidenum">
              <a:rPr lang="en-US" smtClean="0"/>
              <a:t>‹#›</a:t>
            </a:fld>
            <a:endParaRPr lang="en-US"/>
          </a:p>
        </p:txBody>
      </p:sp>
    </p:spTree>
    <p:extLst>
      <p:ext uri="{BB962C8B-B14F-4D97-AF65-F5344CB8AC3E}">
        <p14:creationId xmlns:p14="http://schemas.microsoft.com/office/powerpoint/2010/main" val="28753836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04AEB94-4F74-5A48-8CB6-CC364BE9833B}" type="datetimeFigureOut">
              <a:rPr lang="en-US" smtClean="0"/>
              <a:t>07/01/2016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2145305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04AEB94-4F74-5A48-8CB6-CC364BE9833B}" type="datetimeFigureOut">
              <a:rPr lang="en-US" smtClean="0"/>
              <a:t>07/01/2016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1919394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04AEB94-4F74-5A48-8CB6-CC364BE9833B}" type="datetimeFigureOut">
              <a:rPr lang="en-US" smtClean="0"/>
              <a:t>07/01/2016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951685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04AEB94-4F74-5A48-8CB6-CC364BE9833B}" type="datetimeFigureOut">
              <a:rPr lang="en-US" smtClean="0"/>
              <a:t>07/01/2016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2504328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04AEB94-4F74-5A48-8CB6-CC364BE9833B}" type="datetimeFigureOut">
              <a:rPr lang="en-US" smtClean="0"/>
              <a:t>07/01/2016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4137097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04AEB94-4F74-5A48-8CB6-CC364BE9833B}" type="datetimeFigureOut">
              <a:rPr lang="en-US" smtClean="0"/>
              <a:t>07/01/2016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957919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AEB94-4F74-5A48-8CB6-CC364BE9833B}" type="datetimeFigureOut">
              <a:rPr lang="en-US" smtClean="0"/>
              <a:t>07/01/2016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3807221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04AEB94-4F74-5A48-8CB6-CC364BE9833B}" type="datetimeFigureOut">
              <a:rPr lang="en-US" smtClean="0"/>
              <a:t>07/01/2016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783047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04AEB94-4F74-5A48-8CB6-CC364BE9833B}" type="datetimeFigureOut">
              <a:rPr lang="en-US" smtClean="0"/>
              <a:t>07/01/2016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2059887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04AEB94-4F74-5A48-8CB6-CC364BE9833B}" type="datetimeFigureOut">
              <a:rPr lang="en-US" smtClean="0"/>
              <a:t>07/01/2016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3842906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04AEB94-4F74-5A48-8CB6-CC364BE9833B}" type="datetimeFigureOut">
              <a:rPr lang="en-US" smtClean="0"/>
              <a:t>07/01/2016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3C0E9-A54B-7B4A-B998-7DBA52EF2A01}" type="slidenum">
              <a:rPr lang="en-US" smtClean="0"/>
              <a:t>‹#›</a:t>
            </a:fld>
            <a:endParaRPr lang="en-US"/>
          </a:p>
        </p:txBody>
      </p:sp>
    </p:spTree>
    <p:extLst>
      <p:ext uri="{BB962C8B-B14F-4D97-AF65-F5344CB8AC3E}">
        <p14:creationId xmlns:p14="http://schemas.microsoft.com/office/powerpoint/2010/main" val="33767629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AEB94-4F74-5A48-8CB6-CC364BE9833B}" type="datetimeFigureOut">
              <a:rPr lang="en-US" smtClean="0"/>
              <a:t>07/01/2016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3C0E9-A54B-7B4A-B998-7DBA52EF2A01}" type="slidenum">
              <a:rPr lang="en-US" smtClean="0"/>
              <a:t>‹#›</a:t>
            </a:fld>
            <a:endParaRPr lang="en-US"/>
          </a:p>
        </p:txBody>
      </p:sp>
    </p:spTree>
    <p:extLst>
      <p:ext uri="{BB962C8B-B14F-4D97-AF65-F5344CB8AC3E}">
        <p14:creationId xmlns:p14="http://schemas.microsoft.com/office/powerpoint/2010/main" val="2315217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US" dirty="0" smtClean="0"/>
              <a:t>Mocks Feedback</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1. Compare your answers to mark scheme.</a:t>
            </a:r>
          </a:p>
          <a:p>
            <a:pPr marL="0" indent="0">
              <a:buNone/>
            </a:pPr>
            <a:endParaRPr lang="en-US" dirty="0"/>
          </a:p>
          <a:p>
            <a:pPr marL="0" indent="0">
              <a:buNone/>
            </a:pPr>
            <a:r>
              <a:rPr lang="en-US" dirty="0" smtClean="0"/>
              <a:t>2. Annotate your script with what was missing.</a:t>
            </a:r>
          </a:p>
          <a:p>
            <a:pPr marL="0" indent="0">
              <a:buNone/>
            </a:pPr>
            <a:endParaRPr lang="en-US" dirty="0" smtClean="0"/>
          </a:p>
          <a:p>
            <a:pPr marL="0" indent="0">
              <a:buNone/>
            </a:pPr>
            <a:r>
              <a:rPr lang="en-US" dirty="0" smtClean="0"/>
              <a:t>3. WWW									EBI</a:t>
            </a:r>
          </a:p>
          <a:p>
            <a:pPr marL="0" indent="0">
              <a:buNone/>
            </a:pPr>
            <a:endParaRPr lang="en-US" dirty="0"/>
          </a:p>
          <a:p>
            <a:pPr marL="0" indent="0">
              <a:buNone/>
            </a:pPr>
            <a:r>
              <a:rPr lang="en-US" dirty="0" smtClean="0"/>
              <a:t>4. Home Learning – Choose one extended writing question and complete for homework.</a:t>
            </a:r>
            <a:endParaRPr lang="en-US" dirty="0"/>
          </a:p>
          <a:p>
            <a:pPr marL="0" indent="0">
              <a:buNone/>
            </a:pPr>
            <a:endParaRPr lang="en-US" dirty="0"/>
          </a:p>
        </p:txBody>
      </p:sp>
    </p:spTree>
    <p:extLst>
      <p:ext uri="{BB962C8B-B14F-4D97-AF65-F5344CB8AC3E}">
        <p14:creationId xmlns:p14="http://schemas.microsoft.com/office/powerpoint/2010/main" val="1813858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066"/>
            <a:ext cx="7772400" cy="1138525"/>
          </a:xfrm>
          <a:solidFill>
            <a:srgbClr val="FF0000"/>
          </a:solidFill>
        </p:spPr>
        <p:txBody>
          <a:bodyPr/>
          <a:lstStyle/>
          <a:p>
            <a:r>
              <a:rPr lang="en-US" dirty="0" smtClean="0"/>
              <a:t>3. Attachment</a:t>
            </a:r>
            <a:endParaRPr lang="en-US" dirty="0"/>
          </a:p>
        </p:txBody>
      </p:sp>
      <p:sp>
        <p:nvSpPr>
          <p:cNvPr id="3" name="Subtitle 2"/>
          <p:cNvSpPr>
            <a:spLocks noGrp="1"/>
          </p:cNvSpPr>
          <p:nvPr>
            <p:ph type="subTitle" idx="1"/>
          </p:nvPr>
        </p:nvSpPr>
        <p:spPr>
          <a:xfrm>
            <a:off x="685800" y="1381591"/>
            <a:ext cx="8050184" cy="1752600"/>
          </a:xfrm>
        </p:spPr>
        <p:txBody>
          <a:bodyPr>
            <a:noAutofit/>
          </a:bodyPr>
          <a:lstStyle/>
          <a:p>
            <a:pPr algn="l"/>
            <a:r>
              <a:rPr lang="en-US" sz="1600" b="1" dirty="0" smtClean="0">
                <a:solidFill>
                  <a:schemeClr val="tx1"/>
                </a:solidFill>
              </a:rPr>
              <a:t>3.1 Caregiver</a:t>
            </a:r>
            <a:r>
              <a:rPr lang="en-US" sz="1600" b="1" dirty="0">
                <a:solidFill>
                  <a:schemeClr val="tx1"/>
                </a:solidFill>
              </a:rPr>
              <a:t>-infant interactions in humans: reciprocity and interactional synchrony. Stages of attachment identified by Schaffer. Multiple attachments and the role of the father.</a:t>
            </a:r>
          </a:p>
          <a:p>
            <a:pPr algn="l"/>
            <a:endParaRPr lang="en-US" sz="1600" b="1" dirty="0" smtClean="0">
              <a:solidFill>
                <a:schemeClr val="tx1"/>
              </a:solidFill>
            </a:endParaRPr>
          </a:p>
          <a:p>
            <a:pPr algn="l"/>
            <a:r>
              <a:rPr lang="en-US" sz="1600" b="1" dirty="0" smtClean="0">
                <a:solidFill>
                  <a:schemeClr val="tx1"/>
                </a:solidFill>
              </a:rPr>
              <a:t>3.2 Animal </a:t>
            </a:r>
            <a:r>
              <a:rPr lang="en-US" sz="1600" b="1" dirty="0">
                <a:solidFill>
                  <a:schemeClr val="tx1"/>
                </a:solidFill>
              </a:rPr>
              <a:t>studies of attachment: Lorenz and Harlow.</a:t>
            </a:r>
          </a:p>
          <a:p>
            <a:pPr algn="l"/>
            <a:endParaRPr lang="en-US" sz="1600" b="1" dirty="0" smtClean="0">
              <a:solidFill>
                <a:schemeClr val="tx1"/>
              </a:solidFill>
            </a:endParaRPr>
          </a:p>
          <a:p>
            <a:pPr algn="l"/>
            <a:r>
              <a:rPr lang="en-US" sz="1600" b="1" dirty="0" smtClean="0">
                <a:solidFill>
                  <a:schemeClr val="tx1"/>
                </a:solidFill>
              </a:rPr>
              <a:t>3.3 Explanations </a:t>
            </a:r>
            <a:r>
              <a:rPr lang="en-US" sz="1600" b="1" dirty="0">
                <a:solidFill>
                  <a:schemeClr val="tx1"/>
                </a:solidFill>
              </a:rPr>
              <a:t>of attachment: learning theory and </a:t>
            </a:r>
            <a:r>
              <a:rPr lang="en-US" sz="1600" b="1" dirty="0" err="1">
                <a:solidFill>
                  <a:schemeClr val="tx1"/>
                </a:solidFill>
              </a:rPr>
              <a:t>Bowlby’s</a:t>
            </a:r>
            <a:r>
              <a:rPr lang="en-US" sz="1600" b="1" dirty="0">
                <a:solidFill>
                  <a:schemeClr val="tx1"/>
                </a:solidFill>
              </a:rPr>
              <a:t> </a:t>
            </a:r>
            <a:r>
              <a:rPr lang="en-US" sz="1600" b="1" dirty="0" err="1">
                <a:solidFill>
                  <a:schemeClr val="tx1"/>
                </a:solidFill>
              </a:rPr>
              <a:t>monotropic</a:t>
            </a:r>
            <a:r>
              <a:rPr lang="en-US" sz="1600" b="1" dirty="0">
                <a:solidFill>
                  <a:schemeClr val="tx1"/>
                </a:solidFill>
              </a:rPr>
              <a:t> theory. The concepts of a critical period and an internal working model.</a:t>
            </a:r>
          </a:p>
          <a:p>
            <a:pPr algn="l"/>
            <a:endParaRPr lang="en-US" sz="1600" b="1" dirty="0" smtClean="0">
              <a:solidFill>
                <a:schemeClr val="tx1"/>
              </a:solidFill>
            </a:endParaRPr>
          </a:p>
          <a:p>
            <a:pPr algn="l"/>
            <a:r>
              <a:rPr lang="en-US" sz="1600" b="1" dirty="0" smtClean="0">
                <a:solidFill>
                  <a:schemeClr val="tx1"/>
                </a:solidFill>
              </a:rPr>
              <a:t>3.4 Ainsworth’s </a:t>
            </a:r>
            <a:r>
              <a:rPr lang="en-US" sz="1600" b="1" dirty="0">
                <a:solidFill>
                  <a:schemeClr val="tx1"/>
                </a:solidFill>
              </a:rPr>
              <a:t>‘Strange Situation’. Types of attachment: secure, insecure-avoidant and insecure-resistant. Cultural variations in attachment, including van </a:t>
            </a:r>
            <a:r>
              <a:rPr lang="en-US" sz="1600" b="1" dirty="0" err="1">
                <a:solidFill>
                  <a:schemeClr val="tx1"/>
                </a:solidFill>
              </a:rPr>
              <a:t>Ijzendoorn</a:t>
            </a:r>
            <a:r>
              <a:rPr lang="en-US" sz="1600" b="1" dirty="0">
                <a:solidFill>
                  <a:schemeClr val="tx1"/>
                </a:solidFill>
              </a:rPr>
              <a:t>.</a:t>
            </a:r>
          </a:p>
          <a:p>
            <a:pPr algn="l"/>
            <a:endParaRPr lang="en-US" sz="1600" b="1" dirty="0" smtClean="0">
              <a:solidFill>
                <a:schemeClr val="tx1"/>
              </a:solidFill>
            </a:endParaRPr>
          </a:p>
          <a:p>
            <a:pPr algn="l"/>
            <a:r>
              <a:rPr lang="en-US" sz="1600" b="1" dirty="0" smtClean="0">
                <a:solidFill>
                  <a:schemeClr val="tx1"/>
                </a:solidFill>
              </a:rPr>
              <a:t>3.5 </a:t>
            </a:r>
            <a:r>
              <a:rPr lang="en-US" sz="1600" b="1" dirty="0" err="1" smtClean="0">
                <a:solidFill>
                  <a:schemeClr val="tx1"/>
                </a:solidFill>
              </a:rPr>
              <a:t>Bowlby’s</a:t>
            </a:r>
            <a:r>
              <a:rPr lang="en-US" sz="1600" b="1" dirty="0" smtClean="0">
                <a:solidFill>
                  <a:schemeClr val="tx1"/>
                </a:solidFill>
              </a:rPr>
              <a:t> </a:t>
            </a:r>
            <a:r>
              <a:rPr lang="en-US" sz="1600" b="1" dirty="0">
                <a:solidFill>
                  <a:schemeClr val="tx1"/>
                </a:solidFill>
              </a:rPr>
              <a:t>theory of maternal deprivation. Romanian orphan studies: effects of </a:t>
            </a:r>
            <a:r>
              <a:rPr lang="en-US" sz="1600" b="1" dirty="0" err="1">
                <a:solidFill>
                  <a:schemeClr val="tx1"/>
                </a:solidFill>
              </a:rPr>
              <a:t>institutionalisation</a:t>
            </a:r>
            <a:r>
              <a:rPr lang="en-US" sz="1600" b="1" dirty="0">
                <a:solidFill>
                  <a:schemeClr val="tx1"/>
                </a:solidFill>
              </a:rPr>
              <a:t>.</a:t>
            </a:r>
          </a:p>
          <a:p>
            <a:pPr algn="l"/>
            <a:endParaRPr lang="en-US" sz="1600" b="1" dirty="0" smtClean="0">
              <a:solidFill>
                <a:schemeClr val="tx1"/>
              </a:solidFill>
            </a:endParaRPr>
          </a:p>
          <a:p>
            <a:pPr algn="l"/>
            <a:r>
              <a:rPr lang="en-US" sz="1600" b="1" dirty="0" smtClean="0">
                <a:solidFill>
                  <a:schemeClr val="tx1"/>
                </a:solidFill>
              </a:rPr>
              <a:t>3.6 The </a:t>
            </a:r>
            <a:r>
              <a:rPr lang="en-US" sz="1600" b="1" dirty="0">
                <a:solidFill>
                  <a:schemeClr val="tx1"/>
                </a:solidFill>
              </a:rPr>
              <a:t>influence of early attachment on childhood and adult relationships, including the role of an internal working model.</a:t>
            </a:r>
          </a:p>
        </p:txBody>
      </p:sp>
    </p:spTree>
    <p:extLst>
      <p:ext uri="{BB962C8B-B14F-4D97-AF65-F5344CB8AC3E}">
        <p14:creationId xmlns:p14="http://schemas.microsoft.com/office/powerpoint/2010/main" val="1975140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Attachment Starter</a:t>
            </a:r>
            <a:endParaRPr lang="en-US" dirty="0"/>
          </a:p>
        </p:txBody>
      </p:sp>
      <p:sp>
        <p:nvSpPr>
          <p:cNvPr id="3" name="Content Placeholder 2"/>
          <p:cNvSpPr>
            <a:spLocks noGrp="1"/>
          </p:cNvSpPr>
          <p:nvPr>
            <p:ph idx="1"/>
          </p:nvPr>
        </p:nvSpPr>
        <p:spPr/>
        <p:txBody>
          <a:bodyPr/>
          <a:lstStyle/>
          <a:p>
            <a:pPr marL="0" indent="0">
              <a:buNone/>
            </a:pPr>
            <a:r>
              <a:rPr lang="en-US" dirty="0" smtClean="0"/>
              <a:t>In groups – look through the slides.</a:t>
            </a:r>
          </a:p>
          <a:p>
            <a:pPr marL="0" indent="0">
              <a:buNone/>
            </a:pPr>
            <a:endParaRPr lang="en-US" dirty="0"/>
          </a:p>
          <a:p>
            <a:pPr marL="514350" indent="-514350">
              <a:buAutoNum type="arabicPeriod"/>
            </a:pPr>
            <a:r>
              <a:rPr lang="en-US" dirty="0" smtClean="0"/>
              <a:t>How would you define attachment?</a:t>
            </a:r>
          </a:p>
          <a:p>
            <a:pPr marL="514350" indent="-514350">
              <a:buAutoNum type="arabicPeriod"/>
            </a:pPr>
            <a:r>
              <a:rPr lang="en-US" dirty="0" smtClean="0"/>
              <a:t>What two words best describe each picture?</a:t>
            </a:r>
          </a:p>
          <a:p>
            <a:pPr marL="514350" indent="-514350">
              <a:buAutoNum type="arabicPeriod"/>
            </a:pPr>
            <a:r>
              <a:rPr lang="en-US" dirty="0" smtClean="0"/>
              <a:t>Write three questions you have about the attachment process?</a:t>
            </a:r>
            <a:endParaRPr lang="en-US" dirty="0"/>
          </a:p>
        </p:txBody>
      </p:sp>
    </p:spTree>
    <p:extLst>
      <p:ext uri="{BB962C8B-B14F-4D97-AF65-F5344CB8AC3E}">
        <p14:creationId xmlns:p14="http://schemas.microsoft.com/office/powerpoint/2010/main" val="3304860004"/>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xmlns:p14="http://schemas.microsoft.com/office/powerpoint/2010/main" spd="slow" advClick="0" advTm="4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Carer</a:t>
            </a:r>
            <a:r>
              <a:rPr lang="en-US" dirty="0" smtClean="0"/>
              <a:t> – Infant Interaction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8819077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8469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Hari</a:t>
            </a:r>
            <a:r>
              <a:rPr lang="en-US" dirty="0" smtClean="0"/>
              <a:t> aged 4 months</a:t>
            </a:r>
            <a:endParaRPr lang="en-US" dirty="0"/>
          </a:p>
        </p:txBody>
      </p:sp>
      <p:pic>
        <p:nvPicPr>
          <p:cNvPr id="4" name="Content Placeholder 3" descr="IMG_0468.JPG"/>
          <p:cNvPicPr>
            <a:picLocks noGrp="1" noChangeAspect="1"/>
          </p:cNvPicPr>
          <p:nvPr>
            <p:ph idx="1"/>
          </p:nvPr>
        </p:nvPicPr>
        <p:blipFill>
          <a:blip r:embed="rId2">
            <a:extLst>
              <a:ext uri="{28A0092B-C50C-407E-A947-70E740481C1C}">
                <a14:useLocalDpi xmlns:a14="http://schemas.microsoft.com/office/drawing/2010/main" val="0"/>
              </a:ext>
            </a:extLst>
          </a:blip>
          <a:srcRect t="13336" b="13336"/>
          <a:stretch>
            <a:fillRect/>
          </a:stretch>
        </p:blipFill>
        <p:spPr/>
      </p:pic>
    </p:spTree>
    <p:extLst>
      <p:ext uri="{BB962C8B-B14F-4D97-AF65-F5344CB8AC3E}">
        <p14:creationId xmlns:p14="http://schemas.microsoft.com/office/powerpoint/2010/main" val="820792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Ajuni</a:t>
            </a:r>
            <a:r>
              <a:rPr lang="en-US" dirty="0" smtClean="0"/>
              <a:t> aged 3 months</a:t>
            </a:r>
            <a:endParaRPr lang="en-US" dirty="0"/>
          </a:p>
        </p:txBody>
      </p:sp>
      <p:pic>
        <p:nvPicPr>
          <p:cNvPr id="4" name="Content Placeholder 3" descr="DSC_0017.JPG"/>
          <p:cNvPicPr>
            <a:picLocks noGrp="1" noChangeAspect="1"/>
          </p:cNvPicPr>
          <p:nvPr>
            <p:ph idx="1"/>
          </p:nvPr>
        </p:nvPicPr>
        <p:blipFill>
          <a:blip r:embed="rId2">
            <a:extLst>
              <a:ext uri="{28A0092B-C50C-407E-A947-70E740481C1C}">
                <a14:useLocalDpi xmlns:a14="http://schemas.microsoft.com/office/drawing/2010/main" val="0"/>
              </a:ext>
            </a:extLst>
          </a:blip>
          <a:srcRect t="8753" b="8753"/>
          <a:stretch>
            <a:fillRect/>
          </a:stretch>
        </p:blipFill>
        <p:spPr/>
      </p:pic>
    </p:spTree>
    <p:extLst>
      <p:ext uri="{BB962C8B-B14F-4D97-AF65-F5344CB8AC3E}">
        <p14:creationId xmlns:p14="http://schemas.microsoft.com/office/powerpoint/2010/main" val="28824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SC_0132.jpg"/>
          <p:cNvPicPr>
            <a:picLocks noGrp="1" noChangeAspect="1"/>
          </p:cNvPicPr>
          <p:nvPr>
            <p:ph idx="1"/>
          </p:nvPr>
        </p:nvPicPr>
        <p:blipFill>
          <a:blip r:embed="rId2">
            <a:extLst>
              <a:ext uri="{28A0092B-C50C-407E-A947-70E740481C1C}">
                <a14:useLocalDpi xmlns:a14="http://schemas.microsoft.com/office/drawing/2010/main" val="0"/>
              </a:ext>
            </a:extLst>
          </a:blip>
          <a:srcRect l="-10576" r="-10576"/>
          <a:stretch>
            <a:fillRect/>
          </a:stretch>
        </p:blipFill>
        <p:spPr/>
      </p:pic>
      <p:pic>
        <p:nvPicPr>
          <p:cNvPr id="5" name="Picture 4" descr="DSC_013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6851"/>
          </a:xfrm>
          <a:prstGeom prst="rect">
            <a:avLst/>
          </a:prstGeom>
        </p:spPr>
      </p:pic>
    </p:spTree>
    <p:extLst>
      <p:ext uri="{BB962C8B-B14F-4D97-AF65-F5344CB8AC3E}">
        <p14:creationId xmlns:p14="http://schemas.microsoft.com/office/powerpoint/2010/main" val="2850528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October 2015</a:t>
            </a:r>
            <a:endParaRPr lang="en-US" dirty="0"/>
          </a:p>
        </p:txBody>
      </p:sp>
      <p:pic>
        <p:nvPicPr>
          <p:cNvPr id="4" name="Content Placeholder 3" descr="IMG_2814.jpg"/>
          <p:cNvPicPr>
            <a:picLocks noGrp="1" noChangeAspect="1"/>
          </p:cNvPicPr>
          <p:nvPr>
            <p:ph idx="1"/>
          </p:nvPr>
        </p:nvPicPr>
        <p:blipFill>
          <a:blip r:embed="rId2">
            <a:extLst>
              <a:ext uri="{28A0092B-C50C-407E-A947-70E740481C1C}">
                <a14:useLocalDpi xmlns:a14="http://schemas.microsoft.com/office/drawing/2010/main" val="0"/>
              </a:ext>
            </a:extLst>
          </a:blip>
          <a:srcRect l="-18187" r="-18187"/>
          <a:stretch>
            <a:fillRect/>
          </a:stretch>
        </p:blipFill>
        <p:spPr/>
      </p:pic>
    </p:spTree>
    <p:extLst>
      <p:ext uri="{BB962C8B-B14F-4D97-AF65-F5344CB8AC3E}">
        <p14:creationId xmlns:p14="http://schemas.microsoft.com/office/powerpoint/2010/main" val="388080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US" dirty="0" smtClean="0"/>
              <a:t>Evidence for attachment</a:t>
            </a:r>
            <a:endParaRPr lang="en-US" dirty="0"/>
          </a:p>
        </p:txBody>
      </p:sp>
      <p:sp>
        <p:nvSpPr>
          <p:cNvPr id="3" name="Content Placeholder 2"/>
          <p:cNvSpPr>
            <a:spLocks noGrp="1"/>
          </p:cNvSpPr>
          <p:nvPr>
            <p:ph idx="1"/>
          </p:nvPr>
        </p:nvSpPr>
        <p:spPr/>
        <p:txBody>
          <a:bodyPr/>
          <a:lstStyle/>
          <a:p>
            <a:r>
              <a:rPr lang="en-US" dirty="0" smtClean="0"/>
              <a:t>Klaus &amp; Kennel – physical contact.</a:t>
            </a:r>
          </a:p>
          <a:p>
            <a:r>
              <a:rPr lang="en-US" dirty="0" err="1" smtClean="0"/>
              <a:t>Melzoff</a:t>
            </a:r>
            <a:r>
              <a:rPr lang="en-US" dirty="0" smtClean="0"/>
              <a:t> &amp; Moore – mimic facial expressions.</a:t>
            </a:r>
          </a:p>
          <a:p>
            <a:r>
              <a:rPr lang="en-US" dirty="0" err="1" smtClean="0"/>
              <a:t>Papousek</a:t>
            </a:r>
            <a:r>
              <a:rPr lang="en-US" dirty="0" smtClean="0"/>
              <a:t> – cross-cultural study of tone and </a:t>
            </a:r>
            <a:r>
              <a:rPr lang="en-US" dirty="0" err="1" smtClean="0"/>
              <a:t>caregiverese</a:t>
            </a:r>
            <a:endParaRPr lang="en-US" dirty="0" smtClean="0"/>
          </a:p>
          <a:p>
            <a:r>
              <a:rPr lang="en-US" dirty="0" smtClean="0"/>
              <a:t>Condon &amp; Sander – video analysis of infants coordinated actions with parents (interactional </a:t>
            </a:r>
            <a:r>
              <a:rPr lang="en-US" dirty="0" err="1" smtClean="0"/>
              <a:t>sychrony</a:t>
            </a:r>
            <a:r>
              <a:rPr lang="en-US" dirty="0" smtClean="0"/>
              <a:t>)</a:t>
            </a:r>
            <a:endParaRPr lang="en-US" dirty="0"/>
          </a:p>
        </p:txBody>
      </p:sp>
    </p:spTree>
    <p:extLst>
      <p:ext uri="{BB962C8B-B14F-4D97-AF65-F5344CB8AC3E}">
        <p14:creationId xmlns:p14="http://schemas.microsoft.com/office/powerpoint/2010/main" val="2832616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US" dirty="0" smtClean="0"/>
              <a:t>Evaluation </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Observational studies of young infants have a health warning!</a:t>
            </a:r>
          </a:p>
          <a:p>
            <a:endParaRPr lang="en-US" dirty="0"/>
          </a:p>
          <a:p>
            <a:pPr>
              <a:buFont typeface="Wingdings" charset="0"/>
              <a:buChar char="L"/>
            </a:pPr>
            <a:r>
              <a:rPr lang="en-US" dirty="0" smtClean="0"/>
              <a:t>How do you know what is happening?  Is the 	mimicry or </a:t>
            </a:r>
            <a:r>
              <a:rPr lang="en-US" dirty="0" err="1" smtClean="0"/>
              <a:t>sychrony</a:t>
            </a:r>
            <a:r>
              <a:rPr lang="en-US" dirty="0" smtClean="0"/>
              <a:t> intentional?  Is it true 	communication?</a:t>
            </a:r>
          </a:p>
          <a:p>
            <a:pPr>
              <a:buFont typeface="Wingdings" charset="0"/>
              <a:buChar char="L"/>
            </a:pPr>
            <a:r>
              <a:rPr lang="en-US" dirty="0"/>
              <a:t> </a:t>
            </a:r>
            <a:r>
              <a:rPr lang="en-US" dirty="0" smtClean="0"/>
              <a:t>Observations do not tell us the purpose of synchrony or reciprocity.</a:t>
            </a:r>
          </a:p>
          <a:p>
            <a:pPr marL="0" indent="0">
              <a:buNone/>
            </a:pPr>
            <a:r>
              <a:rPr lang="en-US" dirty="0" smtClean="0">
                <a:sym typeface="Wingdings"/>
              </a:rPr>
              <a:t> However, they tend to be well-controlled and 	babies do not care if they are filmed so a valid 	method of enquiry.</a:t>
            </a:r>
            <a:endParaRPr lang="en-US" dirty="0"/>
          </a:p>
        </p:txBody>
      </p:sp>
    </p:spTree>
    <p:extLst>
      <p:ext uri="{BB962C8B-B14F-4D97-AF65-F5344CB8AC3E}">
        <p14:creationId xmlns:p14="http://schemas.microsoft.com/office/powerpoint/2010/main" val="3169944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61" y="258220"/>
            <a:ext cx="9659900" cy="1143000"/>
          </a:xfrm>
          <a:solidFill>
            <a:srgbClr val="CCFFCC"/>
          </a:solidFill>
        </p:spPr>
        <p:txBody>
          <a:bodyPr>
            <a:normAutofit fontScale="90000"/>
          </a:bodyPr>
          <a:lstStyle/>
          <a:p>
            <a:r>
              <a:rPr lang="en-US" dirty="0" smtClean="0"/>
              <a:t>Break-Time Research.</a:t>
            </a:r>
            <a:br>
              <a:rPr lang="en-US" dirty="0" smtClean="0"/>
            </a:br>
            <a:r>
              <a:rPr lang="en-US" sz="3600" dirty="0" smtClean="0"/>
              <a:t>Investigating Synchronicity in Adult Communication.</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At break – closely observe two people talking.  </a:t>
            </a:r>
          </a:p>
          <a:p>
            <a:pPr marL="0" indent="0">
              <a:buNone/>
            </a:pPr>
            <a:endParaRPr lang="en-US" dirty="0"/>
          </a:p>
          <a:p>
            <a:pPr marL="0" indent="0">
              <a:buNone/>
            </a:pPr>
            <a:r>
              <a:rPr lang="en-US" dirty="0" smtClean="0"/>
              <a:t>Look at their facial expressions, gestures, postures.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82206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Schaffer’s Stages of attachment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87728978"/>
              </p:ext>
            </p:extLst>
          </p:nvPr>
        </p:nvGraphicFramePr>
        <p:xfrm>
          <a:off x="145510" y="1600200"/>
          <a:ext cx="882321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069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Schaffer &amp; Emerson (1964) Social Attachment</a:t>
            </a:r>
            <a:endParaRPr lang="en-US" dirty="0"/>
          </a:p>
        </p:txBody>
      </p:sp>
      <p:sp>
        <p:nvSpPr>
          <p:cNvPr id="4" name="Content Placeholder 3"/>
          <p:cNvSpPr>
            <a:spLocks noGrp="1"/>
          </p:cNvSpPr>
          <p:nvPr>
            <p:ph sz="half" idx="1"/>
          </p:nvPr>
        </p:nvSpPr>
        <p:spPr/>
        <p:txBody>
          <a:bodyPr/>
          <a:lstStyle/>
          <a:p>
            <a:pPr marL="0" indent="0">
              <a:buNone/>
            </a:pPr>
            <a:r>
              <a:rPr lang="en-US" dirty="0" smtClean="0"/>
              <a:t>A</a:t>
            </a:r>
          </a:p>
          <a:p>
            <a:pPr marL="0" indent="0">
              <a:buNone/>
            </a:pPr>
            <a:r>
              <a:rPr lang="en-US" dirty="0" smtClean="0"/>
              <a:t>M</a:t>
            </a:r>
          </a:p>
          <a:p>
            <a:pPr marL="0" indent="0">
              <a:buNone/>
            </a:pPr>
            <a:r>
              <a:rPr lang="en-US" dirty="0" smtClean="0"/>
              <a:t>R</a:t>
            </a:r>
          </a:p>
          <a:p>
            <a:pPr marL="0" indent="0">
              <a:buNone/>
            </a:pPr>
            <a:r>
              <a:rPr lang="en-US" dirty="0"/>
              <a:t>C</a:t>
            </a:r>
          </a:p>
        </p:txBody>
      </p:sp>
      <p:sp>
        <p:nvSpPr>
          <p:cNvPr id="5" name="Content Placeholder 4"/>
          <p:cNvSpPr>
            <a:spLocks noGrp="1"/>
          </p:cNvSpPr>
          <p:nvPr>
            <p:ph sz="half" idx="2"/>
          </p:nvPr>
        </p:nvSpPr>
        <p:spPr/>
        <p:txBody>
          <a:bodyPr/>
          <a:lstStyle/>
          <a:p>
            <a:pPr marL="0" indent="0">
              <a:buNone/>
            </a:pPr>
            <a:r>
              <a:rPr lang="en-US" dirty="0" smtClean="0"/>
              <a:t>G</a:t>
            </a:r>
          </a:p>
          <a:p>
            <a:pPr marL="0" indent="0">
              <a:buNone/>
            </a:pPr>
            <a:r>
              <a:rPr lang="en-US" dirty="0" smtClean="0"/>
              <a:t>R</a:t>
            </a:r>
          </a:p>
          <a:p>
            <a:pPr marL="0" indent="0">
              <a:buNone/>
            </a:pPr>
            <a:r>
              <a:rPr lang="en-US" dirty="0" smtClean="0"/>
              <a:t>A</a:t>
            </a:r>
          </a:p>
          <a:p>
            <a:pPr marL="0" indent="0">
              <a:buNone/>
            </a:pPr>
            <a:r>
              <a:rPr lang="en-US" dirty="0" smtClean="0"/>
              <a:t>V</a:t>
            </a:r>
          </a:p>
          <a:p>
            <a:pPr marL="0" indent="0">
              <a:buNone/>
            </a:pPr>
            <a:r>
              <a:rPr lang="en-US" dirty="0" smtClean="0"/>
              <a:t>E</a:t>
            </a:r>
          </a:p>
          <a:p>
            <a:pPr marL="0" indent="0">
              <a:buNone/>
            </a:pPr>
            <a:r>
              <a:rPr lang="en-US" dirty="0"/>
              <a:t>R</a:t>
            </a:r>
          </a:p>
        </p:txBody>
      </p:sp>
    </p:spTree>
    <p:extLst>
      <p:ext uri="{BB962C8B-B14F-4D97-AF65-F5344CB8AC3E}">
        <p14:creationId xmlns:p14="http://schemas.microsoft.com/office/powerpoint/2010/main" val="3486342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62500" lnSpcReduction="20000"/>
          </a:bodyPr>
          <a:lstStyle/>
          <a:p>
            <a:r>
              <a:rPr lang="en-US" dirty="0"/>
              <a:t>Schaffer and Emerson (1964) studied 60 babies from Glasgow at monthly intervals for the first 18 months of life using a longitudinal method.</a:t>
            </a:r>
          </a:p>
          <a:p>
            <a:r>
              <a:rPr lang="en-US" dirty="0"/>
              <a:t>Children were all studied in their own homes and visited monthly for approximately one year. Interactions with their </a:t>
            </a:r>
            <a:r>
              <a:rPr lang="en-US" dirty="0" err="1"/>
              <a:t>carers</a:t>
            </a:r>
            <a:r>
              <a:rPr lang="en-US" dirty="0"/>
              <a:t> were </a:t>
            </a:r>
            <a:r>
              <a:rPr lang="en-US" dirty="0" err="1"/>
              <a:t>analysed</a:t>
            </a:r>
            <a:r>
              <a:rPr lang="en-US" dirty="0"/>
              <a:t> to establish if and when infants started to display separation anxiety.</a:t>
            </a:r>
          </a:p>
          <a:p>
            <a:r>
              <a:rPr lang="en-US" dirty="0"/>
              <a:t>Results revealed that attachments were most likely to form with </a:t>
            </a:r>
            <a:r>
              <a:rPr lang="en-US" dirty="0" err="1"/>
              <a:t>carers</a:t>
            </a:r>
            <a:r>
              <a:rPr lang="en-US" dirty="0"/>
              <a:t> who were sensitive to the baby's signals, rather than the person they spent the most time with.</a:t>
            </a:r>
          </a:p>
          <a:p>
            <a:r>
              <a:rPr lang="en-US" dirty="0"/>
              <a:t>By 10 months old, most of the babies had several attachments, including attachments to mothers, fathers, siblings and extended family. It was observed that the mother was the main attachment figure for roughly half of the babies when they were 18 months old and the father for most of the others.</a:t>
            </a:r>
          </a:p>
          <a:p>
            <a:r>
              <a:rPr lang="en-US" dirty="0"/>
              <a:t>Based on this finding, this would suggest that being sensitive and responsive (including playing and communicating an infant) is more instrumental in attachment development than physical care.</a:t>
            </a:r>
          </a:p>
        </p:txBody>
      </p:sp>
    </p:spTree>
    <p:extLst>
      <p:ext uri="{BB962C8B-B14F-4D97-AF65-F5344CB8AC3E}">
        <p14:creationId xmlns:p14="http://schemas.microsoft.com/office/powerpoint/2010/main" val="1779634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p:spPr>
        <p:txBody>
          <a:bodyPr/>
          <a:lstStyle/>
          <a:p>
            <a:r>
              <a:rPr lang="en-US" dirty="0" smtClean="0"/>
              <a:t>What is the role of fathers?</a:t>
            </a:r>
            <a:endParaRPr lang="en-US" dirty="0"/>
          </a:p>
        </p:txBody>
      </p:sp>
      <p:pic>
        <p:nvPicPr>
          <p:cNvPr id="4" name="Content Placeholder 3" descr="IMG_1146.jpg"/>
          <p:cNvPicPr>
            <a:picLocks noGrp="1" noChangeAspect="1"/>
          </p:cNvPicPr>
          <p:nvPr>
            <p:ph idx="1"/>
          </p:nvPr>
        </p:nvPicPr>
        <p:blipFill>
          <a:blip r:embed="rId2">
            <a:extLst>
              <a:ext uri="{28A0092B-C50C-407E-A947-70E740481C1C}">
                <a14:useLocalDpi xmlns:a14="http://schemas.microsoft.com/office/drawing/2010/main" val="0"/>
              </a:ext>
            </a:extLst>
          </a:blip>
          <a:srcRect l="-71722" r="-71722"/>
          <a:stretch>
            <a:fillRect/>
          </a:stretch>
        </p:blipFill>
        <p:spPr/>
      </p:pic>
      <p:sp>
        <p:nvSpPr>
          <p:cNvPr id="5" name="TextBox 4"/>
          <p:cNvSpPr txBox="1"/>
          <p:nvPr/>
        </p:nvSpPr>
        <p:spPr>
          <a:xfrm>
            <a:off x="7024179" y="5239003"/>
            <a:ext cx="1647431" cy="369332"/>
          </a:xfrm>
          <a:prstGeom prst="rect">
            <a:avLst/>
          </a:prstGeom>
          <a:noFill/>
        </p:spPr>
        <p:txBody>
          <a:bodyPr wrap="none" rtlCol="0">
            <a:spAutoFit/>
          </a:bodyPr>
          <a:lstStyle/>
          <a:p>
            <a:r>
              <a:rPr lang="en-US" dirty="0" err="1" smtClean="0"/>
              <a:t>Ajuni</a:t>
            </a:r>
            <a:r>
              <a:rPr lang="en-US" dirty="0" smtClean="0"/>
              <a:t> – 6 weeks</a:t>
            </a:r>
            <a:endParaRPr lang="en-US" dirty="0"/>
          </a:p>
        </p:txBody>
      </p:sp>
      <p:sp>
        <p:nvSpPr>
          <p:cNvPr id="3" name="TextBox 2"/>
          <p:cNvSpPr txBox="1"/>
          <p:nvPr/>
        </p:nvSpPr>
        <p:spPr>
          <a:xfrm>
            <a:off x="457200" y="1911048"/>
            <a:ext cx="2034419" cy="1754327"/>
          </a:xfrm>
          <a:prstGeom prst="rect">
            <a:avLst/>
          </a:prstGeom>
          <a:noFill/>
        </p:spPr>
        <p:txBody>
          <a:bodyPr wrap="square" rtlCol="0">
            <a:spAutoFit/>
          </a:bodyPr>
          <a:lstStyle/>
          <a:p>
            <a:r>
              <a:rPr lang="en-US" dirty="0" smtClean="0"/>
              <a:t>Post-it Note Challenge.</a:t>
            </a:r>
          </a:p>
          <a:p>
            <a:endParaRPr lang="en-US" dirty="0"/>
          </a:p>
          <a:p>
            <a:r>
              <a:rPr lang="en-US" dirty="0" smtClean="0"/>
              <a:t>What words </a:t>
            </a:r>
            <a:r>
              <a:rPr lang="en-US" dirty="0" err="1" smtClean="0"/>
              <a:t>summarise</a:t>
            </a:r>
            <a:r>
              <a:rPr lang="en-US" dirty="0" smtClean="0"/>
              <a:t> the role of fathers?</a:t>
            </a:r>
          </a:p>
        </p:txBody>
      </p:sp>
    </p:spTree>
    <p:extLst>
      <p:ext uri="{BB962C8B-B14F-4D97-AF65-F5344CB8AC3E}">
        <p14:creationId xmlns:p14="http://schemas.microsoft.com/office/powerpoint/2010/main" val="3135519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Hari</a:t>
            </a:r>
            <a:r>
              <a:rPr lang="en-US" dirty="0" smtClean="0"/>
              <a:t> aged 2 months</a:t>
            </a:r>
            <a:endParaRPr lang="en-US" dirty="0"/>
          </a:p>
        </p:txBody>
      </p:sp>
      <p:pic>
        <p:nvPicPr>
          <p:cNvPr id="4" name="Content Placeholder 3" descr="P1010271.jpg"/>
          <p:cNvPicPr>
            <a:picLocks noGrp="1" noChangeAspect="1"/>
          </p:cNvPicPr>
          <p:nvPr>
            <p:ph idx="1"/>
          </p:nvPr>
        </p:nvPicPr>
        <p:blipFill>
          <a:blip r:embed="rId2">
            <a:extLst>
              <a:ext uri="{28A0092B-C50C-407E-A947-70E740481C1C}">
                <a14:useLocalDpi xmlns:a14="http://schemas.microsoft.com/office/drawing/2010/main" val="0"/>
              </a:ext>
            </a:extLst>
          </a:blip>
          <a:srcRect l="-71221" r="-71221"/>
          <a:stretch>
            <a:fillRect/>
          </a:stretch>
        </p:blipFill>
        <p:spPr/>
      </p:pic>
    </p:spTree>
    <p:extLst>
      <p:ext uri="{BB962C8B-B14F-4D97-AF65-F5344CB8AC3E}">
        <p14:creationId xmlns:p14="http://schemas.microsoft.com/office/powerpoint/2010/main" val="1264395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p:spPr>
        <p:txBody>
          <a:bodyPr/>
          <a:lstStyle/>
          <a:p>
            <a:r>
              <a:rPr lang="en-US" dirty="0" smtClean="0"/>
              <a:t>Dads: A contested area of research</a:t>
            </a:r>
            <a:endParaRPr lang="en-US" dirty="0"/>
          </a:p>
        </p:txBody>
      </p:sp>
      <p:sp>
        <p:nvSpPr>
          <p:cNvPr id="4" name="Content Placeholder 3"/>
          <p:cNvSpPr>
            <a:spLocks noGrp="1"/>
          </p:cNvSpPr>
          <p:nvPr>
            <p:ph sz="half" idx="1"/>
          </p:nvPr>
        </p:nvSpPr>
        <p:spPr/>
        <p:txBody>
          <a:bodyPr>
            <a:normAutofit fontScale="92500" lnSpcReduction="20000"/>
          </a:bodyPr>
          <a:lstStyle/>
          <a:p>
            <a:pPr marL="0" indent="0">
              <a:buNone/>
            </a:pPr>
            <a:r>
              <a:rPr lang="en-US" dirty="0" smtClean="0"/>
              <a:t>John </a:t>
            </a:r>
            <a:r>
              <a:rPr lang="en-US" dirty="0" err="1" smtClean="0"/>
              <a:t>Bowlby</a:t>
            </a:r>
            <a:endParaRPr lang="en-US" dirty="0" smtClean="0"/>
          </a:p>
          <a:p>
            <a:pPr marL="0" indent="0">
              <a:buNone/>
            </a:pPr>
            <a:endParaRPr lang="en-US" dirty="0"/>
          </a:p>
          <a:p>
            <a:pPr marL="0" indent="0">
              <a:buNone/>
            </a:pPr>
            <a:r>
              <a:rPr lang="en-US" dirty="0" smtClean="0"/>
              <a:t>Theory of </a:t>
            </a:r>
            <a:r>
              <a:rPr lang="en-US" dirty="0" err="1" smtClean="0"/>
              <a:t>monotropy</a:t>
            </a:r>
            <a:endParaRPr lang="en-US" dirty="0" smtClean="0"/>
          </a:p>
          <a:p>
            <a:pPr marL="0" indent="0">
              <a:buNone/>
            </a:pPr>
            <a:endParaRPr lang="en-US" dirty="0"/>
          </a:p>
          <a:p>
            <a:pPr marL="0" indent="0">
              <a:buNone/>
            </a:pPr>
            <a:r>
              <a:rPr lang="en-US" dirty="0" smtClean="0"/>
              <a:t>Children have one prime attachment  - all other relationships were minor.</a:t>
            </a:r>
          </a:p>
          <a:p>
            <a:pPr marL="0" indent="0">
              <a:buNone/>
            </a:pPr>
            <a:endParaRPr lang="en-US" dirty="0"/>
          </a:p>
          <a:p>
            <a:pPr marL="0" indent="0">
              <a:buNone/>
            </a:pPr>
            <a:r>
              <a:rPr lang="en-US" dirty="0" smtClean="0"/>
              <a:t>Shaffer &amp; Emerson</a:t>
            </a:r>
          </a:p>
          <a:p>
            <a:pPr marL="0" indent="0">
              <a:buNone/>
            </a:pPr>
            <a:endParaRPr lang="en-US" dirty="0"/>
          </a:p>
          <a:p>
            <a:pPr marL="0" indent="0">
              <a:buNone/>
            </a:pPr>
            <a:r>
              <a:rPr lang="en-US" dirty="0" smtClean="0"/>
              <a:t>Mother first, then Father.</a:t>
            </a:r>
            <a:endParaRPr lang="en-US" dirty="0"/>
          </a:p>
        </p:txBody>
      </p:sp>
      <p:sp>
        <p:nvSpPr>
          <p:cNvPr id="5" name="Content Placeholder 4"/>
          <p:cNvSpPr>
            <a:spLocks noGrp="1"/>
          </p:cNvSpPr>
          <p:nvPr>
            <p:ph sz="half" idx="2"/>
          </p:nvPr>
        </p:nvSpPr>
        <p:spPr/>
        <p:txBody>
          <a:bodyPr>
            <a:normAutofit fontScale="92500" lnSpcReduction="20000"/>
          </a:bodyPr>
          <a:lstStyle/>
          <a:p>
            <a:pPr marL="0" indent="0">
              <a:buNone/>
            </a:pPr>
            <a:r>
              <a:rPr lang="en-US" dirty="0" err="1" smtClean="0"/>
              <a:t>Micheal</a:t>
            </a:r>
            <a:r>
              <a:rPr lang="en-US" dirty="0" smtClean="0"/>
              <a:t> </a:t>
            </a:r>
            <a:r>
              <a:rPr lang="en-US" dirty="0" err="1" smtClean="0"/>
              <a:t>Rutter</a:t>
            </a:r>
            <a:endParaRPr lang="en-US" dirty="0" smtClean="0"/>
          </a:p>
          <a:p>
            <a:pPr marL="0" indent="0">
              <a:buNone/>
            </a:pPr>
            <a:endParaRPr lang="en-US" dirty="0"/>
          </a:p>
          <a:p>
            <a:pPr marL="0" indent="0">
              <a:buNone/>
            </a:pPr>
            <a:r>
              <a:rPr lang="en-US" dirty="0" smtClean="0"/>
              <a:t>Multiple attachments – it is normal for children to form emotional bonds with many </a:t>
            </a:r>
            <a:r>
              <a:rPr lang="en-US" dirty="0" err="1" smtClean="0"/>
              <a:t>carers</a:t>
            </a:r>
            <a:r>
              <a:rPr lang="en-US" dirty="0" smtClean="0"/>
              <a:t>.</a:t>
            </a:r>
            <a:endParaRPr lang="en-US" dirty="0"/>
          </a:p>
        </p:txBody>
      </p:sp>
      <p:sp>
        <p:nvSpPr>
          <p:cNvPr id="6" name="TextBox 5"/>
          <p:cNvSpPr txBox="1"/>
          <p:nvPr/>
        </p:nvSpPr>
        <p:spPr>
          <a:xfrm>
            <a:off x="4495800" y="4184952"/>
            <a:ext cx="4007152" cy="1200329"/>
          </a:xfrm>
          <a:prstGeom prst="rect">
            <a:avLst/>
          </a:prstGeom>
          <a:solidFill>
            <a:srgbClr val="CCFFCC"/>
          </a:solidFill>
        </p:spPr>
        <p:txBody>
          <a:bodyPr wrap="square" rtlCol="0">
            <a:spAutoFit/>
          </a:bodyPr>
          <a:lstStyle/>
          <a:p>
            <a:r>
              <a:rPr lang="en-US" dirty="0" smtClean="0"/>
              <a:t>Read through the research on pg. 108</a:t>
            </a:r>
          </a:p>
          <a:p>
            <a:endParaRPr lang="en-US" dirty="0"/>
          </a:p>
          <a:p>
            <a:r>
              <a:rPr lang="en-US" dirty="0" smtClean="0"/>
              <a:t>In groups, answer the key questions on the next slide</a:t>
            </a:r>
            <a:endParaRPr lang="en-US" dirty="0"/>
          </a:p>
        </p:txBody>
      </p:sp>
    </p:spTree>
    <p:extLst>
      <p:ext uri="{BB962C8B-B14F-4D97-AF65-F5344CB8AC3E}">
        <p14:creationId xmlns:p14="http://schemas.microsoft.com/office/powerpoint/2010/main" val="3443426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200" dirty="0" smtClean="0"/>
              <a:t>The relationship between fathers and children</a:t>
            </a:r>
            <a:endParaRPr lang="en-US" sz="32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2039890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0267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rgbClr val="CCFFCC"/>
          </a:solidFill>
        </p:spPr>
        <p:txBody>
          <a:bodyPr>
            <a:normAutofit/>
          </a:bodyPr>
          <a:lstStyle/>
          <a:p>
            <a:r>
              <a:rPr lang="en-US" sz="3600" dirty="0" smtClean="0"/>
              <a:t>Question to ask about the role of fathers?</a:t>
            </a:r>
            <a:endParaRPr lang="en-US" sz="3600" dirty="0"/>
          </a:p>
        </p:txBody>
      </p:sp>
      <p:sp>
        <p:nvSpPr>
          <p:cNvPr id="6" name="Content Placeholder 5"/>
          <p:cNvSpPr>
            <a:spLocks noGrp="1"/>
          </p:cNvSpPr>
          <p:nvPr>
            <p:ph idx="1"/>
          </p:nvPr>
        </p:nvSpPr>
        <p:spPr/>
        <p:txBody>
          <a:bodyPr>
            <a:normAutofit lnSpcReduction="10000"/>
          </a:bodyPr>
          <a:lstStyle/>
          <a:p>
            <a:pPr marL="514350" indent="-514350">
              <a:buFont typeface="+mj-lt"/>
              <a:buAutoNum type="arabicPeriod"/>
            </a:pPr>
            <a:r>
              <a:rPr lang="en-US" dirty="0" smtClean="0"/>
              <a:t>Are fathers primary attachment figures or secondary attachment figures?</a:t>
            </a:r>
          </a:p>
          <a:p>
            <a:pPr marL="514350" indent="-514350">
              <a:buFont typeface="+mj-lt"/>
              <a:buAutoNum type="arabicPeriod"/>
            </a:pPr>
            <a:r>
              <a:rPr lang="en-US" dirty="0" smtClean="0"/>
              <a:t>Do mothers and fathers have separate roles or are they the same?</a:t>
            </a:r>
          </a:p>
          <a:p>
            <a:pPr marL="514350" indent="-514350">
              <a:buFont typeface="+mj-lt"/>
              <a:buAutoNum type="arabicPeriod"/>
            </a:pPr>
            <a:r>
              <a:rPr lang="en-US" dirty="0" smtClean="0"/>
              <a:t>If fathers have a distinct role why aren’t children without fathers different?</a:t>
            </a:r>
          </a:p>
          <a:p>
            <a:pPr marL="514350" indent="-514350">
              <a:buFont typeface="+mj-lt"/>
              <a:buAutoNum type="arabicPeriod"/>
            </a:pPr>
            <a:r>
              <a:rPr lang="en-US" dirty="0" smtClean="0"/>
              <a:t>Why don’t fathers generally become primary attachments?</a:t>
            </a:r>
          </a:p>
          <a:p>
            <a:pPr marL="514350" indent="-514350">
              <a:buFont typeface="+mj-lt"/>
              <a:buAutoNum type="arabicPeriod"/>
            </a:pPr>
            <a:r>
              <a:rPr lang="en-US" dirty="0" smtClean="0"/>
              <a:t>Why is this research politically sensitive?</a:t>
            </a:r>
            <a:endParaRPr lang="en-US" dirty="0"/>
          </a:p>
        </p:txBody>
      </p:sp>
    </p:spTree>
    <p:extLst>
      <p:ext uri="{BB962C8B-B14F-4D97-AF65-F5344CB8AC3E}">
        <p14:creationId xmlns:p14="http://schemas.microsoft.com/office/powerpoint/2010/main" val="1953754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rgbClr val="CCFFCC"/>
          </a:solidFill>
        </p:spPr>
        <p:txBody>
          <a:bodyPr/>
          <a:lstStyle/>
          <a:p>
            <a:r>
              <a:rPr lang="en-US" dirty="0" smtClean="0"/>
              <a:t>The role of Fathers?</a:t>
            </a:r>
            <a:endParaRPr lang="en-US" dirty="0"/>
          </a:p>
        </p:txBody>
      </p:sp>
      <p:sp>
        <p:nvSpPr>
          <p:cNvPr id="6" name="Content Placeholder 5"/>
          <p:cNvSpPr>
            <a:spLocks noGrp="1"/>
          </p:cNvSpPr>
          <p:nvPr>
            <p:ph idx="1"/>
          </p:nvPr>
        </p:nvSpPr>
        <p:spPr/>
        <p:txBody>
          <a:bodyPr/>
          <a:lstStyle/>
          <a:p>
            <a:r>
              <a:rPr lang="en-US" dirty="0" smtClean="0"/>
              <a:t>Evidence suggests fathers are just as able as mothers to form sensitively responsive, secure attachments with children.</a:t>
            </a:r>
          </a:p>
          <a:p>
            <a:endParaRPr lang="en-US" dirty="0" smtClean="0"/>
          </a:p>
          <a:p>
            <a:r>
              <a:rPr lang="en-US" dirty="0" smtClean="0"/>
              <a:t>Fathers who spend quality time with their children – the children develop more secure attachments – better adult relationships</a:t>
            </a:r>
            <a:endParaRPr lang="en-US" dirty="0"/>
          </a:p>
        </p:txBody>
      </p:sp>
    </p:spTree>
    <p:extLst>
      <p:ext uri="{BB962C8B-B14F-4D97-AF65-F5344CB8AC3E}">
        <p14:creationId xmlns:p14="http://schemas.microsoft.com/office/powerpoint/2010/main" val="4207066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p:spPr>
        <p:txBody>
          <a:bodyPr/>
          <a:lstStyle/>
          <a:p>
            <a:r>
              <a:rPr lang="en-US" dirty="0" smtClean="0"/>
              <a:t>A02 - Application: Boris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Research into the role of the father in attachment has allowed psychologists to advise parents about their children’s development.  Boris is the father of a 9 month old girl. Emily.  Boris has noticed that recently when Emily is distressed she only accepts comfort from her mother.  This upsets him and leaves him feeling unimportant.</a:t>
            </a:r>
          </a:p>
          <a:p>
            <a:pPr marL="0" indent="0">
              <a:buNone/>
            </a:pPr>
            <a:endParaRPr lang="en-US" dirty="0"/>
          </a:p>
          <a:p>
            <a:pPr marL="0" indent="0">
              <a:buNone/>
            </a:pPr>
            <a:r>
              <a:rPr lang="en-US" b="1" dirty="0" smtClean="0">
                <a:solidFill>
                  <a:srgbClr val="000000"/>
                </a:solidFill>
              </a:rPr>
              <a:t>Question: Referring to research into the role of fathers what advise would you give Boris about his role and what could he do?</a:t>
            </a:r>
            <a:endParaRPr lang="en-US" b="1" dirty="0">
              <a:solidFill>
                <a:srgbClr val="000000"/>
              </a:solidFill>
            </a:endParaRPr>
          </a:p>
        </p:txBody>
      </p:sp>
    </p:spTree>
    <p:extLst>
      <p:ext uri="{BB962C8B-B14F-4D97-AF65-F5344CB8AC3E}">
        <p14:creationId xmlns:p14="http://schemas.microsoft.com/office/powerpoint/2010/main" val="4032946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p:spPr>
        <p:txBody>
          <a:bodyPr/>
          <a:lstStyle/>
          <a:p>
            <a:r>
              <a:rPr lang="en-US" dirty="0" smtClean="0"/>
              <a:t>3. 1 Exam Questions - </a:t>
            </a:r>
            <a:endParaRPr lang="en-US" dirty="0"/>
          </a:p>
        </p:txBody>
      </p:sp>
      <p:sp>
        <p:nvSpPr>
          <p:cNvPr id="3" name="Content Placeholder 2"/>
          <p:cNvSpPr>
            <a:spLocks noGrp="1"/>
          </p:cNvSpPr>
          <p:nvPr>
            <p:ph idx="1"/>
          </p:nvPr>
        </p:nvSpPr>
        <p:spPr>
          <a:xfrm>
            <a:off x="457200" y="1600200"/>
            <a:ext cx="8229600" cy="5014702"/>
          </a:xfrm>
        </p:spPr>
        <p:txBody>
          <a:bodyPr>
            <a:normAutofit fontScale="77500" lnSpcReduction="20000"/>
          </a:bodyPr>
          <a:lstStyle/>
          <a:p>
            <a:pPr marL="514350" indent="-514350">
              <a:buAutoNum type="arabicPeriod"/>
            </a:pPr>
            <a:r>
              <a:rPr lang="en-US" dirty="0" smtClean="0"/>
              <a:t>Explain what is meant by interactional synchrony. (2 marks)</a:t>
            </a:r>
          </a:p>
          <a:p>
            <a:pPr marL="514350" indent="-514350">
              <a:buAutoNum type="arabicPeriod"/>
            </a:pPr>
            <a:r>
              <a:rPr lang="en-US" dirty="0" smtClean="0"/>
              <a:t>Define attachment (2 marks)</a:t>
            </a:r>
          </a:p>
          <a:p>
            <a:pPr marL="514350" indent="-514350">
              <a:buAutoNum type="arabicPeriod"/>
            </a:pPr>
            <a:r>
              <a:rPr lang="en-US" dirty="0" smtClean="0"/>
              <a:t>Explain what is meant by multiple attachments (3 marks)</a:t>
            </a:r>
            <a:endParaRPr lang="en-US" dirty="0"/>
          </a:p>
          <a:p>
            <a:pPr marL="514350" indent="-514350">
              <a:buAutoNum type="arabicPeriod"/>
            </a:pPr>
            <a:r>
              <a:rPr lang="en-US" dirty="0" smtClean="0"/>
              <a:t>Outline research into caregiver-infant interactions. (4 marks)</a:t>
            </a:r>
            <a:endParaRPr lang="en-US" dirty="0"/>
          </a:p>
          <a:p>
            <a:pPr marL="514350" indent="-514350">
              <a:buAutoNum type="arabicPeriod"/>
            </a:pPr>
            <a:r>
              <a:rPr lang="en-US" dirty="0" smtClean="0"/>
              <a:t>Outline the role of the father in attachment. (6 marks)</a:t>
            </a:r>
          </a:p>
          <a:p>
            <a:pPr marL="514350" indent="-514350">
              <a:buAutoNum type="arabicPeriod"/>
            </a:pPr>
            <a:r>
              <a:rPr lang="en-US" dirty="0" smtClean="0"/>
              <a:t>Outline stages of development as identified by Shaffer. (4 marks)</a:t>
            </a:r>
          </a:p>
          <a:p>
            <a:pPr marL="514350" indent="-514350">
              <a:buAutoNum type="arabicPeriod"/>
            </a:pPr>
            <a:r>
              <a:rPr lang="en-US" dirty="0" smtClean="0"/>
              <a:t>Outline one criticism of Shaffer’s stages of development. (4 marks)</a:t>
            </a:r>
          </a:p>
          <a:p>
            <a:pPr marL="514350" indent="-514350">
              <a:buAutoNum type="arabicPeriod"/>
            </a:pPr>
            <a:r>
              <a:rPr lang="en-US" dirty="0" smtClean="0"/>
              <a:t>Describe and evaluate Shaffer’s stages of attachment (12 marks)</a:t>
            </a:r>
          </a:p>
          <a:p>
            <a:pPr marL="514350" indent="-514350">
              <a:buAutoNum type="arabicPeriod"/>
            </a:pPr>
            <a:endParaRPr lang="en-US" dirty="0"/>
          </a:p>
        </p:txBody>
      </p:sp>
    </p:spTree>
    <p:extLst>
      <p:ext uri="{BB962C8B-B14F-4D97-AF65-F5344CB8AC3E}">
        <p14:creationId xmlns:p14="http://schemas.microsoft.com/office/powerpoint/2010/main" val="827575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304</TotalTime>
  <Words>938</Words>
  <Application>Microsoft Macintosh PowerPoint</Application>
  <PresentationFormat>On-screen Show (4:3)</PresentationFormat>
  <Paragraphs>122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Mocks Feedback</vt:lpstr>
      <vt:lpstr>3. Attachment</vt:lpstr>
      <vt:lpstr>Attachment Starter</vt:lpstr>
      <vt:lpstr>Carer – Infant Interaction</vt:lpstr>
      <vt:lpstr>Hari aged 4 months</vt:lpstr>
      <vt:lpstr>Ajuni aged 3 months</vt:lpstr>
      <vt:lpstr>PowerPoint Presentation</vt:lpstr>
      <vt:lpstr>October 2015</vt:lpstr>
      <vt:lpstr>Evidence for attachment</vt:lpstr>
      <vt:lpstr>Evaluation </vt:lpstr>
      <vt:lpstr>Break-Time Research. Investigating Synchronicity in Adult Communication.</vt:lpstr>
      <vt:lpstr>Schaffer’s Stages of attachment</vt:lpstr>
      <vt:lpstr>Schaffer &amp; Emerson (1964) Social Attachment</vt:lpstr>
      <vt:lpstr>PowerPoint Presentation</vt:lpstr>
      <vt:lpstr>What is the role of fathers?</vt:lpstr>
      <vt:lpstr>Hari aged 2 months</vt:lpstr>
      <vt:lpstr>Dads: A contested area of research</vt:lpstr>
      <vt:lpstr>The relationship between fathers and children</vt:lpstr>
      <vt:lpstr>Question to ask about the role of fathers?</vt:lpstr>
      <vt:lpstr>The role of Fathers?</vt:lpstr>
      <vt:lpstr>A02 - Application: Boris</vt:lpstr>
      <vt:lpstr>3. 1 Exam Questions -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Mocks Feedback</dc:title>
  <dc:creator>Steve Hickman</dc:creator>
  <cp:lastModifiedBy>Steve Hickman</cp:lastModifiedBy>
  <cp:revision>18</cp:revision>
  <dcterms:created xsi:type="dcterms:W3CDTF">2016-01-03T16:47:27Z</dcterms:created>
  <dcterms:modified xsi:type="dcterms:W3CDTF">2016-01-07T21:32:56Z</dcterms:modified>
</cp:coreProperties>
</file>