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6"/>
  </p:notesMasterIdLst>
  <p:sldIdLst>
    <p:sldId id="257" r:id="rId2"/>
    <p:sldId id="318" r:id="rId3"/>
    <p:sldId id="308" r:id="rId4"/>
    <p:sldId id="260" r:id="rId5"/>
    <p:sldId id="310" r:id="rId6"/>
    <p:sldId id="304" r:id="rId7"/>
    <p:sldId id="309" r:id="rId8"/>
    <p:sldId id="262" r:id="rId9"/>
    <p:sldId id="263" r:id="rId10"/>
    <p:sldId id="264" r:id="rId11"/>
    <p:sldId id="265" r:id="rId12"/>
    <p:sldId id="266" r:id="rId13"/>
    <p:sldId id="268" r:id="rId14"/>
    <p:sldId id="269" r:id="rId15"/>
    <p:sldId id="270" r:id="rId16"/>
    <p:sldId id="319" r:id="rId17"/>
    <p:sldId id="271" r:id="rId18"/>
    <p:sldId id="320" r:id="rId19"/>
    <p:sldId id="321" r:id="rId20"/>
    <p:sldId id="322" r:id="rId21"/>
    <p:sldId id="323" r:id="rId22"/>
    <p:sldId id="324" r:id="rId23"/>
    <p:sldId id="272" r:id="rId24"/>
    <p:sldId id="273" r:id="rId25"/>
    <p:sldId id="274" r:id="rId26"/>
    <p:sldId id="312" r:id="rId27"/>
    <p:sldId id="325" r:id="rId28"/>
    <p:sldId id="311" r:id="rId29"/>
    <p:sldId id="313" r:id="rId30"/>
    <p:sldId id="314" r:id="rId31"/>
    <p:sldId id="277" r:id="rId32"/>
    <p:sldId id="276" r:id="rId33"/>
    <p:sldId id="326" r:id="rId34"/>
    <p:sldId id="327" r:id="rId35"/>
    <p:sldId id="328" r:id="rId36"/>
    <p:sldId id="329" r:id="rId37"/>
    <p:sldId id="330" r:id="rId38"/>
    <p:sldId id="331" r:id="rId39"/>
    <p:sldId id="332" r:id="rId40"/>
    <p:sldId id="333" r:id="rId41"/>
    <p:sldId id="334" r:id="rId42"/>
    <p:sldId id="335" r:id="rId43"/>
    <p:sldId id="336" r:id="rId44"/>
    <p:sldId id="337" r:id="rId45"/>
    <p:sldId id="338" r:id="rId46"/>
    <p:sldId id="339" r:id="rId47"/>
    <p:sldId id="340" r:id="rId48"/>
    <p:sldId id="341" r:id="rId49"/>
    <p:sldId id="342" r:id="rId50"/>
    <p:sldId id="285" r:id="rId51"/>
    <p:sldId id="343" r:id="rId52"/>
    <p:sldId id="286" r:id="rId53"/>
    <p:sldId id="288" r:id="rId54"/>
    <p:sldId id="287" r:id="rId55"/>
    <p:sldId id="289" r:id="rId56"/>
    <p:sldId id="315" r:id="rId57"/>
    <p:sldId id="290" r:id="rId58"/>
    <p:sldId id="344" r:id="rId59"/>
    <p:sldId id="316" r:id="rId60"/>
    <p:sldId id="345" r:id="rId61"/>
    <p:sldId id="346" r:id="rId62"/>
    <p:sldId id="347" r:id="rId63"/>
    <p:sldId id="348" r:id="rId64"/>
    <p:sldId id="349" r:id="rId65"/>
    <p:sldId id="350" r:id="rId66"/>
    <p:sldId id="291" r:id="rId67"/>
    <p:sldId id="292" r:id="rId68"/>
    <p:sldId id="295" r:id="rId69"/>
    <p:sldId id="293" r:id="rId70"/>
    <p:sldId id="294" r:id="rId71"/>
    <p:sldId id="296" r:id="rId72"/>
    <p:sldId id="297" r:id="rId73"/>
    <p:sldId id="298" r:id="rId74"/>
    <p:sldId id="317" r:id="rId7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03" d="100"/>
          <a:sy n="103" d="100"/>
        </p:scale>
        <p:origin x="-20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1BCA32-191B-41F8-A957-EE5FBA252BD2}" type="doc">
      <dgm:prSet loTypeId="urn:microsoft.com/office/officeart/2005/8/layout/default#1" loCatId="list" qsTypeId="urn:microsoft.com/office/officeart/2005/8/quickstyle/simple1" qsCatId="simple" csTypeId="urn:microsoft.com/office/officeart/2005/8/colors/accent2_2" csCatId="accent2" phldr="1"/>
      <dgm:spPr/>
      <dgm:t>
        <a:bodyPr/>
        <a:lstStyle/>
        <a:p>
          <a:endParaRPr lang="en-US"/>
        </a:p>
      </dgm:t>
    </dgm:pt>
    <dgm:pt modelId="{567910A6-4334-4BC9-98B2-B2124A71E131}">
      <dgm:prSet/>
      <dgm:spPr>
        <a:solidFill>
          <a:srgbClr val="FF0000"/>
        </a:solidFill>
      </dgm:spPr>
      <dgm:t>
        <a:bodyPr/>
        <a:lstStyle/>
        <a:p>
          <a:pPr rtl="0"/>
          <a:r>
            <a:rPr lang="en-GB" b="1" dirty="0" smtClean="0"/>
            <a:t>Retroactive – </a:t>
          </a:r>
          <a:r>
            <a:rPr lang="en-GB" dirty="0" smtClean="0"/>
            <a:t>later learning disrupts memory of earlier learning</a:t>
          </a:r>
          <a:endParaRPr lang="en-US" dirty="0"/>
        </a:p>
      </dgm:t>
    </dgm:pt>
    <dgm:pt modelId="{79CF74CD-3AC9-4A94-BE04-25576BA06ED1}" type="parTrans" cxnId="{4B892786-571C-4D20-9896-A3A9A9BA6941}">
      <dgm:prSet/>
      <dgm:spPr/>
      <dgm:t>
        <a:bodyPr/>
        <a:lstStyle/>
        <a:p>
          <a:endParaRPr lang="en-US"/>
        </a:p>
      </dgm:t>
    </dgm:pt>
    <dgm:pt modelId="{6238A65E-6F48-4C6A-A332-163F6BB7A6BB}" type="sibTrans" cxnId="{4B892786-571C-4D20-9896-A3A9A9BA6941}">
      <dgm:prSet/>
      <dgm:spPr/>
      <dgm:t>
        <a:bodyPr/>
        <a:lstStyle/>
        <a:p>
          <a:endParaRPr lang="en-US"/>
        </a:p>
      </dgm:t>
    </dgm:pt>
    <dgm:pt modelId="{BAD54695-60C7-4713-80FF-5A7075569E6F}">
      <dgm:prSet/>
      <dgm:spPr>
        <a:solidFill>
          <a:srgbClr val="FF0000"/>
        </a:solidFill>
      </dgm:spPr>
      <dgm:t>
        <a:bodyPr/>
        <a:lstStyle/>
        <a:p>
          <a:pPr rtl="0"/>
          <a:r>
            <a:rPr lang="en-GB" dirty="0" smtClean="0"/>
            <a:t>e.g. Learning French then later Spanish – The Spanish can disrupt the knowledge of the French</a:t>
          </a:r>
          <a:endParaRPr lang="en-US" dirty="0"/>
        </a:p>
      </dgm:t>
    </dgm:pt>
    <dgm:pt modelId="{A973E6A8-112E-4E10-A427-9B172D015121}" type="parTrans" cxnId="{1E354A03-8490-4525-B7F6-40F8BEBE3CCE}">
      <dgm:prSet/>
      <dgm:spPr/>
      <dgm:t>
        <a:bodyPr/>
        <a:lstStyle/>
        <a:p>
          <a:endParaRPr lang="en-US"/>
        </a:p>
      </dgm:t>
    </dgm:pt>
    <dgm:pt modelId="{A2ACEEB9-16B3-4A37-9851-42EB1A598A65}" type="sibTrans" cxnId="{1E354A03-8490-4525-B7F6-40F8BEBE3CCE}">
      <dgm:prSet/>
      <dgm:spPr/>
      <dgm:t>
        <a:bodyPr/>
        <a:lstStyle/>
        <a:p>
          <a:endParaRPr lang="en-US"/>
        </a:p>
      </dgm:t>
    </dgm:pt>
    <dgm:pt modelId="{2E7FFE4D-F8EE-4669-B124-71CC9DA96518}">
      <dgm:prSet/>
      <dgm:spPr>
        <a:solidFill>
          <a:srgbClr val="00B050"/>
        </a:solidFill>
      </dgm:spPr>
      <dgm:t>
        <a:bodyPr/>
        <a:lstStyle/>
        <a:p>
          <a:pPr rtl="0"/>
          <a:r>
            <a:rPr lang="en-GB" b="1" dirty="0" smtClean="0"/>
            <a:t>Proactive</a:t>
          </a:r>
          <a:r>
            <a:rPr lang="en-GB" dirty="0" smtClean="0"/>
            <a:t> – Previous learning interferes with what is being learnt</a:t>
          </a:r>
          <a:endParaRPr lang="en-US" dirty="0"/>
        </a:p>
      </dgm:t>
    </dgm:pt>
    <dgm:pt modelId="{4BDB3F3A-456F-40A0-B514-B7A19F7E80A2}" type="parTrans" cxnId="{5835C00F-6317-4C02-9CF3-3CD89AE9DB8B}">
      <dgm:prSet/>
      <dgm:spPr/>
      <dgm:t>
        <a:bodyPr/>
        <a:lstStyle/>
        <a:p>
          <a:endParaRPr lang="en-US"/>
        </a:p>
      </dgm:t>
    </dgm:pt>
    <dgm:pt modelId="{30B1446E-7CAB-4757-A55E-F0B23E9097C2}" type="sibTrans" cxnId="{5835C00F-6317-4C02-9CF3-3CD89AE9DB8B}">
      <dgm:prSet/>
      <dgm:spPr/>
      <dgm:t>
        <a:bodyPr/>
        <a:lstStyle/>
        <a:p>
          <a:endParaRPr lang="en-US"/>
        </a:p>
      </dgm:t>
    </dgm:pt>
    <dgm:pt modelId="{766CAA58-78D4-41A6-853F-A811974AA5E4}">
      <dgm:prSet/>
      <dgm:spPr>
        <a:solidFill>
          <a:srgbClr val="00B050"/>
        </a:solidFill>
      </dgm:spPr>
      <dgm:t>
        <a:bodyPr/>
        <a:lstStyle/>
        <a:p>
          <a:pPr rtl="0"/>
          <a:r>
            <a:rPr lang="en-GB" dirty="0" smtClean="0"/>
            <a:t>e.g. Change location of cutlery in kitchen, but keep going to the old drawer</a:t>
          </a:r>
          <a:endParaRPr lang="en-US" dirty="0"/>
        </a:p>
      </dgm:t>
    </dgm:pt>
    <dgm:pt modelId="{9DB37D59-3530-4080-A748-7F0B8F422DF3}" type="parTrans" cxnId="{016882E5-45DD-4E7E-B128-BD904E9F7DC1}">
      <dgm:prSet/>
      <dgm:spPr/>
      <dgm:t>
        <a:bodyPr/>
        <a:lstStyle/>
        <a:p>
          <a:endParaRPr lang="en-US"/>
        </a:p>
      </dgm:t>
    </dgm:pt>
    <dgm:pt modelId="{FCDDC90E-A779-4561-91CD-69A7E94F2B4E}" type="sibTrans" cxnId="{016882E5-45DD-4E7E-B128-BD904E9F7DC1}">
      <dgm:prSet/>
      <dgm:spPr/>
      <dgm:t>
        <a:bodyPr/>
        <a:lstStyle/>
        <a:p>
          <a:endParaRPr lang="en-US"/>
        </a:p>
      </dgm:t>
    </dgm:pt>
    <dgm:pt modelId="{770CB071-2E81-4DDA-9A9F-30C2F8FD61C3}">
      <dgm:prSet/>
      <dgm:spPr/>
      <dgm:t>
        <a:bodyPr/>
        <a:lstStyle/>
        <a:p>
          <a:pPr rtl="0"/>
          <a:r>
            <a:rPr lang="en-GB" b="1" dirty="0" smtClean="0"/>
            <a:t>What happens in between learning and recall</a:t>
          </a:r>
        </a:p>
      </dgm:t>
    </dgm:pt>
    <dgm:pt modelId="{A6822291-D4E8-4F8C-AD39-A39B597BC18E}" type="sibTrans" cxnId="{076C1EF6-BC40-474E-8F19-A76F08B3D2DF}">
      <dgm:prSet/>
      <dgm:spPr/>
      <dgm:t>
        <a:bodyPr/>
        <a:lstStyle/>
        <a:p>
          <a:endParaRPr lang="en-US"/>
        </a:p>
      </dgm:t>
    </dgm:pt>
    <dgm:pt modelId="{BA120793-323F-4C69-98B5-78C0404E0B3B}" type="parTrans" cxnId="{076C1EF6-BC40-474E-8F19-A76F08B3D2DF}">
      <dgm:prSet/>
      <dgm:spPr/>
      <dgm:t>
        <a:bodyPr/>
        <a:lstStyle/>
        <a:p>
          <a:endParaRPr lang="en-US"/>
        </a:p>
      </dgm:t>
    </dgm:pt>
    <dgm:pt modelId="{B89F5CBA-A5E7-4BA1-A07D-43824F755FA6}">
      <dgm:prSet/>
      <dgm:spPr>
        <a:solidFill>
          <a:srgbClr val="00B050"/>
        </a:solidFill>
      </dgm:spPr>
      <dgm:t>
        <a:bodyPr/>
        <a:lstStyle/>
        <a:p>
          <a:pPr rtl="0"/>
          <a:r>
            <a:rPr lang="en-GB" dirty="0" smtClean="0"/>
            <a:t>Old phone number interferes with new phone number</a:t>
          </a:r>
          <a:endParaRPr lang="en-US" dirty="0"/>
        </a:p>
      </dgm:t>
    </dgm:pt>
    <dgm:pt modelId="{29DDC857-9136-4868-804D-561E800D883F}" type="parTrans" cxnId="{F06B4C85-5A3E-4106-A99D-76A97F05B768}">
      <dgm:prSet/>
      <dgm:spPr/>
      <dgm:t>
        <a:bodyPr/>
        <a:lstStyle/>
        <a:p>
          <a:endParaRPr lang="en-US"/>
        </a:p>
      </dgm:t>
    </dgm:pt>
    <dgm:pt modelId="{2EEDB827-FD9A-4906-8F2C-A274982C56AB}" type="sibTrans" cxnId="{F06B4C85-5A3E-4106-A99D-76A97F05B768}">
      <dgm:prSet/>
      <dgm:spPr/>
      <dgm:t>
        <a:bodyPr/>
        <a:lstStyle/>
        <a:p>
          <a:endParaRPr lang="en-US"/>
        </a:p>
      </dgm:t>
    </dgm:pt>
    <dgm:pt modelId="{78CE7B79-0209-4FA6-AD8A-E3A0AFDFC460}">
      <dgm:prSet/>
      <dgm:spPr>
        <a:solidFill>
          <a:srgbClr val="00B050"/>
        </a:solidFill>
      </dgm:spPr>
      <dgm:t>
        <a:bodyPr/>
        <a:lstStyle/>
        <a:p>
          <a:pPr rtl="0"/>
          <a:endParaRPr lang="en-US" dirty="0"/>
        </a:p>
      </dgm:t>
    </dgm:pt>
    <dgm:pt modelId="{CF603C5C-5995-4157-972D-2E1D3B284969}" type="parTrans" cxnId="{98444C49-6BEF-45DE-8AEA-D470FD68146D}">
      <dgm:prSet/>
      <dgm:spPr/>
      <dgm:t>
        <a:bodyPr/>
        <a:lstStyle/>
        <a:p>
          <a:endParaRPr lang="en-US"/>
        </a:p>
      </dgm:t>
    </dgm:pt>
    <dgm:pt modelId="{C2D25865-E342-489A-A1CD-F6B55B39106E}" type="sibTrans" cxnId="{98444C49-6BEF-45DE-8AEA-D470FD68146D}">
      <dgm:prSet/>
      <dgm:spPr/>
      <dgm:t>
        <a:bodyPr/>
        <a:lstStyle/>
        <a:p>
          <a:endParaRPr lang="en-US"/>
        </a:p>
      </dgm:t>
    </dgm:pt>
    <dgm:pt modelId="{F421AA36-6986-464F-9B3D-F30608E86473}">
      <dgm:prSet/>
      <dgm:spPr>
        <a:solidFill>
          <a:srgbClr val="FF0000"/>
        </a:solidFill>
      </dgm:spPr>
      <dgm:t>
        <a:bodyPr/>
        <a:lstStyle/>
        <a:p>
          <a:pPr rtl="0"/>
          <a:r>
            <a:rPr lang="en-GB" dirty="0" smtClean="0"/>
            <a:t>New phone number interferes with old phone number.</a:t>
          </a:r>
          <a:endParaRPr lang="en-US" dirty="0"/>
        </a:p>
      </dgm:t>
    </dgm:pt>
    <dgm:pt modelId="{867F5A71-44B0-44EF-9492-2C5ED340C603}" type="parTrans" cxnId="{C68E1035-C8B1-4E7A-A5F7-52282082A9F1}">
      <dgm:prSet/>
      <dgm:spPr/>
      <dgm:t>
        <a:bodyPr/>
        <a:lstStyle/>
        <a:p>
          <a:endParaRPr lang="en-US"/>
        </a:p>
      </dgm:t>
    </dgm:pt>
    <dgm:pt modelId="{961EF0F3-AA12-4AD2-B6DC-FAD68FE6A932}" type="sibTrans" cxnId="{C68E1035-C8B1-4E7A-A5F7-52282082A9F1}">
      <dgm:prSet/>
      <dgm:spPr/>
      <dgm:t>
        <a:bodyPr/>
        <a:lstStyle/>
        <a:p>
          <a:endParaRPr lang="en-US"/>
        </a:p>
      </dgm:t>
    </dgm:pt>
    <dgm:pt modelId="{AAABB554-2FCC-4CFC-BB58-12B6E31FD908}">
      <dgm:prSet/>
      <dgm:spPr>
        <a:solidFill>
          <a:srgbClr val="FF0000"/>
        </a:solidFill>
      </dgm:spPr>
      <dgm:t>
        <a:bodyPr/>
        <a:lstStyle/>
        <a:p>
          <a:pPr rtl="0"/>
          <a:endParaRPr lang="en-US" dirty="0"/>
        </a:p>
      </dgm:t>
    </dgm:pt>
    <dgm:pt modelId="{EAC9008E-F9F5-4BD1-8251-B4EDAAD9EAF3}" type="parTrans" cxnId="{8F869DB1-CA48-4F9F-9D88-F9D31AFBD99C}">
      <dgm:prSet/>
      <dgm:spPr/>
      <dgm:t>
        <a:bodyPr/>
        <a:lstStyle/>
        <a:p>
          <a:endParaRPr lang="en-US"/>
        </a:p>
      </dgm:t>
    </dgm:pt>
    <dgm:pt modelId="{5C5EDC0F-CF58-48F7-B141-9397B11CAA4C}" type="sibTrans" cxnId="{8F869DB1-CA48-4F9F-9D88-F9D31AFBD99C}">
      <dgm:prSet/>
      <dgm:spPr/>
      <dgm:t>
        <a:bodyPr/>
        <a:lstStyle/>
        <a:p>
          <a:endParaRPr lang="en-US"/>
        </a:p>
      </dgm:t>
    </dgm:pt>
    <dgm:pt modelId="{DEC5BBCF-946E-4C12-927C-2D19BF2383FD}" type="pres">
      <dgm:prSet presAssocID="{C11BCA32-191B-41F8-A957-EE5FBA252BD2}" presName="diagram" presStyleCnt="0">
        <dgm:presLayoutVars>
          <dgm:dir/>
          <dgm:resizeHandles val="exact"/>
        </dgm:presLayoutVars>
      </dgm:prSet>
      <dgm:spPr/>
      <dgm:t>
        <a:bodyPr/>
        <a:lstStyle/>
        <a:p>
          <a:endParaRPr lang="en-US"/>
        </a:p>
      </dgm:t>
    </dgm:pt>
    <dgm:pt modelId="{D126C987-7E89-4C22-9BCA-BC89F913D74C}" type="pres">
      <dgm:prSet presAssocID="{770CB071-2E81-4DDA-9A9F-30C2F8FD61C3}" presName="node" presStyleLbl="node1" presStyleIdx="0" presStyleCnt="3" custLinFactNeighborX="52971" custLinFactNeighborY="3399">
        <dgm:presLayoutVars>
          <dgm:bulletEnabled val="1"/>
        </dgm:presLayoutVars>
      </dgm:prSet>
      <dgm:spPr/>
      <dgm:t>
        <a:bodyPr/>
        <a:lstStyle/>
        <a:p>
          <a:endParaRPr lang="en-US"/>
        </a:p>
      </dgm:t>
    </dgm:pt>
    <dgm:pt modelId="{85CCDB6A-71F8-4E79-9896-5588D14EF4FB}" type="pres">
      <dgm:prSet presAssocID="{A6822291-D4E8-4F8C-AD39-A39B597BC18E}" presName="sibTrans" presStyleCnt="0"/>
      <dgm:spPr/>
    </dgm:pt>
    <dgm:pt modelId="{15EABED8-76CD-42E9-AC3E-EC1EBB63420B}" type="pres">
      <dgm:prSet presAssocID="{567910A6-4334-4BC9-98B2-B2124A71E131}" presName="node" presStyleLbl="node1" presStyleIdx="1" presStyleCnt="3" custLinFactY="17208" custLinFactNeighborX="13326" custLinFactNeighborY="100000">
        <dgm:presLayoutVars>
          <dgm:bulletEnabled val="1"/>
        </dgm:presLayoutVars>
      </dgm:prSet>
      <dgm:spPr/>
      <dgm:t>
        <a:bodyPr/>
        <a:lstStyle/>
        <a:p>
          <a:endParaRPr lang="en-US"/>
        </a:p>
      </dgm:t>
    </dgm:pt>
    <dgm:pt modelId="{7FBB253B-9EE4-473C-854E-DA1FEA7E5199}" type="pres">
      <dgm:prSet presAssocID="{6238A65E-6F48-4C6A-A332-163F6BB7A6BB}" presName="sibTrans" presStyleCnt="0"/>
      <dgm:spPr/>
    </dgm:pt>
    <dgm:pt modelId="{EB9EE893-FA40-4692-B1EE-FDBD9235BF90}" type="pres">
      <dgm:prSet presAssocID="{2E7FFE4D-F8EE-4669-B124-71CC9DA96518}" presName="node" presStyleLbl="node1" presStyleIdx="2" presStyleCnt="3" custLinFactNeighborX="-62037" custLinFactNeighborY="-2908">
        <dgm:presLayoutVars>
          <dgm:bulletEnabled val="1"/>
        </dgm:presLayoutVars>
      </dgm:prSet>
      <dgm:spPr/>
      <dgm:t>
        <a:bodyPr/>
        <a:lstStyle/>
        <a:p>
          <a:endParaRPr lang="en-US"/>
        </a:p>
      </dgm:t>
    </dgm:pt>
  </dgm:ptLst>
  <dgm:cxnLst>
    <dgm:cxn modelId="{076C1EF6-BC40-474E-8F19-A76F08B3D2DF}" srcId="{C11BCA32-191B-41F8-A957-EE5FBA252BD2}" destId="{770CB071-2E81-4DDA-9A9F-30C2F8FD61C3}" srcOrd="0" destOrd="0" parTransId="{BA120793-323F-4C69-98B5-78C0404E0B3B}" sibTransId="{A6822291-D4E8-4F8C-AD39-A39B597BC18E}"/>
    <dgm:cxn modelId="{4B892786-571C-4D20-9896-A3A9A9BA6941}" srcId="{C11BCA32-191B-41F8-A957-EE5FBA252BD2}" destId="{567910A6-4334-4BC9-98B2-B2124A71E131}" srcOrd="1" destOrd="0" parTransId="{79CF74CD-3AC9-4A94-BE04-25576BA06ED1}" sibTransId="{6238A65E-6F48-4C6A-A332-163F6BB7A6BB}"/>
    <dgm:cxn modelId="{1FA33100-D4AF-0542-A6C7-BF75D8CCA6F0}" type="presOf" srcId="{78CE7B79-0209-4FA6-AD8A-E3A0AFDFC460}" destId="{EB9EE893-FA40-4692-B1EE-FDBD9235BF90}" srcOrd="0" destOrd="2" presId="urn:microsoft.com/office/officeart/2005/8/layout/default#1"/>
    <dgm:cxn modelId="{98444C49-6BEF-45DE-8AEA-D470FD68146D}" srcId="{2E7FFE4D-F8EE-4669-B124-71CC9DA96518}" destId="{78CE7B79-0209-4FA6-AD8A-E3A0AFDFC460}" srcOrd="1" destOrd="0" parTransId="{CF603C5C-5995-4157-972D-2E1D3B284969}" sibTransId="{C2D25865-E342-489A-A1CD-F6B55B39106E}"/>
    <dgm:cxn modelId="{49EFF14F-4B52-944F-B7F7-70F677B604BD}" type="presOf" srcId="{C11BCA32-191B-41F8-A957-EE5FBA252BD2}" destId="{DEC5BBCF-946E-4C12-927C-2D19BF2383FD}" srcOrd="0" destOrd="0" presId="urn:microsoft.com/office/officeart/2005/8/layout/default#1"/>
    <dgm:cxn modelId="{574A93C0-7417-394B-A867-F275C7FCB334}" type="presOf" srcId="{567910A6-4334-4BC9-98B2-B2124A71E131}" destId="{15EABED8-76CD-42E9-AC3E-EC1EBB63420B}" srcOrd="0" destOrd="0" presId="urn:microsoft.com/office/officeart/2005/8/layout/default#1"/>
    <dgm:cxn modelId="{91773A53-787C-614C-9C86-9C35B3FC53B9}" type="presOf" srcId="{BAD54695-60C7-4713-80FF-5A7075569E6F}" destId="{15EABED8-76CD-42E9-AC3E-EC1EBB63420B}" srcOrd="0" destOrd="1" presId="urn:microsoft.com/office/officeart/2005/8/layout/default#1"/>
    <dgm:cxn modelId="{84D6CDF3-FE29-F340-A1C7-912A36D8DB3D}" type="presOf" srcId="{B89F5CBA-A5E7-4BA1-A07D-43824F755FA6}" destId="{EB9EE893-FA40-4692-B1EE-FDBD9235BF90}" srcOrd="0" destOrd="3" presId="urn:microsoft.com/office/officeart/2005/8/layout/default#1"/>
    <dgm:cxn modelId="{25FB7215-F9E5-9646-A84F-BBCDD8DE9DCA}" type="presOf" srcId="{766CAA58-78D4-41A6-853F-A811974AA5E4}" destId="{EB9EE893-FA40-4692-B1EE-FDBD9235BF90}" srcOrd="0" destOrd="1" presId="urn:microsoft.com/office/officeart/2005/8/layout/default#1"/>
    <dgm:cxn modelId="{8F869DB1-CA48-4F9F-9D88-F9D31AFBD99C}" srcId="{567910A6-4334-4BC9-98B2-B2124A71E131}" destId="{AAABB554-2FCC-4CFC-BB58-12B6E31FD908}" srcOrd="1" destOrd="0" parTransId="{EAC9008E-F9F5-4BD1-8251-B4EDAAD9EAF3}" sibTransId="{5C5EDC0F-CF58-48F7-B141-9397B11CAA4C}"/>
    <dgm:cxn modelId="{45CF2684-301F-EE48-824B-4B1912C0410A}" type="presOf" srcId="{2E7FFE4D-F8EE-4669-B124-71CC9DA96518}" destId="{EB9EE893-FA40-4692-B1EE-FDBD9235BF90}" srcOrd="0" destOrd="0" presId="urn:microsoft.com/office/officeart/2005/8/layout/default#1"/>
    <dgm:cxn modelId="{2C8E00CC-DA09-5148-902C-CD9FEF489F07}" type="presOf" srcId="{AAABB554-2FCC-4CFC-BB58-12B6E31FD908}" destId="{15EABED8-76CD-42E9-AC3E-EC1EBB63420B}" srcOrd="0" destOrd="2" presId="urn:microsoft.com/office/officeart/2005/8/layout/default#1"/>
    <dgm:cxn modelId="{016882E5-45DD-4E7E-B128-BD904E9F7DC1}" srcId="{2E7FFE4D-F8EE-4669-B124-71CC9DA96518}" destId="{766CAA58-78D4-41A6-853F-A811974AA5E4}" srcOrd="0" destOrd="0" parTransId="{9DB37D59-3530-4080-A748-7F0B8F422DF3}" sibTransId="{FCDDC90E-A779-4561-91CD-69A7E94F2B4E}"/>
    <dgm:cxn modelId="{C68E1035-C8B1-4E7A-A5F7-52282082A9F1}" srcId="{567910A6-4334-4BC9-98B2-B2124A71E131}" destId="{F421AA36-6986-464F-9B3D-F30608E86473}" srcOrd="2" destOrd="0" parTransId="{867F5A71-44B0-44EF-9492-2C5ED340C603}" sibTransId="{961EF0F3-AA12-4AD2-B6DC-FAD68FE6A932}"/>
    <dgm:cxn modelId="{F06B4C85-5A3E-4106-A99D-76A97F05B768}" srcId="{2E7FFE4D-F8EE-4669-B124-71CC9DA96518}" destId="{B89F5CBA-A5E7-4BA1-A07D-43824F755FA6}" srcOrd="2" destOrd="0" parTransId="{29DDC857-9136-4868-804D-561E800D883F}" sibTransId="{2EEDB827-FD9A-4906-8F2C-A274982C56AB}"/>
    <dgm:cxn modelId="{AE651C89-BBDD-3A42-9A48-4EEB7E58A800}" type="presOf" srcId="{770CB071-2E81-4DDA-9A9F-30C2F8FD61C3}" destId="{D126C987-7E89-4C22-9BCA-BC89F913D74C}" srcOrd="0" destOrd="0" presId="urn:microsoft.com/office/officeart/2005/8/layout/default#1"/>
    <dgm:cxn modelId="{1E354A03-8490-4525-B7F6-40F8BEBE3CCE}" srcId="{567910A6-4334-4BC9-98B2-B2124A71E131}" destId="{BAD54695-60C7-4713-80FF-5A7075569E6F}" srcOrd="0" destOrd="0" parTransId="{A973E6A8-112E-4E10-A427-9B172D015121}" sibTransId="{A2ACEEB9-16B3-4A37-9851-42EB1A598A65}"/>
    <dgm:cxn modelId="{2C3D6DC4-08B2-AC44-918E-AD4CB79920C6}" type="presOf" srcId="{F421AA36-6986-464F-9B3D-F30608E86473}" destId="{15EABED8-76CD-42E9-AC3E-EC1EBB63420B}" srcOrd="0" destOrd="3" presId="urn:microsoft.com/office/officeart/2005/8/layout/default#1"/>
    <dgm:cxn modelId="{5835C00F-6317-4C02-9CF3-3CD89AE9DB8B}" srcId="{C11BCA32-191B-41F8-A957-EE5FBA252BD2}" destId="{2E7FFE4D-F8EE-4669-B124-71CC9DA96518}" srcOrd="2" destOrd="0" parTransId="{4BDB3F3A-456F-40A0-B514-B7A19F7E80A2}" sibTransId="{30B1446E-7CAB-4757-A55E-F0B23E9097C2}"/>
    <dgm:cxn modelId="{AEAB1657-8415-5845-A149-A72894FD4165}" type="presParOf" srcId="{DEC5BBCF-946E-4C12-927C-2D19BF2383FD}" destId="{D126C987-7E89-4C22-9BCA-BC89F913D74C}" srcOrd="0" destOrd="0" presId="urn:microsoft.com/office/officeart/2005/8/layout/default#1"/>
    <dgm:cxn modelId="{B8D01260-83B3-9341-B42E-B38186FF02A3}" type="presParOf" srcId="{DEC5BBCF-946E-4C12-927C-2D19BF2383FD}" destId="{85CCDB6A-71F8-4E79-9896-5588D14EF4FB}" srcOrd="1" destOrd="0" presId="urn:microsoft.com/office/officeart/2005/8/layout/default#1"/>
    <dgm:cxn modelId="{E0D03F67-2A07-5042-B6DB-C8E8A4B2F6C4}" type="presParOf" srcId="{DEC5BBCF-946E-4C12-927C-2D19BF2383FD}" destId="{15EABED8-76CD-42E9-AC3E-EC1EBB63420B}" srcOrd="2" destOrd="0" presId="urn:microsoft.com/office/officeart/2005/8/layout/default#1"/>
    <dgm:cxn modelId="{96E0A579-FE37-EC42-90E4-138DEF914E4D}" type="presParOf" srcId="{DEC5BBCF-946E-4C12-927C-2D19BF2383FD}" destId="{7FBB253B-9EE4-473C-854E-DA1FEA7E5199}" srcOrd="3" destOrd="0" presId="urn:microsoft.com/office/officeart/2005/8/layout/default#1"/>
    <dgm:cxn modelId="{5DD7EADA-8F01-0946-A3EE-13E2EE983DD8}" type="presParOf" srcId="{DEC5BBCF-946E-4C12-927C-2D19BF2383FD}" destId="{EB9EE893-FA40-4692-B1EE-FDBD9235BF90}" srcOrd="4" destOrd="0" presId="urn:microsoft.com/office/officeart/2005/8/layout/defaul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6991381-EDCB-8047-86DD-813868C4C1C5}" type="doc">
      <dgm:prSet loTypeId="urn:microsoft.com/office/officeart/2005/8/layout/vList6" loCatId="" qsTypeId="urn:microsoft.com/office/officeart/2005/8/quickstyle/simple4" qsCatId="simple" csTypeId="urn:microsoft.com/office/officeart/2005/8/colors/accent1_2" csCatId="accent1" phldr="1"/>
      <dgm:spPr/>
      <dgm:t>
        <a:bodyPr/>
        <a:lstStyle/>
        <a:p>
          <a:endParaRPr lang="en-US"/>
        </a:p>
      </dgm:t>
    </dgm:pt>
    <dgm:pt modelId="{B9E2C759-FE7A-2648-BE45-DED86D24F790}">
      <dgm:prSet phldrT="[Text]"/>
      <dgm:spPr/>
      <dgm:t>
        <a:bodyPr/>
        <a:lstStyle/>
        <a:p>
          <a:r>
            <a:rPr lang="en-US" dirty="0" smtClean="0"/>
            <a:t>Proactive</a:t>
          </a:r>
          <a:endParaRPr lang="en-US" dirty="0"/>
        </a:p>
      </dgm:t>
    </dgm:pt>
    <dgm:pt modelId="{E6F24FD7-CC3E-A242-9B86-7E96EC8FC249}" type="parTrans" cxnId="{75F03CF2-101A-0C4B-9B38-396959E92831}">
      <dgm:prSet/>
      <dgm:spPr/>
      <dgm:t>
        <a:bodyPr/>
        <a:lstStyle/>
        <a:p>
          <a:endParaRPr lang="en-US"/>
        </a:p>
      </dgm:t>
    </dgm:pt>
    <dgm:pt modelId="{305DD2A6-1642-9E4C-A87F-8B97BE7F39E1}" type="sibTrans" cxnId="{75F03CF2-101A-0C4B-9B38-396959E92831}">
      <dgm:prSet/>
      <dgm:spPr/>
      <dgm:t>
        <a:bodyPr/>
        <a:lstStyle/>
        <a:p>
          <a:endParaRPr lang="en-US"/>
        </a:p>
      </dgm:t>
    </dgm:pt>
    <dgm:pt modelId="{AF22FFF7-F54B-FB48-8FD0-D58BFFA50011}">
      <dgm:prSet phldrT="[Text]"/>
      <dgm:spPr/>
      <dgm:t>
        <a:bodyPr/>
        <a:lstStyle/>
        <a:p>
          <a:r>
            <a:rPr lang="en-US" dirty="0" smtClean="0"/>
            <a:t> When list A interferes with list B recall.</a:t>
          </a:r>
          <a:endParaRPr lang="en-US" dirty="0"/>
        </a:p>
      </dgm:t>
    </dgm:pt>
    <dgm:pt modelId="{0017C20E-6FD1-A04A-81C8-CFE17C71962E}" type="parTrans" cxnId="{9B782542-BCC1-CC46-96D6-738EE8A52F56}">
      <dgm:prSet/>
      <dgm:spPr/>
      <dgm:t>
        <a:bodyPr/>
        <a:lstStyle/>
        <a:p>
          <a:endParaRPr lang="en-US"/>
        </a:p>
      </dgm:t>
    </dgm:pt>
    <dgm:pt modelId="{AF7FA6BC-BF0A-7D41-BE72-63CFED6BD1BF}" type="sibTrans" cxnId="{9B782542-BCC1-CC46-96D6-738EE8A52F56}">
      <dgm:prSet/>
      <dgm:spPr/>
      <dgm:t>
        <a:bodyPr/>
        <a:lstStyle/>
        <a:p>
          <a:endParaRPr lang="en-US"/>
        </a:p>
      </dgm:t>
    </dgm:pt>
    <dgm:pt modelId="{A644D4A9-499C-924D-9295-F10439C452BA}">
      <dgm:prSet phldrT="[Text]"/>
      <dgm:spPr/>
      <dgm:t>
        <a:bodyPr/>
        <a:lstStyle/>
        <a:p>
          <a:r>
            <a:rPr lang="en-US" dirty="0" smtClean="0"/>
            <a:t>Retroactive</a:t>
          </a:r>
          <a:endParaRPr lang="en-US" dirty="0"/>
        </a:p>
      </dgm:t>
    </dgm:pt>
    <dgm:pt modelId="{EE961CE1-BC6A-2244-ABCC-EEDA47F2466F}" type="parTrans" cxnId="{46695C3D-0859-7643-9F59-48C19E6A2BE9}">
      <dgm:prSet/>
      <dgm:spPr/>
      <dgm:t>
        <a:bodyPr/>
        <a:lstStyle/>
        <a:p>
          <a:endParaRPr lang="en-US"/>
        </a:p>
      </dgm:t>
    </dgm:pt>
    <dgm:pt modelId="{5F894E3A-81F5-3E40-8E52-C70625ACCAED}" type="sibTrans" cxnId="{46695C3D-0859-7643-9F59-48C19E6A2BE9}">
      <dgm:prSet/>
      <dgm:spPr/>
      <dgm:t>
        <a:bodyPr/>
        <a:lstStyle/>
        <a:p>
          <a:endParaRPr lang="en-US"/>
        </a:p>
      </dgm:t>
    </dgm:pt>
    <dgm:pt modelId="{896D8C3F-32FF-F84E-92F3-D07259AA397E}">
      <dgm:prSet phldrT="[Text]"/>
      <dgm:spPr/>
      <dgm:t>
        <a:bodyPr/>
        <a:lstStyle/>
        <a:p>
          <a:r>
            <a:rPr lang="en-US" dirty="0" smtClean="0"/>
            <a:t> When list B interferes with list A recall.</a:t>
          </a:r>
          <a:endParaRPr lang="en-US" dirty="0"/>
        </a:p>
      </dgm:t>
    </dgm:pt>
    <dgm:pt modelId="{741A9B2C-5177-654F-8D39-21FF9650084D}" type="parTrans" cxnId="{C1BF5922-2707-AA4D-BE30-840032EF869F}">
      <dgm:prSet/>
      <dgm:spPr/>
      <dgm:t>
        <a:bodyPr/>
        <a:lstStyle/>
        <a:p>
          <a:endParaRPr lang="en-US"/>
        </a:p>
      </dgm:t>
    </dgm:pt>
    <dgm:pt modelId="{7E23331C-A5BA-D742-915F-7448EA6AFCC8}" type="sibTrans" cxnId="{C1BF5922-2707-AA4D-BE30-840032EF869F}">
      <dgm:prSet/>
      <dgm:spPr/>
      <dgm:t>
        <a:bodyPr/>
        <a:lstStyle/>
        <a:p>
          <a:endParaRPr lang="en-US"/>
        </a:p>
      </dgm:t>
    </dgm:pt>
    <dgm:pt modelId="{362D24B8-57FC-A541-86E4-FB6F3C7CF16A}" type="pres">
      <dgm:prSet presAssocID="{06991381-EDCB-8047-86DD-813868C4C1C5}" presName="Name0" presStyleCnt="0">
        <dgm:presLayoutVars>
          <dgm:dir/>
          <dgm:animLvl val="lvl"/>
          <dgm:resizeHandles/>
        </dgm:presLayoutVars>
      </dgm:prSet>
      <dgm:spPr/>
      <dgm:t>
        <a:bodyPr/>
        <a:lstStyle/>
        <a:p>
          <a:endParaRPr lang="en-US"/>
        </a:p>
      </dgm:t>
    </dgm:pt>
    <dgm:pt modelId="{706DDE86-9D83-3C4F-A2DE-24CAA03D4E62}" type="pres">
      <dgm:prSet presAssocID="{B9E2C759-FE7A-2648-BE45-DED86D24F790}" presName="linNode" presStyleCnt="0"/>
      <dgm:spPr/>
    </dgm:pt>
    <dgm:pt modelId="{E5280DAE-89CD-BD4C-A803-55D0B81A2C56}" type="pres">
      <dgm:prSet presAssocID="{B9E2C759-FE7A-2648-BE45-DED86D24F790}" presName="parentShp" presStyleLbl="node1" presStyleIdx="0" presStyleCnt="2">
        <dgm:presLayoutVars>
          <dgm:bulletEnabled val="1"/>
        </dgm:presLayoutVars>
      </dgm:prSet>
      <dgm:spPr/>
      <dgm:t>
        <a:bodyPr/>
        <a:lstStyle/>
        <a:p>
          <a:endParaRPr lang="en-US"/>
        </a:p>
      </dgm:t>
    </dgm:pt>
    <dgm:pt modelId="{42EF4DD8-97BB-4945-9348-94F2F893C518}" type="pres">
      <dgm:prSet presAssocID="{B9E2C759-FE7A-2648-BE45-DED86D24F790}" presName="childShp" presStyleLbl="bgAccFollowNode1" presStyleIdx="0" presStyleCnt="2">
        <dgm:presLayoutVars>
          <dgm:bulletEnabled val="1"/>
        </dgm:presLayoutVars>
      </dgm:prSet>
      <dgm:spPr/>
      <dgm:t>
        <a:bodyPr/>
        <a:lstStyle/>
        <a:p>
          <a:endParaRPr lang="en-US"/>
        </a:p>
      </dgm:t>
    </dgm:pt>
    <dgm:pt modelId="{B6219412-8F77-E64E-A74A-FBED0BE2AD0E}" type="pres">
      <dgm:prSet presAssocID="{305DD2A6-1642-9E4C-A87F-8B97BE7F39E1}" presName="spacing" presStyleCnt="0"/>
      <dgm:spPr/>
    </dgm:pt>
    <dgm:pt modelId="{072DA9AF-0B9B-EB4D-A5C4-D4945F68D033}" type="pres">
      <dgm:prSet presAssocID="{A644D4A9-499C-924D-9295-F10439C452BA}" presName="linNode" presStyleCnt="0"/>
      <dgm:spPr/>
    </dgm:pt>
    <dgm:pt modelId="{20131AB8-0D27-8D4C-88C2-48D8C17215CC}" type="pres">
      <dgm:prSet presAssocID="{A644D4A9-499C-924D-9295-F10439C452BA}" presName="parentShp" presStyleLbl="node1" presStyleIdx="1" presStyleCnt="2">
        <dgm:presLayoutVars>
          <dgm:bulletEnabled val="1"/>
        </dgm:presLayoutVars>
      </dgm:prSet>
      <dgm:spPr/>
      <dgm:t>
        <a:bodyPr/>
        <a:lstStyle/>
        <a:p>
          <a:endParaRPr lang="en-US"/>
        </a:p>
      </dgm:t>
    </dgm:pt>
    <dgm:pt modelId="{C5AB495D-7711-244B-9413-ADB75837322E}" type="pres">
      <dgm:prSet presAssocID="{A644D4A9-499C-924D-9295-F10439C452BA}" presName="childShp" presStyleLbl="bgAccFollowNode1" presStyleIdx="1" presStyleCnt="2">
        <dgm:presLayoutVars>
          <dgm:bulletEnabled val="1"/>
        </dgm:presLayoutVars>
      </dgm:prSet>
      <dgm:spPr/>
      <dgm:t>
        <a:bodyPr/>
        <a:lstStyle/>
        <a:p>
          <a:endParaRPr lang="en-US"/>
        </a:p>
      </dgm:t>
    </dgm:pt>
  </dgm:ptLst>
  <dgm:cxnLst>
    <dgm:cxn modelId="{46695C3D-0859-7643-9F59-48C19E6A2BE9}" srcId="{06991381-EDCB-8047-86DD-813868C4C1C5}" destId="{A644D4A9-499C-924D-9295-F10439C452BA}" srcOrd="1" destOrd="0" parTransId="{EE961CE1-BC6A-2244-ABCC-EEDA47F2466F}" sibTransId="{5F894E3A-81F5-3E40-8E52-C70625ACCAED}"/>
    <dgm:cxn modelId="{DC4A3E7B-DE72-A043-B22B-5EAE539D5590}" type="presOf" srcId="{06991381-EDCB-8047-86DD-813868C4C1C5}" destId="{362D24B8-57FC-A541-86E4-FB6F3C7CF16A}" srcOrd="0" destOrd="0" presId="urn:microsoft.com/office/officeart/2005/8/layout/vList6"/>
    <dgm:cxn modelId="{9B782542-BCC1-CC46-96D6-738EE8A52F56}" srcId="{B9E2C759-FE7A-2648-BE45-DED86D24F790}" destId="{AF22FFF7-F54B-FB48-8FD0-D58BFFA50011}" srcOrd="0" destOrd="0" parTransId="{0017C20E-6FD1-A04A-81C8-CFE17C71962E}" sibTransId="{AF7FA6BC-BF0A-7D41-BE72-63CFED6BD1BF}"/>
    <dgm:cxn modelId="{396FDB20-50E6-E14A-9E50-C2E106EAD1F5}" type="presOf" srcId="{B9E2C759-FE7A-2648-BE45-DED86D24F790}" destId="{E5280DAE-89CD-BD4C-A803-55D0B81A2C56}" srcOrd="0" destOrd="0" presId="urn:microsoft.com/office/officeart/2005/8/layout/vList6"/>
    <dgm:cxn modelId="{079CB0F4-4B73-9A4B-A107-A93B07E5862C}" type="presOf" srcId="{AF22FFF7-F54B-FB48-8FD0-D58BFFA50011}" destId="{42EF4DD8-97BB-4945-9348-94F2F893C518}" srcOrd="0" destOrd="0" presId="urn:microsoft.com/office/officeart/2005/8/layout/vList6"/>
    <dgm:cxn modelId="{818068B4-D99D-9544-9266-FFDCC7E6C29D}" type="presOf" srcId="{A644D4A9-499C-924D-9295-F10439C452BA}" destId="{20131AB8-0D27-8D4C-88C2-48D8C17215CC}" srcOrd="0" destOrd="0" presId="urn:microsoft.com/office/officeart/2005/8/layout/vList6"/>
    <dgm:cxn modelId="{C1BF5922-2707-AA4D-BE30-840032EF869F}" srcId="{A644D4A9-499C-924D-9295-F10439C452BA}" destId="{896D8C3F-32FF-F84E-92F3-D07259AA397E}" srcOrd="0" destOrd="0" parTransId="{741A9B2C-5177-654F-8D39-21FF9650084D}" sibTransId="{7E23331C-A5BA-D742-915F-7448EA6AFCC8}"/>
    <dgm:cxn modelId="{75F03CF2-101A-0C4B-9B38-396959E92831}" srcId="{06991381-EDCB-8047-86DD-813868C4C1C5}" destId="{B9E2C759-FE7A-2648-BE45-DED86D24F790}" srcOrd="0" destOrd="0" parTransId="{E6F24FD7-CC3E-A242-9B86-7E96EC8FC249}" sibTransId="{305DD2A6-1642-9E4C-A87F-8B97BE7F39E1}"/>
    <dgm:cxn modelId="{F6A77167-24B2-CA49-AFD7-F233C7775EFF}" type="presOf" srcId="{896D8C3F-32FF-F84E-92F3-D07259AA397E}" destId="{C5AB495D-7711-244B-9413-ADB75837322E}" srcOrd="0" destOrd="0" presId="urn:microsoft.com/office/officeart/2005/8/layout/vList6"/>
    <dgm:cxn modelId="{B54CA981-5EF9-2B4F-97AA-7C57D5241DB0}" type="presParOf" srcId="{362D24B8-57FC-A541-86E4-FB6F3C7CF16A}" destId="{706DDE86-9D83-3C4F-A2DE-24CAA03D4E62}" srcOrd="0" destOrd="0" presId="urn:microsoft.com/office/officeart/2005/8/layout/vList6"/>
    <dgm:cxn modelId="{98A426D1-DF7A-EA4D-962D-7C7BC5D0560F}" type="presParOf" srcId="{706DDE86-9D83-3C4F-A2DE-24CAA03D4E62}" destId="{E5280DAE-89CD-BD4C-A803-55D0B81A2C56}" srcOrd="0" destOrd="0" presId="urn:microsoft.com/office/officeart/2005/8/layout/vList6"/>
    <dgm:cxn modelId="{1D9526A1-78AB-DF4D-82DA-411388F41B0F}" type="presParOf" srcId="{706DDE86-9D83-3C4F-A2DE-24CAA03D4E62}" destId="{42EF4DD8-97BB-4945-9348-94F2F893C518}" srcOrd="1" destOrd="0" presId="urn:microsoft.com/office/officeart/2005/8/layout/vList6"/>
    <dgm:cxn modelId="{AC1EAC34-D289-2044-9870-58A3E8F39222}" type="presParOf" srcId="{362D24B8-57FC-A541-86E4-FB6F3C7CF16A}" destId="{B6219412-8F77-E64E-A74A-FBED0BE2AD0E}" srcOrd="1" destOrd="0" presId="urn:microsoft.com/office/officeart/2005/8/layout/vList6"/>
    <dgm:cxn modelId="{214D3017-8E1A-1E45-B16C-B36D3BAED308}" type="presParOf" srcId="{362D24B8-57FC-A541-86E4-FB6F3C7CF16A}" destId="{072DA9AF-0B9B-EB4D-A5C4-D4945F68D033}" srcOrd="2" destOrd="0" presId="urn:microsoft.com/office/officeart/2005/8/layout/vList6"/>
    <dgm:cxn modelId="{77E370F6-A18B-884F-BA7B-7760A074735A}" type="presParOf" srcId="{072DA9AF-0B9B-EB4D-A5C4-D4945F68D033}" destId="{20131AB8-0D27-8D4C-88C2-48D8C17215CC}" srcOrd="0" destOrd="0" presId="urn:microsoft.com/office/officeart/2005/8/layout/vList6"/>
    <dgm:cxn modelId="{F5560059-66DD-5A48-939C-6BF15AA4F6DD}" type="presParOf" srcId="{072DA9AF-0B9B-EB4D-A5C4-D4945F68D033}" destId="{C5AB495D-7711-244B-9413-ADB75837322E}"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0AA1DC8-A03C-408A-B9AC-801C055FFDAD}" type="doc">
      <dgm:prSet loTypeId="urn:microsoft.com/office/officeart/2005/8/layout/default#4" loCatId="list" qsTypeId="urn:microsoft.com/office/officeart/2005/8/quickstyle/simple1" qsCatId="simple" csTypeId="urn:microsoft.com/office/officeart/2005/8/colors/colorful2" csCatId="colorful" phldr="1"/>
      <dgm:spPr/>
      <dgm:t>
        <a:bodyPr/>
        <a:lstStyle/>
        <a:p>
          <a:endParaRPr lang="en-US"/>
        </a:p>
      </dgm:t>
    </dgm:pt>
    <dgm:pt modelId="{7F943AE1-0CA2-4992-B69B-B7A9F2979E1A}">
      <dgm:prSet phldrT="[Text]" custT="1"/>
      <dgm:spPr/>
      <dgm:t>
        <a:bodyPr/>
        <a:lstStyle/>
        <a:p>
          <a:r>
            <a:rPr lang="en-GB" sz="2400" b="1" dirty="0" smtClean="0"/>
            <a:t>Suppression</a:t>
          </a:r>
        </a:p>
        <a:p>
          <a:endParaRPr lang="en-GB" sz="1700" dirty="0" smtClean="0"/>
        </a:p>
        <a:p>
          <a:r>
            <a:rPr lang="en-GB" sz="1700" dirty="0" smtClean="0"/>
            <a:t>Deliberate and conscious forgetting</a:t>
          </a:r>
        </a:p>
        <a:p>
          <a:endParaRPr lang="en-GB" sz="1700" dirty="0" smtClean="0"/>
        </a:p>
        <a:p>
          <a:r>
            <a:rPr lang="en-GB" sz="1700" dirty="0" smtClean="0"/>
            <a:t>Forgetting on demand</a:t>
          </a:r>
        </a:p>
        <a:p>
          <a:endParaRPr lang="en-GB" sz="1700" dirty="0" smtClean="0"/>
        </a:p>
        <a:p>
          <a:r>
            <a:rPr lang="en-GB" sz="1700" dirty="0" smtClean="0"/>
            <a:t>e.g. Racing Car Drivers</a:t>
          </a:r>
          <a:endParaRPr lang="en-US" sz="1700" dirty="0"/>
        </a:p>
      </dgm:t>
    </dgm:pt>
    <dgm:pt modelId="{56CE6EDB-530F-432F-BEF7-2594671BBD02}" type="parTrans" cxnId="{388DBD12-D0DE-4EC0-923E-5F27677EABAB}">
      <dgm:prSet/>
      <dgm:spPr/>
      <dgm:t>
        <a:bodyPr/>
        <a:lstStyle/>
        <a:p>
          <a:endParaRPr lang="en-US"/>
        </a:p>
      </dgm:t>
    </dgm:pt>
    <dgm:pt modelId="{EAED8707-42A3-4A29-9FAC-91275175E7E6}" type="sibTrans" cxnId="{388DBD12-D0DE-4EC0-923E-5F27677EABAB}">
      <dgm:prSet/>
      <dgm:spPr/>
      <dgm:t>
        <a:bodyPr/>
        <a:lstStyle/>
        <a:p>
          <a:endParaRPr lang="en-US"/>
        </a:p>
      </dgm:t>
    </dgm:pt>
    <dgm:pt modelId="{51E78DBA-8235-4FD9-9629-801C452FC357}">
      <dgm:prSet phldrT="[Text]" custT="1"/>
      <dgm:spPr/>
      <dgm:t>
        <a:bodyPr/>
        <a:lstStyle/>
        <a:p>
          <a:r>
            <a:rPr lang="en-GB" sz="3200" dirty="0" smtClean="0"/>
            <a:t>Repression</a:t>
          </a:r>
        </a:p>
        <a:p>
          <a:endParaRPr lang="en-GB" sz="2000" dirty="0" smtClean="0"/>
        </a:p>
        <a:p>
          <a:r>
            <a:rPr lang="en-GB" sz="2000" dirty="0" smtClean="0"/>
            <a:t>Motivated forgetting without conscious awareness</a:t>
          </a:r>
        </a:p>
        <a:p>
          <a:endParaRPr lang="en-GB" sz="2000" dirty="0" smtClean="0"/>
        </a:p>
        <a:p>
          <a:r>
            <a:rPr lang="en-GB" sz="2000" dirty="0" smtClean="0"/>
            <a:t>e.g. Childhood Trauma</a:t>
          </a:r>
          <a:endParaRPr lang="en-US" sz="2000" dirty="0"/>
        </a:p>
      </dgm:t>
    </dgm:pt>
    <dgm:pt modelId="{00BD989A-86CC-4C9D-841C-7D974AD5A308}" type="parTrans" cxnId="{EBF7BB32-F3E3-4B94-8CA9-2D269DF76179}">
      <dgm:prSet/>
      <dgm:spPr/>
      <dgm:t>
        <a:bodyPr/>
        <a:lstStyle/>
        <a:p>
          <a:endParaRPr lang="en-US"/>
        </a:p>
      </dgm:t>
    </dgm:pt>
    <dgm:pt modelId="{7320D5E7-F807-485C-8ED3-74733B992C8B}" type="sibTrans" cxnId="{EBF7BB32-F3E3-4B94-8CA9-2D269DF76179}">
      <dgm:prSet/>
      <dgm:spPr/>
      <dgm:t>
        <a:bodyPr/>
        <a:lstStyle/>
        <a:p>
          <a:endParaRPr lang="en-US"/>
        </a:p>
      </dgm:t>
    </dgm:pt>
    <dgm:pt modelId="{4F6E4CEC-4BFA-422C-BBAB-4266C91593EB}" type="pres">
      <dgm:prSet presAssocID="{F0AA1DC8-A03C-408A-B9AC-801C055FFDAD}" presName="diagram" presStyleCnt="0">
        <dgm:presLayoutVars>
          <dgm:dir/>
          <dgm:resizeHandles val="exact"/>
        </dgm:presLayoutVars>
      </dgm:prSet>
      <dgm:spPr/>
      <dgm:t>
        <a:bodyPr/>
        <a:lstStyle/>
        <a:p>
          <a:endParaRPr lang="en-US"/>
        </a:p>
      </dgm:t>
    </dgm:pt>
    <dgm:pt modelId="{7EF55000-27EB-4C2E-BD39-C8FA4E79B835}" type="pres">
      <dgm:prSet presAssocID="{7F943AE1-0CA2-4992-B69B-B7A9F2979E1A}" presName="node" presStyleLbl="node1" presStyleIdx="0" presStyleCnt="2">
        <dgm:presLayoutVars>
          <dgm:bulletEnabled val="1"/>
        </dgm:presLayoutVars>
      </dgm:prSet>
      <dgm:spPr/>
      <dgm:t>
        <a:bodyPr/>
        <a:lstStyle/>
        <a:p>
          <a:endParaRPr lang="en-US"/>
        </a:p>
      </dgm:t>
    </dgm:pt>
    <dgm:pt modelId="{EDE24E6A-1FFC-4D61-9BB7-8F4D822F438E}" type="pres">
      <dgm:prSet presAssocID="{EAED8707-42A3-4A29-9FAC-91275175E7E6}" presName="sibTrans" presStyleCnt="0"/>
      <dgm:spPr/>
    </dgm:pt>
    <dgm:pt modelId="{F111B414-732F-4B0C-97DB-8ABAF6642318}" type="pres">
      <dgm:prSet presAssocID="{51E78DBA-8235-4FD9-9629-801C452FC357}" presName="node" presStyleLbl="node1" presStyleIdx="1" presStyleCnt="2">
        <dgm:presLayoutVars>
          <dgm:bulletEnabled val="1"/>
        </dgm:presLayoutVars>
      </dgm:prSet>
      <dgm:spPr/>
      <dgm:t>
        <a:bodyPr/>
        <a:lstStyle/>
        <a:p>
          <a:endParaRPr lang="en-US"/>
        </a:p>
      </dgm:t>
    </dgm:pt>
  </dgm:ptLst>
  <dgm:cxnLst>
    <dgm:cxn modelId="{EBF7BB32-F3E3-4B94-8CA9-2D269DF76179}" srcId="{F0AA1DC8-A03C-408A-B9AC-801C055FFDAD}" destId="{51E78DBA-8235-4FD9-9629-801C452FC357}" srcOrd="1" destOrd="0" parTransId="{00BD989A-86CC-4C9D-841C-7D974AD5A308}" sibTransId="{7320D5E7-F807-485C-8ED3-74733B992C8B}"/>
    <dgm:cxn modelId="{F55BC60F-EABD-EC48-8DBD-AF93E163BFEF}" type="presOf" srcId="{51E78DBA-8235-4FD9-9629-801C452FC357}" destId="{F111B414-732F-4B0C-97DB-8ABAF6642318}" srcOrd="0" destOrd="0" presId="urn:microsoft.com/office/officeart/2005/8/layout/default#4"/>
    <dgm:cxn modelId="{388DBD12-D0DE-4EC0-923E-5F27677EABAB}" srcId="{F0AA1DC8-A03C-408A-B9AC-801C055FFDAD}" destId="{7F943AE1-0CA2-4992-B69B-B7A9F2979E1A}" srcOrd="0" destOrd="0" parTransId="{56CE6EDB-530F-432F-BEF7-2594671BBD02}" sibTransId="{EAED8707-42A3-4A29-9FAC-91275175E7E6}"/>
    <dgm:cxn modelId="{AA830104-612F-1D49-AE69-3A18582BCCC9}" type="presOf" srcId="{F0AA1DC8-A03C-408A-B9AC-801C055FFDAD}" destId="{4F6E4CEC-4BFA-422C-BBAB-4266C91593EB}" srcOrd="0" destOrd="0" presId="urn:microsoft.com/office/officeart/2005/8/layout/default#4"/>
    <dgm:cxn modelId="{D3FEFE93-6EC5-E545-9F6B-1C0FCC5A8848}" type="presOf" srcId="{7F943AE1-0CA2-4992-B69B-B7A9F2979E1A}" destId="{7EF55000-27EB-4C2E-BD39-C8FA4E79B835}" srcOrd="0" destOrd="0" presId="urn:microsoft.com/office/officeart/2005/8/layout/default#4"/>
    <dgm:cxn modelId="{36C9DB5E-FEE9-EE47-BE03-7478BD17F438}" type="presParOf" srcId="{4F6E4CEC-4BFA-422C-BBAB-4266C91593EB}" destId="{7EF55000-27EB-4C2E-BD39-C8FA4E79B835}" srcOrd="0" destOrd="0" presId="urn:microsoft.com/office/officeart/2005/8/layout/default#4"/>
    <dgm:cxn modelId="{40DE653D-0AE2-C14B-AB0A-944075C01966}" type="presParOf" srcId="{4F6E4CEC-4BFA-422C-BBAB-4266C91593EB}" destId="{EDE24E6A-1FFC-4D61-9BB7-8F4D822F438E}" srcOrd="1" destOrd="0" presId="urn:microsoft.com/office/officeart/2005/8/layout/default#4"/>
    <dgm:cxn modelId="{7ECFF04A-89C2-8344-9F85-82C227FF65BF}" type="presParOf" srcId="{4F6E4CEC-4BFA-422C-BBAB-4266C91593EB}" destId="{F111B414-732F-4B0C-97DB-8ABAF6642318}" srcOrd="2" destOrd="0" presId="urn:microsoft.com/office/officeart/2005/8/layout/defaul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26C987-7E89-4C22-9BCA-BC89F913D74C}">
      <dsp:nvSpPr>
        <dsp:cNvPr id="0" name=""/>
        <dsp:cNvSpPr/>
      </dsp:nvSpPr>
      <dsp:spPr>
        <a:xfrm>
          <a:off x="2541686" y="81857"/>
          <a:ext cx="3902273" cy="2341364"/>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GB" sz="2000" b="1" kern="1200" dirty="0" smtClean="0"/>
            <a:t>What happens in between learning and recall</a:t>
          </a:r>
        </a:p>
      </dsp:txBody>
      <dsp:txXfrm>
        <a:off x="2541686" y="81857"/>
        <a:ext cx="3902273" cy="2341364"/>
      </dsp:txXfrm>
    </dsp:sp>
    <dsp:sp modelId="{15EABED8-76CD-42E9-AC3E-EC1EBB63420B}">
      <dsp:nvSpPr>
        <dsp:cNvPr id="0" name=""/>
        <dsp:cNvSpPr/>
      </dsp:nvSpPr>
      <dsp:spPr>
        <a:xfrm>
          <a:off x="5241726" y="2736140"/>
          <a:ext cx="3902273" cy="2341364"/>
        </a:xfrm>
        <a:prstGeom prst="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lvl="0" algn="l" defTabSz="889000" rtl="0">
            <a:lnSpc>
              <a:spcPct val="90000"/>
            </a:lnSpc>
            <a:spcBef>
              <a:spcPct val="0"/>
            </a:spcBef>
            <a:spcAft>
              <a:spcPct val="35000"/>
            </a:spcAft>
          </a:pPr>
          <a:r>
            <a:rPr lang="en-GB" sz="2000" b="1" kern="1200" dirty="0" smtClean="0"/>
            <a:t>Retroactive – </a:t>
          </a:r>
          <a:r>
            <a:rPr lang="en-GB" sz="2000" kern="1200" dirty="0" smtClean="0"/>
            <a:t>later learning disrupts memory of earlier learning</a:t>
          </a:r>
          <a:endParaRPr lang="en-US" sz="2000" kern="1200" dirty="0"/>
        </a:p>
        <a:p>
          <a:pPr marL="171450" lvl="1" indent="-171450" algn="l" defTabSz="711200" rtl="0">
            <a:lnSpc>
              <a:spcPct val="90000"/>
            </a:lnSpc>
            <a:spcBef>
              <a:spcPct val="0"/>
            </a:spcBef>
            <a:spcAft>
              <a:spcPct val="15000"/>
            </a:spcAft>
            <a:buChar char="••"/>
          </a:pPr>
          <a:r>
            <a:rPr lang="en-GB" sz="1600" kern="1200" dirty="0" smtClean="0"/>
            <a:t>e.g. Learning French then later Spanish – The Spanish can disrupt the knowledge of the French</a:t>
          </a:r>
          <a:endParaRPr lang="en-US" sz="1600" kern="1200" dirty="0"/>
        </a:p>
        <a:p>
          <a:pPr marL="171450" lvl="1" indent="-171450" algn="l" defTabSz="711200" rtl="0">
            <a:lnSpc>
              <a:spcPct val="90000"/>
            </a:lnSpc>
            <a:spcBef>
              <a:spcPct val="0"/>
            </a:spcBef>
            <a:spcAft>
              <a:spcPct val="15000"/>
            </a:spcAft>
            <a:buChar char="••"/>
          </a:pPr>
          <a:endParaRPr lang="en-US" sz="1600" kern="1200" dirty="0"/>
        </a:p>
        <a:p>
          <a:pPr marL="171450" lvl="1" indent="-171450" algn="l" defTabSz="711200" rtl="0">
            <a:lnSpc>
              <a:spcPct val="90000"/>
            </a:lnSpc>
            <a:spcBef>
              <a:spcPct val="0"/>
            </a:spcBef>
            <a:spcAft>
              <a:spcPct val="15000"/>
            </a:spcAft>
            <a:buChar char="••"/>
          </a:pPr>
          <a:r>
            <a:rPr lang="en-GB" sz="1600" kern="1200" dirty="0" smtClean="0"/>
            <a:t>New phone number interferes with old phone number.</a:t>
          </a:r>
          <a:endParaRPr lang="en-US" sz="1600" kern="1200" dirty="0"/>
        </a:p>
      </dsp:txBody>
      <dsp:txXfrm>
        <a:off x="5241726" y="2736140"/>
        <a:ext cx="3902273" cy="2341364"/>
      </dsp:txXfrm>
    </dsp:sp>
    <dsp:sp modelId="{EB9EE893-FA40-4692-B1EE-FDBD9235BF90}">
      <dsp:nvSpPr>
        <dsp:cNvPr id="0" name=""/>
        <dsp:cNvSpPr/>
      </dsp:nvSpPr>
      <dsp:spPr>
        <a:xfrm>
          <a:off x="200009" y="2665779"/>
          <a:ext cx="3902273" cy="2341364"/>
        </a:xfrm>
        <a:prstGeom prst="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lvl="0" algn="l" defTabSz="889000" rtl="0">
            <a:lnSpc>
              <a:spcPct val="90000"/>
            </a:lnSpc>
            <a:spcBef>
              <a:spcPct val="0"/>
            </a:spcBef>
            <a:spcAft>
              <a:spcPct val="35000"/>
            </a:spcAft>
          </a:pPr>
          <a:r>
            <a:rPr lang="en-GB" sz="2000" b="1" kern="1200" dirty="0" smtClean="0"/>
            <a:t>Proactive</a:t>
          </a:r>
          <a:r>
            <a:rPr lang="en-GB" sz="2000" kern="1200" dirty="0" smtClean="0"/>
            <a:t> – Previous learning interferes with what is being learnt</a:t>
          </a:r>
          <a:endParaRPr lang="en-US" sz="2000" kern="1200" dirty="0"/>
        </a:p>
        <a:p>
          <a:pPr marL="171450" lvl="1" indent="-171450" algn="l" defTabSz="711200" rtl="0">
            <a:lnSpc>
              <a:spcPct val="90000"/>
            </a:lnSpc>
            <a:spcBef>
              <a:spcPct val="0"/>
            </a:spcBef>
            <a:spcAft>
              <a:spcPct val="15000"/>
            </a:spcAft>
            <a:buChar char="••"/>
          </a:pPr>
          <a:r>
            <a:rPr lang="en-GB" sz="1600" kern="1200" dirty="0" smtClean="0"/>
            <a:t>e.g. Change location of cutlery in kitchen, but keep going to the old drawer</a:t>
          </a:r>
          <a:endParaRPr lang="en-US" sz="1600" kern="1200" dirty="0"/>
        </a:p>
        <a:p>
          <a:pPr marL="171450" lvl="1" indent="-171450" algn="l" defTabSz="711200" rtl="0">
            <a:lnSpc>
              <a:spcPct val="90000"/>
            </a:lnSpc>
            <a:spcBef>
              <a:spcPct val="0"/>
            </a:spcBef>
            <a:spcAft>
              <a:spcPct val="15000"/>
            </a:spcAft>
            <a:buChar char="••"/>
          </a:pPr>
          <a:endParaRPr lang="en-US" sz="1600" kern="1200" dirty="0"/>
        </a:p>
        <a:p>
          <a:pPr marL="171450" lvl="1" indent="-171450" algn="l" defTabSz="711200" rtl="0">
            <a:lnSpc>
              <a:spcPct val="90000"/>
            </a:lnSpc>
            <a:spcBef>
              <a:spcPct val="0"/>
            </a:spcBef>
            <a:spcAft>
              <a:spcPct val="15000"/>
            </a:spcAft>
            <a:buChar char="••"/>
          </a:pPr>
          <a:r>
            <a:rPr lang="en-GB" sz="1600" kern="1200" dirty="0" smtClean="0"/>
            <a:t>Old phone number interferes with new phone number</a:t>
          </a:r>
          <a:endParaRPr lang="en-US" sz="1600" kern="1200" dirty="0"/>
        </a:p>
      </dsp:txBody>
      <dsp:txXfrm>
        <a:off x="200009" y="2665779"/>
        <a:ext cx="3902273" cy="23413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EF4DD8-97BB-4945-9348-94F2F893C518}">
      <dsp:nvSpPr>
        <dsp:cNvPr id="0" name=""/>
        <dsp:cNvSpPr/>
      </dsp:nvSpPr>
      <dsp:spPr>
        <a:xfrm>
          <a:off x="3291839" y="552"/>
          <a:ext cx="4937760" cy="2154694"/>
        </a:xfrm>
        <a:prstGeom prst="rightArrow">
          <a:avLst>
            <a:gd name="adj1" fmla="val 75000"/>
            <a:gd name="adj2" fmla="val 5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3495" tIns="23495" rIns="23495" bIns="23495" numCol="1" spcCol="1270" anchor="t" anchorCtr="0">
          <a:noAutofit/>
        </a:bodyPr>
        <a:lstStyle/>
        <a:p>
          <a:pPr marL="285750" lvl="1" indent="-285750" algn="l" defTabSz="1644650">
            <a:lnSpc>
              <a:spcPct val="90000"/>
            </a:lnSpc>
            <a:spcBef>
              <a:spcPct val="0"/>
            </a:spcBef>
            <a:spcAft>
              <a:spcPct val="15000"/>
            </a:spcAft>
            <a:buChar char="••"/>
          </a:pPr>
          <a:r>
            <a:rPr lang="en-US" sz="3700" kern="1200" dirty="0" smtClean="0"/>
            <a:t> When list A interferes with list B recall.</a:t>
          </a:r>
          <a:endParaRPr lang="en-US" sz="3700" kern="1200" dirty="0"/>
        </a:p>
      </dsp:txBody>
      <dsp:txXfrm>
        <a:off x="3291839" y="269889"/>
        <a:ext cx="4129750" cy="1616020"/>
      </dsp:txXfrm>
    </dsp:sp>
    <dsp:sp modelId="{E5280DAE-89CD-BD4C-A803-55D0B81A2C56}">
      <dsp:nvSpPr>
        <dsp:cNvPr id="0" name=""/>
        <dsp:cNvSpPr/>
      </dsp:nvSpPr>
      <dsp:spPr>
        <a:xfrm>
          <a:off x="0" y="552"/>
          <a:ext cx="3291840" cy="2154694"/>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7640" tIns="83820" rIns="167640" bIns="83820" numCol="1" spcCol="1270" anchor="ctr" anchorCtr="0">
          <a:noAutofit/>
        </a:bodyPr>
        <a:lstStyle/>
        <a:p>
          <a:pPr lvl="0" algn="ctr" defTabSz="1955800">
            <a:lnSpc>
              <a:spcPct val="90000"/>
            </a:lnSpc>
            <a:spcBef>
              <a:spcPct val="0"/>
            </a:spcBef>
            <a:spcAft>
              <a:spcPct val="35000"/>
            </a:spcAft>
          </a:pPr>
          <a:r>
            <a:rPr lang="en-US" sz="4400" kern="1200" dirty="0" smtClean="0"/>
            <a:t>Proactive</a:t>
          </a:r>
          <a:endParaRPr lang="en-US" sz="4400" kern="1200" dirty="0"/>
        </a:p>
      </dsp:txBody>
      <dsp:txXfrm>
        <a:off x="105183" y="105735"/>
        <a:ext cx="3081474" cy="1944328"/>
      </dsp:txXfrm>
    </dsp:sp>
    <dsp:sp modelId="{C5AB495D-7711-244B-9413-ADB75837322E}">
      <dsp:nvSpPr>
        <dsp:cNvPr id="0" name=""/>
        <dsp:cNvSpPr/>
      </dsp:nvSpPr>
      <dsp:spPr>
        <a:xfrm>
          <a:off x="3291839" y="2370716"/>
          <a:ext cx="4937760" cy="2154694"/>
        </a:xfrm>
        <a:prstGeom prst="rightArrow">
          <a:avLst>
            <a:gd name="adj1" fmla="val 75000"/>
            <a:gd name="adj2" fmla="val 5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3495" tIns="23495" rIns="23495" bIns="23495" numCol="1" spcCol="1270" anchor="t" anchorCtr="0">
          <a:noAutofit/>
        </a:bodyPr>
        <a:lstStyle/>
        <a:p>
          <a:pPr marL="285750" lvl="1" indent="-285750" algn="l" defTabSz="1644650">
            <a:lnSpc>
              <a:spcPct val="90000"/>
            </a:lnSpc>
            <a:spcBef>
              <a:spcPct val="0"/>
            </a:spcBef>
            <a:spcAft>
              <a:spcPct val="15000"/>
            </a:spcAft>
            <a:buChar char="••"/>
          </a:pPr>
          <a:r>
            <a:rPr lang="en-US" sz="3700" kern="1200" dirty="0" smtClean="0"/>
            <a:t> When list B interferes with list A recall.</a:t>
          </a:r>
          <a:endParaRPr lang="en-US" sz="3700" kern="1200" dirty="0"/>
        </a:p>
      </dsp:txBody>
      <dsp:txXfrm>
        <a:off x="3291839" y="2640053"/>
        <a:ext cx="4129750" cy="1616020"/>
      </dsp:txXfrm>
    </dsp:sp>
    <dsp:sp modelId="{20131AB8-0D27-8D4C-88C2-48D8C17215CC}">
      <dsp:nvSpPr>
        <dsp:cNvPr id="0" name=""/>
        <dsp:cNvSpPr/>
      </dsp:nvSpPr>
      <dsp:spPr>
        <a:xfrm>
          <a:off x="0" y="2370716"/>
          <a:ext cx="3291840" cy="2154694"/>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7640" tIns="83820" rIns="167640" bIns="83820" numCol="1" spcCol="1270" anchor="ctr" anchorCtr="0">
          <a:noAutofit/>
        </a:bodyPr>
        <a:lstStyle/>
        <a:p>
          <a:pPr lvl="0" algn="ctr" defTabSz="1955800">
            <a:lnSpc>
              <a:spcPct val="90000"/>
            </a:lnSpc>
            <a:spcBef>
              <a:spcPct val="0"/>
            </a:spcBef>
            <a:spcAft>
              <a:spcPct val="35000"/>
            </a:spcAft>
          </a:pPr>
          <a:r>
            <a:rPr lang="en-US" sz="4400" kern="1200" dirty="0" smtClean="0"/>
            <a:t>Retroactive</a:t>
          </a:r>
          <a:endParaRPr lang="en-US" sz="4400" kern="1200" dirty="0"/>
        </a:p>
      </dsp:txBody>
      <dsp:txXfrm>
        <a:off x="105183" y="2475899"/>
        <a:ext cx="3081474" cy="194432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F55000-27EB-4C2E-BD39-C8FA4E79B835}">
      <dsp:nvSpPr>
        <dsp:cNvPr id="0" name=""/>
        <dsp:cNvSpPr/>
      </dsp:nvSpPr>
      <dsp:spPr>
        <a:xfrm>
          <a:off x="1004" y="1087611"/>
          <a:ext cx="3917900" cy="235074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GB" sz="2400" b="1" kern="1200" dirty="0" smtClean="0"/>
            <a:t>Suppression</a:t>
          </a:r>
        </a:p>
        <a:p>
          <a:pPr lvl="0" algn="ctr" defTabSz="1066800">
            <a:lnSpc>
              <a:spcPct val="90000"/>
            </a:lnSpc>
            <a:spcBef>
              <a:spcPct val="0"/>
            </a:spcBef>
            <a:spcAft>
              <a:spcPct val="35000"/>
            </a:spcAft>
          </a:pPr>
          <a:endParaRPr lang="en-GB" sz="1700" kern="1200" dirty="0" smtClean="0"/>
        </a:p>
        <a:p>
          <a:pPr lvl="0" algn="ctr" defTabSz="1066800">
            <a:lnSpc>
              <a:spcPct val="90000"/>
            </a:lnSpc>
            <a:spcBef>
              <a:spcPct val="0"/>
            </a:spcBef>
            <a:spcAft>
              <a:spcPct val="35000"/>
            </a:spcAft>
          </a:pPr>
          <a:r>
            <a:rPr lang="en-GB" sz="1700" kern="1200" dirty="0" smtClean="0"/>
            <a:t>Deliberate and conscious forgetting</a:t>
          </a:r>
        </a:p>
        <a:p>
          <a:pPr lvl="0" algn="ctr" defTabSz="1066800">
            <a:lnSpc>
              <a:spcPct val="90000"/>
            </a:lnSpc>
            <a:spcBef>
              <a:spcPct val="0"/>
            </a:spcBef>
            <a:spcAft>
              <a:spcPct val="35000"/>
            </a:spcAft>
          </a:pPr>
          <a:endParaRPr lang="en-GB" sz="1700" kern="1200" dirty="0" smtClean="0"/>
        </a:p>
        <a:p>
          <a:pPr lvl="0" algn="ctr" defTabSz="1066800">
            <a:lnSpc>
              <a:spcPct val="90000"/>
            </a:lnSpc>
            <a:spcBef>
              <a:spcPct val="0"/>
            </a:spcBef>
            <a:spcAft>
              <a:spcPct val="35000"/>
            </a:spcAft>
          </a:pPr>
          <a:r>
            <a:rPr lang="en-GB" sz="1700" kern="1200" dirty="0" smtClean="0"/>
            <a:t>Forgetting on demand</a:t>
          </a:r>
        </a:p>
        <a:p>
          <a:pPr lvl="0" algn="ctr" defTabSz="1066800">
            <a:lnSpc>
              <a:spcPct val="90000"/>
            </a:lnSpc>
            <a:spcBef>
              <a:spcPct val="0"/>
            </a:spcBef>
            <a:spcAft>
              <a:spcPct val="35000"/>
            </a:spcAft>
          </a:pPr>
          <a:endParaRPr lang="en-GB" sz="1700" kern="1200" dirty="0" smtClean="0"/>
        </a:p>
        <a:p>
          <a:pPr lvl="0" algn="ctr" defTabSz="1066800">
            <a:lnSpc>
              <a:spcPct val="90000"/>
            </a:lnSpc>
            <a:spcBef>
              <a:spcPct val="0"/>
            </a:spcBef>
            <a:spcAft>
              <a:spcPct val="35000"/>
            </a:spcAft>
          </a:pPr>
          <a:r>
            <a:rPr lang="en-GB" sz="1700" kern="1200" dirty="0" smtClean="0"/>
            <a:t>e.g. Racing Car Drivers</a:t>
          </a:r>
          <a:endParaRPr lang="en-US" sz="1700" kern="1200" dirty="0"/>
        </a:p>
      </dsp:txBody>
      <dsp:txXfrm>
        <a:off x="1004" y="1087611"/>
        <a:ext cx="3917900" cy="2350740"/>
      </dsp:txXfrm>
    </dsp:sp>
    <dsp:sp modelId="{F111B414-732F-4B0C-97DB-8ABAF6642318}">
      <dsp:nvSpPr>
        <dsp:cNvPr id="0" name=""/>
        <dsp:cNvSpPr/>
      </dsp:nvSpPr>
      <dsp:spPr>
        <a:xfrm>
          <a:off x="4310695" y="1087611"/>
          <a:ext cx="3917900" cy="2350740"/>
        </a:xfrm>
        <a:prstGeom prst="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GB" sz="3200" kern="1200" dirty="0" smtClean="0"/>
            <a:t>Repression</a:t>
          </a:r>
        </a:p>
        <a:p>
          <a:pPr lvl="0" algn="ctr" defTabSz="1422400">
            <a:lnSpc>
              <a:spcPct val="90000"/>
            </a:lnSpc>
            <a:spcBef>
              <a:spcPct val="0"/>
            </a:spcBef>
            <a:spcAft>
              <a:spcPct val="35000"/>
            </a:spcAft>
          </a:pPr>
          <a:endParaRPr lang="en-GB" sz="2000" kern="1200" dirty="0" smtClean="0"/>
        </a:p>
        <a:p>
          <a:pPr lvl="0" algn="ctr" defTabSz="1422400">
            <a:lnSpc>
              <a:spcPct val="90000"/>
            </a:lnSpc>
            <a:spcBef>
              <a:spcPct val="0"/>
            </a:spcBef>
            <a:spcAft>
              <a:spcPct val="35000"/>
            </a:spcAft>
          </a:pPr>
          <a:r>
            <a:rPr lang="en-GB" sz="2000" kern="1200" dirty="0" smtClean="0"/>
            <a:t>Motivated forgetting without conscious awareness</a:t>
          </a:r>
        </a:p>
        <a:p>
          <a:pPr lvl="0" algn="ctr" defTabSz="1422400">
            <a:lnSpc>
              <a:spcPct val="90000"/>
            </a:lnSpc>
            <a:spcBef>
              <a:spcPct val="0"/>
            </a:spcBef>
            <a:spcAft>
              <a:spcPct val="35000"/>
            </a:spcAft>
          </a:pPr>
          <a:endParaRPr lang="en-GB" sz="2000" kern="1200" dirty="0" smtClean="0"/>
        </a:p>
        <a:p>
          <a:pPr lvl="0" algn="ctr" defTabSz="1422400">
            <a:lnSpc>
              <a:spcPct val="90000"/>
            </a:lnSpc>
            <a:spcBef>
              <a:spcPct val="0"/>
            </a:spcBef>
            <a:spcAft>
              <a:spcPct val="35000"/>
            </a:spcAft>
          </a:pPr>
          <a:r>
            <a:rPr lang="en-GB" sz="2000" kern="1200" dirty="0" smtClean="0"/>
            <a:t>e.g. Childhood Trauma</a:t>
          </a:r>
          <a:endParaRPr lang="en-US" sz="2000" kern="1200" dirty="0"/>
        </a:p>
      </dsp:txBody>
      <dsp:txXfrm>
        <a:off x="4310695" y="1087611"/>
        <a:ext cx="3917900" cy="23507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4">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5941D0C-DB9D-614E-827F-226437DFAC78}" type="datetimeFigureOut">
              <a:rPr lang="en-US" smtClean="0"/>
              <a:t>11/27/2015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F222372-60AA-6042-A58F-F9E958E1D49C}" type="slidenum">
              <a:rPr lang="en-US" smtClean="0"/>
              <a:t>‹#›</a:t>
            </a:fld>
            <a:endParaRPr lang="en-US"/>
          </a:p>
        </p:txBody>
      </p:sp>
    </p:spTree>
    <p:extLst>
      <p:ext uri="{BB962C8B-B14F-4D97-AF65-F5344CB8AC3E}">
        <p14:creationId xmlns:p14="http://schemas.microsoft.com/office/powerpoint/2010/main" val="373122562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73AA4779-CC4F-1747-9A2D-0EE5FAD434AD}" type="slidenum">
              <a:rPr lang="en-GB"/>
              <a:pPr eaLnBrk="1" hangingPunct="1"/>
              <a:t>53</a:t>
            </a:fld>
            <a:endParaRPr lang="en-GB"/>
          </a:p>
        </p:txBody>
      </p:sp>
      <p:sp>
        <p:nvSpPr>
          <p:cNvPr id="552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55300" name="Rectangle 3"/>
          <p:cNvSpPr>
            <a:spLocks noGrp="1" noChangeArrowheads="1"/>
          </p:cNvSpPr>
          <p:nvPr>
            <p:ph type="body" idx="1"/>
          </p:nvPr>
        </p:nvSpPr>
        <p:spPr bwMode="auto">
          <a:xfrm>
            <a:off x="914508" y="4343144"/>
            <a:ext cx="5028986" cy="411501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atin typeface="Calibri" charset="0"/>
              </a:rPr>
              <a:t>key words: forgetting; retrieval; retrieval cues; context-dependent effects</a:t>
            </a:r>
          </a:p>
          <a:p>
            <a:pPr eaLnBrk="1" hangingPunct="1">
              <a:spcBef>
                <a:spcPct val="0"/>
              </a:spcBef>
            </a:pPr>
            <a:endParaRPr lang="en-US">
              <a:latin typeface="Calibri" charset="0"/>
            </a:endParaRPr>
          </a:p>
          <a:p>
            <a:pPr eaLnBrk="1" hangingPunct="1">
              <a:spcBef>
                <a:spcPct val="0"/>
              </a:spcBef>
            </a:pPr>
            <a:r>
              <a:rPr lang="en-US">
                <a:latin typeface="Calibri" charset="0"/>
              </a:rPr>
              <a:t>Notes:</a:t>
            </a:r>
          </a:p>
          <a:p>
            <a:pPr eaLnBrk="1" hangingPunct="1">
              <a:spcBef>
                <a:spcPct val="0"/>
              </a:spcBef>
            </a:pPr>
            <a:endParaRPr lang="en-US">
              <a:latin typeface="Calibri" charset="0"/>
            </a:endParaRPr>
          </a:p>
          <a:p>
            <a:pPr eaLnBrk="1" hangingPunct="1">
              <a:spcBef>
                <a:spcPct val="0"/>
              </a:spcBef>
            </a:pPr>
            <a:r>
              <a:rPr lang="en-US">
                <a:latin typeface="Calibri" charset="0"/>
              </a:rPr>
              <a:t>This graph refers to a study by Duncan Godden and Alan Baddeley (1975). In this study, scuba divers listened to a list of words either while they were on land or while they were underwater. They were later asked to recall as many words as possible. Results indicate that contextual consistency (i.e. land-land or water/water) results in better performance.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CF9618F9-18E0-F04A-AF2A-12222ACA6906}" type="slidenum">
              <a:rPr lang="en-GB"/>
              <a:pPr eaLnBrk="1" hangingPunct="1"/>
              <a:t>55</a:t>
            </a:fld>
            <a:endParaRPr lang="en-GB"/>
          </a:p>
        </p:txBody>
      </p:sp>
      <p:sp>
        <p:nvSpPr>
          <p:cNvPr id="563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56324" name="Rectangle 3"/>
          <p:cNvSpPr>
            <a:spLocks noGrp="1" noChangeArrowheads="1"/>
          </p:cNvSpPr>
          <p:nvPr>
            <p:ph type="body" idx="1"/>
          </p:nvPr>
        </p:nvSpPr>
        <p:spPr bwMode="auto">
          <a:xfrm>
            <a:off x="914508" y="4343144"/>
            <a:ext cx="5028986" cy="411501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atin typeface="Calibri" charset="0"/>
              </a:rPr>
              <a:t>key words: forgetting; retrieval; retrieval cues; state-dependent effects</a:t>
            </a:r>
          </a:p>
          <a:p>
            <a:pPr eaLnBrk="1" hangingPunct="1">
              <a:spcBef>
                <a:spcPct val="0"/>
              </a:spcBef>
            </a:pPr>
            <a:endParaRPr lang="en-US">
              <a:latin typeface="Calibri" charset="0"/>
            </a:endParaRPr>
          </a:p>
          <a:p>
            <a:pPr eaLnBrk="1" hangingPunct="1">
              <a:spcBef>
                <a:spcPct val="0"/>
              </a:spcBef>
            </a:pPr>
            <a:r>
              <a:rPr lang="en-US">
                <a:latin typeface="Calibri" charset="0"/>
              </a:rPr>
              <a:t>Notes:</a:t>
            </a:r>
          </a:p>
          <a:p>
            <a:pPr eaLnBrk="1" hangingPunct="1">
              <a:spcBef>
                <a:spcPct val="0"/>
              </a:spcBef>
            </a:pPr>
            <a:endParaRPr lang="en-US">
              <a:latin typeface="Calibri" charset="0"/>
            </a:endParaRPr>
          </a:p>
          <a:p>
            <a:pPr eaLnBrk="1" hangingPunct="1">
              <a:spcBef>
                <a:spcPct val="0"/>
              </a:spcBef>
            </a:pPr>
            <a:r>
              <a:rPr lang="en-US">
                <a:latin typeface="Calibri" charset="0"/>
              </a:rPr>
              <a:t>Example of state-dependent effect: A person who hides money while drunk may forget the location until drunk again.</a:t>
            </a:r>
          </a:p>
          <a:p>
            <a:pPr eaLnBrk="1" hangingPunct="1">
              <a:spcBef>
                <a:spcPct val="0"/>
              </a:spcBef>
            </a:pPr>
            <a:endParaRPr lang="en-US">
              <a:latin typeface="Calibri" charset="0"/>
            </a:endParaRPr>
          </a:p>
          <a:p>
            <a:pPr eaLnBrk="1" hangingPunct="1">
              <a:spcBef>
                <a:spcPct val="0"/>
              </a:spcBef>
            </a:pPr>
            <a:r>
              <a:rPr lang="en-US">
                <a:latin typeface="Calibri" charset="0"/>
              </a:rPr>
              <a:t>For this example, I usually stress that this this is not a call to get drunk before an exam in order to improve your grade. I point out that subjects who are sober at the initial time of learning and during testing do significantly better than those in an intoxicated state.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F73EA802-CE77-E843-9501-E7A7932E2401}" type="datetimeFigureOut">
              <a:rPr lang="en-US" smtClean="0"/>
              <a:t>11/27/2015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B6A5F6-2A71-1447-9855-2202358B3C90}" type="slidenum">
              <a:rPr lang="en-US" smtClean="0"/>
              <a:t>‹#›</a:t>
            </a:fld>
            <a:endParaRPr lang="en-US"/>
          </a:p>
        </p:txBody>
      </p:sp>
    </p:spTree>
    <p:extLst>
      <p:ext uri="{BB962C8B-B14F-4D97-AF65-F5344CB8AC3E}">
        <p14:creationId xmlns:p14="http://schemas.microsoft.com/office/powerpoint/2010/main" val="3121216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F73EA802-CE77-E843-9501-E7A7932E2401}" type="datetimeFigureOut">
              <a:rPr lang="en-US" smtClean="0"/>
              <a:t>11/27/2015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B6A5F6-2A71-1447-9855-2202358B3C90}" type="slidenum">
              <a:rPr lang="en-US" smtClean="0"/>
              <a:t>‹#›</a:t>
            </a:fld>
            <a:endParaRPr lang="en-US"/>
          </a:p>
        </p:txBody>
      </p:sp>
    </p:spTree>
    <p:extLst>
      <p:ext uri="{BB962C8B-B14F-4D97-AF65-F5344CB8AC3E}">
        <p14:creationId xmlns:p14="http://schemas.microsoft.com/office/powerpoint/2010/main" val="7189551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F73EA802-CE77-E843-9501-E7A7932E2401}" type="datetimeFigureOut">
              <a:rPr lang="en-US" smtClean="0"/>
              <a:t>11/27/2015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B6A5F6-2A71-1447-9855-2202358B3C90}" type="slidenum">
              <a:rPr lang="en-US" smtClean="0"/>
              <a:t>‹#›</a:t>
            </a:fld>
            <a:endParaRPr lang="en-US"/>
          </a:p>
        </p:txBody>
      </p:sp>
    </p:spTree>
    <p:extLst>
      <p:ext uri="{BB962C8B-B14F-4D97-AF65-F5344CB8AC3E}">
        <p14:creationId xmlns:p14="http://schemas.microsoft.com/office/powerpoint/2010/main" val="2560432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F73EA802-CE77-E843-9501-E7A7932E2401}" type="datetimeFigureOut">
              <a:rPr lang="en-US" smtClean="0"/>
              <a:t>11/27/2015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B6A5F6-2A71-1447-9855-2202358B3C90}" type="slidenum">
              <a:rPr lang="en-US" smtClean="0"/>
              <a:t>‹#›</a:t>
            </a:fld>
            <a:endParaRPr lang="en-US"/>
          </a:p>
        </p:txBody>
      </p:sp>
    </p:spTree>
    <p:extLst>
      <p:ext uri="{BB962C8B-B14F-4D97-AF65-F5344CB8AC3E}">
        <p14:creationId xmlns:p14="http://schemas.microsoft.com/office/powerpoint/2010/main" val="13998942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F73EA802-CE77-E843-9501-E7A7932E2401}" type="datetimeFigureOut">
              <a:rPr lang="en-US" smtClean="0"/>
              <a:t>11/27/2015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B6A5F6-2A71-1447-9855-2202358B3C90}" type="slidenum">
              <a:rPr lang="en-US" smtClean="0"/>
              <a:t>‹#›</a:t>
            </a:fld>
            <a:endParaRPr lang="en-US"/>
          </a:p>
        </p:txBody>
      </p:sp>
    </p:spTree>
    <p:extLst>
      <p:ext uri="{BB962C8B-B14F-4D97-AF65-F5344CB8AC3E}">
        <p14:creationId xmlns:p14="http://schemas.microsoft.com/office/powerpoint/2010/main" val="20730059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F73EA802-CE77-E843-9501-E7A7932E2401}" type="datetimeFigureOut">
              <a:rPr lang="en-US" smtClean="0"/>
              <a:t>11/27/2015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B6A5F6-2A71-1447-9855-2202358B3C90}" type="slidenum">
              <a:rPr lang="en-US" smtClean="0"/>
              <a:t>‹#›</a:t>
            </a:fld>
            <a:endParaRPr lang="en-US"/>
          </a:p>
        </p:txBody>
      </p:sp>
    </p:spTree>
    <p:extLst>
      <p:ext uri="{BB962C8B-B14F-4D97-AF65-F5344CB8AC3E}">
        <p14:creationId xmlns:p14="http://schemas.microsoft.com/office/powerpoint/2010/main" val="5896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3EA802-CE77-E843-9501-E7A7932E2401}" type="datetimeFigureOut">
              <a:rPr lang="en-US" smtClean="0"/>
              <a:t>11/27/2015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B6A5F6-2A71-1447-9855-2202358B3C90}" type="slidenum">
              <a:rPr lang="en-US" smtClean="0"/>
              <a:t>‹#›</a:t>
            </a:fld>
            <a:endParaRPr lang="en-US"/>
          </a:p>
        </p:txBody>
      </p:sp>
    </p:spTree>
    <p:extLst>
      <p:ext uri="{BB962C8B-B14F-4D97-AF65-F5344CB8AC3E}">
        <p14:creationId xmlns:p14="http://schemas.microsoft.com/office/powerpoint/2010/main" val="33605978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F73EA802-CE77-E843-9501-E7A7932E2401}" type="datetimeFigureOut">
              <a:rPr lang="en-US" smtClean="0"/>
              <a:t>11/27/2015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B6A5F6-2A71-1447-9855-2202358B3C90}" type="slidenum">
              <a:rPr lang="en-US" smtClean="0"/>
              <a:t>‹#›</a:t>
            </a:fld>
            <a:endParaRPr lang="en-US"/>
          </a:p>
        </p:txBody>
      </p:sp>
    </p:spTree>
    <p:extLst>
      <p:ext uri="{BB962C8B-B14F-4D97-AF65-F5344CB8AC3E}">
        <p14:creationId xmlns:p14="http://schemas.microsoft.com/office/powerpoint/2010/main" val="31236326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F73EA802-CE77-E843-9501-E7A7932E2401}" type="datetimeFigureOut">
              <a:rPr lang="en-US" smtClean="0"/>
              <a:t>11/27/2015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B6A5F6-2A71-1447-9855-2202358B3C90}" type="slidenum">
              <a:rPr lang="en-US" smtClean="0"/>
              <a:t>‹#›</a:t>
            </a:fld>
            <a:endParaRPr lang="en-US"/>
          </a:p>
        </p:txBody>
      </p:sp>
    </p:spTree>
    <p:extLst>
      <p:ext uri="{BB962C8B-B14F-4D97-AF65-F5344CB8AC3E}">
        <p14:creationId xmlns:p14="http://schemas.microsoft.com/office/powerpoint/2010/main" val="17417571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F73EA802-CE77-E843-9501-E7A7932E2401}" type="datetimeFigureOut">
              <a:rPr lang="en-US" smtClean="0"/>
              <a:t>11/27/2015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B6A5F6-2A71-1447-9855-2202358B3C90}" type="slidenum">
              <a:rPr lang="en-US" smtClean="0"/>
              <a:t>‹#›</a:t>
            </a:fld>
            <a:endParaRPr lang="en-US"/>
          </a:p>
        </p:txBody>
      </p:sp>
    </p:spTree>
    <p:extLst>
      <p:ext uri="{BB962C8B-B14F-4D97-AF65-F5344CB8AC3E}">
        <p14:creationId xmlns:p14="http://schemas.microsoft.com/office/powerpoint/2010/main" val="38326976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F73EA802-CE77-E843-9501-E7A7932E2401}" type="datetimeFigureOut">
              <a:rPr lang="en-US" smtClean="0"/>
              <a:t>11/27/2015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B6A5F6-2A71-1447-9855-2202358B3C90}" type="slidenum">
              <a:rPr lang="en-US" smtClean="0"/>
              <a:t>‹#›</a:t>
            </a:fld>
            <a:endParaRPr lang="en-US"/>
          </a:p>
        </p:txBody>
      </p:sp>
    </p:spTree>
    <p:extLst>
      <p:ext uri="{BB962C8B-B14F-4D97-AF65-F5344CB8AC3E}">
        <p14:creationId xmlns:p14="http://schemas.microsoft.com/office/powerpoint/2010/main" val="28484675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600200"/>
            <a:ext cx="4038600" cy="4525963"/>
          </a:xfrm>
        </p:spPr>
        <p:txBody>
          <a:bodyPr/>
          <a:lstStyle/>
          <a:p>
            <a:pPr lvl="0"/>
            <a:endParaRPr lang="en-US"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fld id="{99756117-81EF-9B43-A4BE-C2F7AB67243C}" type="slidenum">
              <a:rPr lang="en-GB"/>
              <a:pPr/>
              <a:t>‹#›</a:t>
            </a:fld>
            <a:endParaRPr lang="en-GB"/>
          </a:p>
        </p:txBody>
      </p:sp>
    </p:spTree>
    <p:extLst>
      <p:ext uri="{BB962C8B-B14F-4D97-AF65-F5344CB8AC3E}">
        <p14:creationId xmlns:p14="http://schemas.microsoft.com/office/powerpoint/2010/main" val="34621664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fld id="{C0FBECC1-8FEB-D94C-9753-BB83D1A2A3F6}" type="slidenum">
              <a:rPr lang="en-GB"/>
              <a:pPr/>
              <a:t>‹#›</a:t>
            </a:fld>
            <a:endParaRPr lang="en-GB"/>
          </a:p>
        </p:txBody>
      </p:sp>
    </p:spTree>
    <p:extLst>
      <p:ext uri="{BB962C8B-B14F-4D97-AF65-F5344CB8AC3E}">
        <p14:creationId xmlns:p14="http://schemas.microsoft.com/office/powerpoint/2010/main" val="31571995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3EA802-CE77-E843-9501-E7A7932E2401}" type="datetimeFigureOut">
              <a:rPr lang="en-US" smtClean="0"/>
              <a:t>11/27/2015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B6A5F6-2A71-1447-9855-2202358B3C90}" type="slidenum">
              <a:rPr lang="en-US" smtClean="0"/>
              <a:t>‹#›</a:t>
            </a:fld>
            <a:endParaRPr lang="en-US"/>
          </a:p>
        </p:txBody>
      </p:sp>
    </p:spTree>
    <p:extLst>
      <p:ext uri="{BB962C8B-B14F-4D97-AF65-F5344CB8AC3E}">
        <p14:creationId xmlns:p14="http://schemas.microsoft.com/office/powerpoint/2010/main" val="15922904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google.co.uk/imgres?imgurl=http://bookcoverarchive.com/images/books/forgetting_things.large.jpg&amp;imgrefurl=http://bookcoverarchive.com/book/forgetting_things&amp;usg=__ts2-wFHLtiSLmCvTYjCoN_Xv__A=&amp;h=500&amp;w=306&amp;sz=17&amp;hl=en&amp;start=9&amp;zoom=1&amp;um=1&amp;itbs=1&amp;tbnid=b-P4Y8-3wDWZAM:&amp;tbnh=130&amp;tbnw=80&amp;prev=/images?q=forgetting&amp;um=1&amp;hl=en&amp;client=qsb-win&amp;sa=N&amp;rlz=1R3GGLL_enGB339GB358&amp;tbs=isch:1&amp;ei=3eiQTfLuAo2KhQf_lKjWBw"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www.google.co.uk/url?sa=i&amp;rct=j&amp;q=&amp;esrc=s&amp;frm=1&amp;source=images&amp;cd=&amp;cad=rja&amp;docid=Y24CDLDnIQrxjM&amp;tbnid=L-sNergkMcyqeM:&amp;ved=0CAUQjRw&amp;url=http://the-collectiveonline.com/barbie-meet-realistic-barbie/&amp;ei=pydlUoL6G46X0AWn1oGIDw&amp;bvm=bv.54934254,d.d2k&amp;psig=AFQjCNFDy-vVO3On2a3Rmzez1HJHpd3DXw&amp;ust=1382447383858494" TargetMode="Externa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hyperlink" Target="http://www.google.co.uk/url?sa=i&amp;rct=j&amp;q=&amp;esrc=s&amp;frm=1&amp;source=images&amp;cd=&amp;cad=rja&amp;docid=mvA_fyXHcN_xlM&amp;tbnid=OBCMF84qpCTfCM:&amp;ved=0CAUQjRw&amp;url=http://www.actionmanhq.co.uk/pages/history.html&amp;ei=ySdlUp7uLaGj0QWbj4GoDA&amp;bvm=bv.54934254,d.d2k&amp;psig=AFQjCNE_XH_0TeyXpokoLcx_OLyvNU1tFA&amp;ust=1382447430308840"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www.google.co.uk/url?sa=i&amp;rct=j&amp;q=&amp;esrc=s&amp;frm=1&amp;source=images&amp;cd=&amp;cad=rja&amp;docid=gnU_mYBFyQ_1pM&amp;tbnid=yVl9tOqeYcE-sM:&amp;ved=0CAUQjRw&amp;url=http://www.chemistdirect.co.uk/bonjela-gel-original_1_3008.html&amp;ei=BChlUq-9LOqm0AW2voHoAQ&amp;bvm=bv.54934254,d.d2k&amp;psig=AFQjCNGb5vFU8aV7aISO2v0IweEJLW3vOQ&amp;ust=1382447485727140"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www.google.co.uk/url?sa=i&amp;rct=j&amp;q=&amp;esrc=s&amp;frm=1&amp;source=images&amp;cd=&amp;cad=rja&amp;docid=DhiNZx7FkeENWM&amp;tbnid=quYzZNRzdgk6-M:&amp;ved=0CAUQjRw&amp;url=http://twinsmummy.wordpress.com/tag/calpol/&amp;ei=NShlUqOFC4qb0QXv44GgAw&amp;bvm=bv.54934254,d.d2k&amp;psig=AFQjCNHfq1WhAdmGrYqX76ljR6YLPEl_Dg&amp;ust=1382447535508061"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www.google.co.uk/url?sa=i&amp;rct=j&amp;q=&amp;esrc=s&amp;frm=1&amp;source=images&amp;cd=&amp;cad=rja&amp;docid=6CPBhQiAjJOstM&amp;tbnid=izc9osCnkZzmrM:&amp;ved=0CAUQjRw&amp;url=http://glasgowyp.co.uk/may-monthly-drinks-rubiks-cube/&amp;ei=4ChlUorxMoX60gXXooFw&amp;psig=AFQjCNFbQfRLLSfeR8DnL5WER5ZNZEwDlA&amp;ust=1382447603688626"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www.google.co.uk/url?sa=i&amp;rct=j&amp;q=&amp;esrc=s&amp;frm=1&amp;source=images&amp;cd=&amp;cad=rja&amp;docid=qgpEcACcSJ2neM&amp;tbnid=_GwyBYv2o-PnfM:&amp;ved=0CAUQjRw&amp;url=http://www.totalmerchandise.co.uk/products/details/Bucket-and-Spade&amp;ei=qCllUu-6D8a40QXE74DgDg&amp;psig=AFQjCNGfJXjyRit-4MGVJeZamsz6k63TjQ&amp;ust=1382447836672482"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image" Target="../media/image21.jpeg"/><Relationship Id="rId5" Type="http://schemas.openxmlformats.org/officeDocument/2006/relationships/image" Target="../media/image20.emf"/><Relationship Id="rId4" Type="http://schemas.openxmlformats.org/officeDocument/2006/relationships/oleObject" Target="../embeddings/oleObject1.bin"/></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oleObject" Target="../embeddings/oleObject4.bin"/><Relationship Id="rId2" Type="http://schemas.openxmlformats.org/officeDocument/2006/relationships/slideLayout" Target="../slideLayouts/slideLayout12.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22.wmf"/><Relationship Id="rId4" Type="http://schemas.openxmlformats.org/officeDocument/2006/relationships/oleObject" Target="../embeddings/oleObject2.bin"/></Relationships>
</file>

<file path=ppt/slides/_rels/slide5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images.google.co.uk/imgres?imgurl=http://www.45visigoth.com/img/freud.JPG&amp;imgrefurl=http://unpresentable.wordpress.com/tag/nietzsche/&amp;usg=__oMV_7t2R14C5L7vyuUI3Uw1EiRE=&amp;h=562&amp;w=501&amp;sz=36&amp;hl=en&amp;start=5&amp;um=1&amp;tbnid=S5rlBq4KcGlx_M:&amp;tbnh=133&amp;tbnw=119&amp;prev=/images?q=S+Freud&amp;um=1&amp;hl=en&amp;sa=N" TargetMode="Externa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solidFill>
            <a:srgbClr val="FFFF00"/>
          </a:solidFill>
        </p:spPr>
        <p:txBody>
          <a:bodyPr/>
          <a:lstStyle/>
          <a:p>
            <a:pPr eaLnBrk="1" hangingPunct="1"/>
            <a:r>
              <a:rPr lang="en-GB" b="1" u="sng" dirty="0" smtClean="0">
                <a:latin typeface="Arial" charset="0"/>
              </a:rPr>
              <a:t>Forgetting</a:t>
            </a:r>
            <a:endParaRPr lang="en-GB" b="1" u="sng" dirty="0">
              <a:latin typeface="Arial" charset="0"/>
            </a:endParaRPr>
          </a:p>
        </p:txBody>
      </p:sp>
      <p:sp>
        <p:nvSpPr>
          <p:cNvPr id="4099" name="Rectangle 3"/>
          <p:cNvSpPr>
            <a:spLocks noGrp="1" noChangeArrowheads="1"/>
          </p:cNvSpPr>
          <p:nvPr>
            <p:ph type="body" idx="1"/>
          </p:nvPr>
        </p:nvSpPr>
        <p:spPr/>
        <p:txBody>
          <a:bodyPr/>
          <a:lstStyle/>
          <a:p>
            <a:pPr eaLnBrk="1" hangingPunct="1">
              <a:buFontTx/>
              <a:buNone/>
            </a:pPr>
            <a:r>
              <a:rPr lang="en-GB" sz="2800" b="1" dirty="0">
                <a:latin typeface="Arial" charset="0"/>
              </a:rPr>
              <a:t>Aim</a:t>
            </a:r>
          </a:p>
          <a:p>
            <a:pPr eaLnBrk="1" hangingPunct="1"/>
            <a:r>
              <a:rPr lang="en-GB" sz="2800" dirty="0">
                <a:latin typeface="Arial" charset="0"/>
              </a:rPr>
              <a:t>Identify explanations of forgetting</a:t>
            </a:r>
          </a:p>
          <a:p>
            <a:pPr eaLnBrk="1" hangingPunct="1"/>
            <a:r>
              <a:rPr lang="en-GB" sz="2800" dirty="0">
                <a:latin typeface="Arial" charset="0"/>
              </a:rPr>
              <a:t>Explain what is meant by trace decay, displacement, </a:t>
            </a:r>
            <a:r>
              <a:rPr lang="en-GB" sz="2800" dirty="0" smtClean="0">
                <a:latin typeface="Arial" charset="0"/>
              </a:rPr>
              <a:t>interference, </a:t>
            </a:r>
            <a:r>
              <a:rPr lang="en-GB" sz="2800" dirty="0">
                <a:latin typeface="Arial" charset="0"/>
              </a:rPr>
              <a:t>retrieval theory and motivated forgetting </a:t>
            </a:r>
          </a:p>
          <a:p>
            <a:pPr eaLnBrk="1" hangingPunct="1"/>
            <a:r>
              <a:rPr lang="en-GB" sz="2800" dirty="0">
                <a:latin typeface="Arial" charset="0"/>
              </a:rPr>
              <a:t>Evaluate these explanations.</a:t>
            </a:r>
          </a:p>
          <a:p>
            <a:pPr eaLnBrk="1" hangingPunct="1">
              <a:buFontTx/>
              <a:buNone/>
            </a:pPr>
            <a:r>
              <a:rPr lang="en-GB" sz="2800" b="1" dirty="0">
                <a:latin typeface="Arial" charset="0"/>
              </a:rPr>
              <a:t>Start</a:t>
            </a:r>
          </a:p>
          <a:p>
            <a:pPr eaLnBrk="1" hangingPunct="1"/>
            <a:r>
              <a:rPr lang="en-GB" sz="2800" dirty="0">
                <a:latin typeface="Arial" charset="0"/>
              </a:rPr>
              <a:t>Why do people forget? Write down your ideas.</a:t>
            </a:r>
          </a:p>
        </p:txBody>
      </p:sp>
      <p:pic>
        <p:nvPicPr>
          <p:cNvPr id="4100" name="Picture 5" descr="forget_me_not_8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260350"/>
            <a:ext cx="1512887" cy="113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7" descr="97818464626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2950" y="188913"/>
            <a:ext cx="1787525"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03541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95536" y="908720"/>
            <a:ext cx="8316415" cy="2246769"/>
          </a:xfrm>
          <a:prstGeom prst="rect">
            <a:avLst/>
          </a:prstGeom>
        </p:spPr>
        <p:txBody>
          <a:bodyPr wrap="square">
            <a:spAutoFit/>
          </a:bodyPr>
          <a:lstStyle/>
          <a:p>
            <a:pPr lvl="0" fontAlgn="base">
              <a:spcBef>
                <a:spcPct val="0"/>
              </a:spcBef>
              <a:spcAft>
                <a:spcPct val="0"/>
              </a:spcAft>
            </a:pPr>
            <a:r>
              <a:rPr lang="en-GB" sz="2000" b="1" dirty="0">
                <a:solidFill>
                  <a:prstClr val="black"/>
                </a:solidFill>
                <a:latin typeface="Franklin Gothic Book"/>
                <a:ea typeface="Times New Roman" pitchFamily="18" charset="0"/>
                <a:cs typeface="Times New Roman" pitchFamily="18" charset="0"/>
              </a:rPr>
              <a:t>The </a:t>
            </a:r>
            <a:r>
              <a:rPr lang="en-GB" sz="2000" b="1" dirty="0" err="1">
                <a:solidFill>
                  <a:prstClr val="black"/>
                </a:solidFill>
                <a:latin typeface="Franklin Gothic Book"/>
                <a:ea typeface="Times New Roman" pitchFamily="18" charset="0"/>
                <a:cs typeface="Times New Roman" pitchFamily="18" charset="0"/>
              </a:rPr>
              <a:t>Multistore</a:t>
            </a:r>
            <a:r>
              <a:rPr lang="en-GB" sz="2000" b="1" dirty="0">
                <a:solidFill>
                  <a:prstClr val="black"/>
                </a:solidFill>
                <a:latin typeface="Franklin Gothic Book"/>
                <a:ea typeface="Times New Roman" pitchFamily="18" charset="0"/>
                <a:cs typeface="Times New Roman" pitchFamily="18" charset="0"/>
              </a:rPr>
              <a:t> model of memory states that LTM has an unlimited capacity, </a:t>
            </a:r>
            <a:r>
              <a:rPr lang="en-GB" sz="2000" b="1" dirty="0" smtClean="0">
                <a:solidFill>
                  <a:prstClr val="black"/>
                </a:solidFill>
                <a:latin typeface="Franklin Gothic Book"/>
                <a:ea typeface="Times New Roman" pitchFamily="18" charset="0"/>
                <a:cs typeface="Times New Roman" pitchFamily="18" charset="0"/>
              </a:rPr>
              <a:t> and </a:t>
            </a:r>
            <a:r>
              <a:rPr lang="en-GB" sz="2000" b="1" dirty="0">
                <a:solidFill>
                  <a:prstClr val="black"/>
                </a:solidFill>
                <a:latin typeface="Franklin Gothic Book"/>
                <a:ea typeface="Times New Roman" pitchFamily="18" charset="0"/>
                <a:cs typeface="Times New Roman" pitchFamily="18" charset="0"/>
              </a:rPr>
              <a:t>memories have a duration of potentially </a:t>
            </a:r>
            <a:r>
              <a:rPr lang="en-GB" sz="2000" b="1" dirty="0" smtClean="0">
                <a:solidFill>
                  <a:prstClr val="black"/>
                </a:solidFill>
                <a:latin typeface="Franklin Gothic Book"/>
                <a:ea typeface="Times New Roman" pitchFamily="18" charset="0"/>
                <a:cs typeface="Times New Roman" pitchFamily="18" charset="0"/>
              </a:rPr>
              <a:t>a lifetime.</a:t>
            </a:r>
            <a:endParaRPr lang="en-GB" sz="2000" b="1" dirty="0">
              <a:solidFill>
                <a:prstClr val="black"/>
              </a:solidFill>
              <a:latin typeface="Franklin Gothic Book"/>
              <a:ea typeface="Times New Roman" pitchFamily="18" charset="0"/>
              <a:cs typeface="Times New Roman" pitchFamily="18" charset="0"/>
            </a:endParaRPr>
          </a:p>
          <a:p>
            <a:pPr lvl="0" fontAlgn="base">
              <a:spcBef>
                <a:spcPct val="0"/>
              </a:spcBef>
              <a:spcAft>
                <a:spcPct val="0"/>
              </a:spcAft>
            </a:pPr>
            <a:r>
              <a:rPr lang="en-GB" sz="2000" b="1" dirty="0">
                <a:solidFill>
                  <a:prstClr val="black"/>
                </a:solidFill>
                <a:latin typeface="Franklin Gothic Book"/>
                <a:ea typeface="Times New Roman" pitchFamily="18" charset="0"/>
                <a:cs typeface="Times New Roman" pitchFamily="18" charset="0"/>
              </a:rPr>
              <a:t>However, we know </a:t>
            </a:r>
            <a:r>
              <a:rPr lang="en-GB" sz="2000" b="1" dirty="0" smtClean="0">
                <a:solidFill>
                  <a:prstClr val="black"/>
                </a:solidFill>
                <a:latin typeface="Franklin Gothic Book"/>
                <a:ea typeface="Times New Roman" pitchFamily="18" charset="0"/>
                <a:cs typeface="Times New Roman" pitchFamily="18" charset="0"/>
              </a:rPr>
              <a:t> by experience that we forget information stored in the LTM. </a:t>
            </a:r>
          </a:p>
          <a:p>
            <a:pPr lvl="0" fontAlgn="base">
              <a:spcBef>
                <a:spcPct val="0"/>
              </a:spcBef>
              <a:spcAft>
                <a:spcPct val="0"/>
              </a:spcAft>
            </a:pPr>
            <a:endParaRPr lang="en-GB" sz="2000" b="1" dirty="0">
              <a:solidFill>
                <a:prstClr val="black"/>
              </a:solidFill>
              <a:latin typeface="Franklin Gothic Book"/>
              <a:ea typeface="Times New Roman" pitchFamily="18" charset="0"/>
              <a:cs typeface="Times New Roman" pitchFamily="18" charset="0"/>
            </a:endParaRPr>
          </a:p>
          <a:p>
            <a:pPr lvl="0" fontAlgn="base">
              <a:spcBef>
                <a:spcPct val="0"/>
              </a:spcBef>
              <a:spcAft>
                <a:spcPct val="0"/>
              </a:spcAft>
            </a:pPr>
            <a:r>
              <a:rPr lang="en-GB" sz="2000" b="1" dirty="0">
                <a:solidFill>
                  <a:prstClr val="black"/>
                </a:solidFill>
                <a:latin typeface="Franklin Gothic Book"/>
                <a:ea typeface="Times New Roman" pitchFamily="18" charset="0"/>
                <a:cs typeface="Times New Roman" pitchFamily="18" charset="0"/>
              </a:rPr>
              <a:t>But does that mean the memories are </a:t>
            </a:r>
            <a:r>
              <a:rPr lang="en-GB" sz="2000" b="1" dirty="0" smtClean="0">
                <a:solidFill>
                  <a:prstClr val="black"/>
                </a:solidFill>
                <a:latin typeface="Franklin Gothic Book"/>
                <a:ea typeface="Times New Roman" pitchFamily="18" charset="0"/>
                <a:cs typeface="Times New Roman" pitchFamily="18" charset="0"/>
              </a:rPr>
              <a:t>gone (</a:t>
            </a:r>
            <a:r>
              <a:rPr lang="en-GB" sz="2000" b="1" dirty="0" smtClean="0">
                <a:solidFill>
                  <a:srgbClr val="FF0000"/>
                </a:solidFill>
                <a:latin typeface="Franklin Gothic Book"/>
                <a:ea typeface="Times New Roman" pitchFamily="18" charset="0"/>
                <a:cs typeface="Times New Roman" pitchFamily="18" charset="0"/>
              </a:rPr>
              <a:t>availability</a:t>
            </a:r>
            <a:r>
              <a:rPr lang="en-GB" sz="2000" b="1" dirty="0" smtClean="0">
                <a:solidFill>
                  <a:prstClr val="black"/>
                </a:solidFill>
                <a:latin typeface="Franklin Gothic Book"/>
                <a:ea typeface="Times New Roman" pitchFamily="18" charset="0"/>
                <a:cs typeface="Times New Roman" pitchFamily="18" charset="0"/>
              </a:rPr>
              <a:t>), </a:t>
            </a:r>
            <a:r>
              <a:rPr lang="en-GB" sz="2000" b="1" dirty="0">
                <a:solidFill>
                  <a:prstClr val="black"/>
                </a:solidFill>
                <a:latin typeface="Franklin Gothic Book"/>
                <a:ea typeface="Times New Roman" pitchFamily="18" charset="0"/>
                <a:cs typeface="Times New Roman" pitchFamily="18" charset="0"/>
              </a:rPr>
              <a:t>or we just can’t reach </a:t>
            </a:r>
            <a:r>
              <a:rPr lang="en-GB" sz="2000" b="1" dirty="0" smtClean="0">
                <a:solidFill>
                  <a:prstClr val="black"/>
                </a:solidFill>
                <a:latin typeface="Franklin Gothic Book"/>
                <a:ea typeface="Times New Roman" pitchFamily="18" charset="0"/>
                <a:cs typeface="Times New Roman" pitchFamily="18" charset="0"/>
              </a:rPr>
              <a:t>them (</a:t>
            </a:r>
            <a:r>
              <a:rPr lang="en-GB" sz="2000" b="1" dirty="0" smtClean="0">
                <a:solidFill>
                  <a:srgbClr val="FF0000"/>
                </a:solidFill>
                <a:latin typeface="Franklin Gothic Book"/>
                <a:ea typeface="Times New Roman" pitchFamily="18" charset="0"/>
                <a:cs typeface="Times New Roman" pitchFamily="18" charset="0"/>
              </a:rPr>
              <a:t>accessibility</a:t>
            </a:r>
            <a:r>
              <a:rPr lang="en-GB" sz="2000" b="1" dirty="0" smtClean="0">
                <a:solidFill>
                  <a:prstClr val="black"/>
                </a:solidFill>
                <a:latin typeface="Franklin Gothic Book"/>
                <a:ea typeface="Times New Roman" pitchFamily="18" charset="0"/>
                <a:cs typeface="Times New Roman" pitchFamily="18" charset="0"/>
              </a:rPr>
              <a:t>) ? </a:t>
            </a:r>
            <a:endParaRPr lang="en-GB" sz="2000" b="1" dirty="0">
              <a:solidFill>
                <a:prstClr val="black"/>
              </a:solidFill>
              <a:latin typeface="Franklin Gothic Book"/>
              <a:ea typeface="Times New Roman" pitchFamily="18" charset="0"/>
              <a:cs typeface="Times New Roman" pitchFamily="18" charset="0"/>
            </a:endParaRPr>
          </a:p>
        </p:txBody>
      </p:sp>
      <p:sp>
        <p:nvSpPr>
          <p:cNvPr id="3" name="Footer Placeholder 2"/>
          <p:cNvSpPr>
            <a:spLocks noGrp="1"/>
          </p:cNvSpPr>
          <p:nvPr>
            <p:ph type="ftr" sz="quarter" idx="11"/>
          </p:nvPr>
        </p:nvSpPr>
        <p:spPr/>
        <p:txBody>
          <a:bodyPr/>
          <a:lstStyle/>
          <a:p>
            <a:r>
              <a:rPr lang="en-GB" smtClean="0"/>
              <a:t>www.psychbug.co.uk</a:t>
            </a:r>
            <a:endParaRPr lang="en-GB"/>
          </a:p>
        </p:txBody>
      </p:sp>
      <p:sp>
        <p:nvSpPr>
          <p:cNvPr id="10242" name="AutoShape 2" descr="https://frank.itlab.us/forgetting/think.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244" name="AutoShape 4" descr="https://frank.itlab.us/forgetting/think.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246" name="AutoShape 6" descr="https://frank.itlab.us/forgetting/think.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10248" name="Picture 8" descr="http://medicomhealth.com/wp-content/uploads/2014/01/marketing-campaigns-1.png"/>
          <p:cNvPicPr>
            <a:picLocks noChangeAspect="1" noChangeArrowheads="1"/>
          </p:cNvPicPr>
          <p:nvPr/>
        </p:nvPicPr>
        <p:blipFill>
          <a:blip r:embed="rId2" cstate="print"/>
          <a:srcRect/>
          <a:stretch>
            <a:fillRect/>
          </a:stretch>
        </p:blipFill>
        <p:spPr bwMode="auto">
          <a:xfrm>
            <a:off x="1475656" y="3429000"/>
            <a:ext cx="5905500" cy="2505076"/>
          </a:xfrm>
          <a:prstGeom prst="rect">
            <a:avLst/>
          </a:prstGeom>
          <a:noFill/>
        </p:spPr>
      </p:pic>
    </p:spTree>
    <p:extLst>
      <p:ext uri="{BB962C8B-B14F-4D97-AF65-F5344CB8AC3E}">
        <p14:creationId xmlns:p14="http://schemas.microsoft.com/office/powerpoint/2010/main" val="1520408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par>
                                <p:cTn id="8" presetID="2" presetClass="entr" presetSubtype="12" fill="hold" nodeType="withEffect">
                                  <p:stCondLst>
                                    <p:cond delay="0"/>
                                  </p:stCondLst>
                                  <p:childTnLst>
                                    <p:set>
                                      <p:cBhvr>
                                        <p:cTn id="9" dur="1" fill="hold">
                                          <p:stCondLst>
                                            <p:cond delay="0"/>
                                          </p:stCondLst>
                                        </p:cTn>
                                        <p:tgtEl>
                                          <p:spTgt spid="10248"/>
                                        </p:tgtEl>
                                        <p:attrNameLst>
                                          <p:attrName>style.visibility</p:attrName>
                                        </p:attrNameLst>
                                      </p:cBhvr>
                                      <p:to>
                                        <p:strVal val="visible"/>
                                      </p:to>
                                    </p:set>
                                    <p:anim calcmode="lin" valueType="num">
                                      <p:cBhvr additive="base">
                                        <p:cTn id="10" dur="500" fill="hold"/>
                                        <p:tgtEl>
                                          <p:spTgt spid="10248"/>
                                        </p:tgtEl>
                                        <p:attrNameLst>
                                          <p:attrName>ppt_x</p:attrName>
                                        </p:attrNameLst>
                                      </p:cBhvr>
                                      <p:tavLst>
                                        <p:tav tm="0">
                                          <p:val>
                                            <p:strVal val="0-#ppt_w/2"/>
                                          </p:val>
                                        </p:tav>
                                        <p:tav tm="100000">
                                          <p:val>
                                            <p:strVal val="#ppt_x"/>
                                          </p:val>
                                        </p:tav>
                                      </p:tavLst>
                                    </p:anim>
                                    <p:anim calcmode="lin" valueType="num">
                                      <p:cBhvr additive="base">
                                        <p:cTn id="11" dur="500" fill="hold"/>
                                        <p:tgtEl>
                                          <p:spTgt spid="102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Specification</a:t>
            </a:r>
            <a:endParaRPr lang="en-GB"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7330" t="28771" r="27492" b="14845"/>
          <a:stretch/>
        </p:blipFill>
        <p:spPr bwMode="auto">
          <a:xfrm>
            <a:off x="413124" y="1131719"/>
            <a:ext cx="8031189" cy="5635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790496" y="3949395"/>
            <a:ext cx="7344816" cy="864096"/>
          </a:xfrm>
          <a:prstGeom prst="rect">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23168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solidFill>
            <a:srgbClr val="FFFF00"/>
          </a:solidFill>
        </p:spPr>
        <p:txBody>
          <a:bodyPr/>
          <a:lstStyle/>
          <a:p>
            <a:pPr eaLnBrk="1" hangingPunct="1"/>
            <a:r>
              <a:rPr lang="en-GB">
                <a:latin typeface="Arial" charset="0"/>
              </a:rPr>
              <a:t>Forgetting</a:t>
            </a:r>
          </a:p>
        </p:txBody>
      </p:sp>
      <p:sp>
        <p:nvSpPr>
          <p:cNvPr id="43011" name="Rectangle 3"/>
          <p:cNvSpPr>
            <a:spLocks noGrp="1" noChangeArrowheads="1"/>
          </p:cNvSpPr>
          <p:nvPr>
            <p:ph type="body" idx="1"/>
          </p:nvPr>
        </p:nvSpPr>
        <p:spPr/>
        <p:txBody>
          <a:bodyPr/>
          <a:lstStyle/>
          <a:p>
            <a:pPr eaLnBrk="1" hangingPunct="1"/>
            <a:r>
              <a:rPr lang="en-GB">
                <a:latin typeface="Arial" charset="0"/>
              </a:rPr>
              <a:t>The inability to recall or recognise something that was previously learned.</a:t>
            </a:r>
          </a:p>
          <a:p>
            <a:pPr eaLnBrk="1" hangingPunct="1"/>
            <a:endParaRPr lang="en-GB">
              <a:latin typeface="Arial" charset="0"/>
            </a:endParaRPr>
          </a:p>
        </p:txBody>
      </p:sp>
      <p:sp>
        <p:nvSpPr>
          <p:cNvPr id="7172" name="Text Box 4"/>
          <p:cNvSpPr txBox="1">
            <a:spLocks noChangeArrowheads="1"/>
          </p:cNvSpPr>
          <p:nvPr/>
        </p:nvSpPr>
        <p:spPr bwMode="auto">
          <a:xfrm rot="-5400000">
            <a:off x="7577138" y="5291137"/>
            <a:ext cx="27368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sz="2000">
                <a:latin typeface="Arial Narrow" charset="0"/>
                <a:cs typeface="Arial" charset="0"/>
              </a:rPr>
              <a:t>www.psychlotron.org.uk</a:t>
            </a:r>
          </a:p>
        </p:txBody>
      </p:sp>
      <p:pic>
        <p:nvPicPr>
          <p:cNvPr id="7173" name="Picture 6" descr="http://t0.gstatic.com/images?q=tbn:ANd9GcQMqtaW2o3Ev9zv2oFPYUeDtydy7C8r-WodSWUmPZ19y2pVNJ30Qtkh4gSv">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9700" y="3068638"/>
            <a:ext cx="1655763" cy="269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ounded Rectangular Callout 5"/>
          <p:cNvSpPr/>
          <p:nvPr/>
        </p:nvSpPr>
        <p:spPr>
          <a:xfrm>
            <a:off x="1331913" y="4076700"/>
            <a:ext cx="2138362" cy="1296988"/>
          </a:xfrm>
          <a:prstGeom prst="wedgeRoundRectCallout">
            <a:avLst>
              <a:gd name="adj1" fmla="val 141769"/>
              <a:gd name="adj2" fmla="val -2493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chemeClr val="tx1"/>
                </a:solidFill>
              </a:rPr>
              <a:t>Have a go at trace decay experiment.</a:t>
            </a:r>
            <a:endParaRPr lang="en-US" dirty="0">
              <a:solidFill>
                <a:schemeClr val="tx1"/>
              </a:solidFill>
            </a:endParaRPr>
          </a:p>
        </p:txBody>
      </p:sp>
    </p:spTree>
    <p:extLst>
      <p:ext uri="{BB962C8B-B14F-4D97-AF65-F5344CB8AC3E}">
        <p14:creationId xmlns:p14="http://schemas.microsoft.com/office/powerpoint/2010/main" val="348677096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30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250825" y="188913"/>
            <a:ext cx="8713788" cy="647700"/>
          </a:xfrm>
        </p:spPr>
        <p:txBody>
          <a:bodyPr/>
          <a:lstStyle/>
          <a:p>
            <a:r>
              <a:rPr lang="en-GB" sz="2800">
                <a:latin typeface="Tahoma" charset="0"/>
              </a:rPr>
              <a:t>Which theory best explains the Serial Position Effect?</a:t>
            </a:r>
          </a:p>
        </p:txBody>
      </p:sp>
      <p:sp>
        <p:nvSpPr>
          <p:cNvPr id="30723" name="Line 3"/>
          <p:cNvSpPr>
            <a:spLocks noChangeShapeType="1"/>
          </p:cNvSpPr>
          <p:nvPr/>
        </p:nvSpPr>
        <p:spPr bwMode="auto">
          <a:xfrm>
            <a:off x="2159000" y="3502025"/>
            <a:ext cx="0" cy="2519363"/>
          </a:xfrm>
          <a:prstGeom prst="line">
            <a:avLst/>
          </a:prstGeom>
          <a:noFill/>
          <a:ln w="9525">
            <a:solidFill>
              <a:schemeClr val="tx1"/>
            </a:solidFill>
            <a:round/>
            <a:headEnd/>
            <a:tailEnd/>
          </a:ln>
          <a:effectLst/>
        </p:spPr>
        <p:txBody>
          <a:bodyPr/>
          <a:lstStyle/>
          <a:p>
            <a:endParaRPr lang="en-US"/>
          </a:p>
        </p:txBody>
      </p:sp>
      <p:sp>
        <p:nvSpPr>
          <p:cNvPr id="30724" name="Line 4"/>
          <p:cNvSpPr>
            <a:spLocks noChangeShapeType="1"/>
          </p:cNvSpPr>
          <p:nvPr/>
        </p:nvSpPr>
        <p:spPr bwMode="auto">
          <a:xfrm>
            <a:off x="2189163" y="6021388"/>
            <a:ext cx="5154612" cy="1587"/>
          </a:xfrm>
          <a:prstGeom prst="line">
            <a:avLst/>
          </a:prstGeom>
          <a:noFill/>
          <a:ln w="9525">
            <a:solidFill>
              <a:schemeClr val="tx1"/>
            </a:solidFill>
            <a:round/>
            <a:headEnd/>
            <a:tailEnd/>
          </a:ln>
          <a:effectLst/>
        </p:spPr>
        <p:txBody>
          <a:bodyPr/>
          <a:lstStyle/>
          <a:p>
            <a:endParaRPr lang="en-US"/>
          </a:p>
        </p:txBody>
      </p:sp>
      <p:sp>
        <p:nvSpPr>
          <p:cNvPr id="30725" name="Line 5"/>
          <p:cNvSpPr>
            <a:spLocks noChangeShapeType="1"/>
          </p:cNvSpPr>
          <p:nvPr/>
        </p:nvSpPr>
        <p:spPr bwMode="auto">
          <a:xfrm flipV="1">
            <a:off x="7343775" y="3502025"/>
            <a:ext cx="0" cy="2519363"/>
          </a:xfrm>
          <a:prstGeom prst="line">
            <a:avLst/>
          </a:prstGeom>
          <a:noFill/>
          <a:ln w="9525">
            <a:solidFill>
              <a:schemeClr val="tx1"/>
            </a:solidFill>
            <a:round/>
            <a:headEnd/>
            <a:tailEnd/>
          </a:ln>
          <a:effectLst/>
        </p:spPr>
        <p:txBody>
          <a:bodyPr/>
          <a:lstStyle/>
          <a:p>
            <a:endParaRPr lang="en-US"/>
          </a:p>
        </p:txBody>
      </p:sp>
      <p:sp>
        <p:nvSpPr>
          <p:cNvPr id="30726" name="Freeform 6"/>
          <p:cNvSpPr>
            <a:spLocks/>
          </p:cNvSpPr>
          <p:nvPr/>
        </p:nvSpPr>
        <p:spPr bwMode="auto">
          <a:xfrm>
            <a:off x="2303463" y="3502025"/>
            <a:ext cx="4895850" cy="1438275"/>
          </a:xfrm>
          <a:custGeom>
            <a:avLst/>
            <a:gdLst/>
            <a:ahLst/>
            <a:cxnLst>
              <a:cxn ang="0">
                <a:pos x="0" y="0"/>
              </a:cxn>
              <a:cxn ang="0">
                <a:pos x="395" y="504"/>
              </a:cxn>
              <a:cxn ang="0">
                <a:pos x="852" y="751"/>
              </a:cxn>
              <a:cxn ang="0">
                <a:pos x="1273" y="842"/>
              </a:cxn>
              <a:cxn ang="0">
                <a:pos x="1657" y="906"/>
              </a:cxn>
              <a:cxn ang="0">
                <a:pos x="2022" y="787"/>
              </a:cxn>
              <a:cxn ang="0">
                <a:pos x="2452" y="605"/>
              </a:cxn>
              <a:cxn ang="0">
                <a:pos x="3019" y="394"/>
              </a:cxn>
              <a:cxn ang="0">
                <a:pos x="3447" y="1"/>
              </a:cxn>
            </a:cxnLst>
            <a:rect l="0" t="0" r="r" b="b"/>
            <a:pathLst>
              <a:path w="3447" h="906">
                <a:moveTo>
                  <a:pt x="0" y="0"/>
                </a:moveTo>
                <a:lnTo>
                  <a:pt x="395" y="504"/>
                </a:lnTo>
                <a:lnTo>
                  <a:pt x="852" y="751"/>
                </a:lnTo>
                <a:lnTo>
                  <a:pt x="1273" y="842"/>
                </a:lnTo>
                <a:lnTo>
                  <a:pt x="1657" y="906"/>
                </a:lnTo>
                <a:lnTo>
                  <a:pt x="2022" y="787"/>
                </a:lnTo>
                <a:lnTo>
                  <a:pt x="2452" y="605"/>
                </a:lnTo>
                <a:lnTo>
                  <a:pt x="3019" y="394"/>
                </a:lnTo>
                <a:lnTo>
                  <a:pt x="3447" y="1"/>
                </a:lnTo>
              </a:path>
            </a:pathLst>
          </a:custGeom>
          <a:noFill/>
          <a:ln w="12700" cap="flat">
            <a:solidFill>
              <a:srgbClr val="800000"/>
            </a:solidFill>
            <a:prstDash val="sysDot"/>
            <a:round/>
            <a:headEnd type="none" w="med" len="med"/>
            <a:tailEnd type="none" w="med" len="med"/>
          </a:ln>
          <a:effectLst/>
        </p:spPr>
        <p:txBody>
          <a:bodyPr/>
          <a:lstStyle/>
          <a:p>
            <a:endParaRPr lang="en-US"/>
          </a:p>
        </p:txBody>
      </p:sp>
      <p:sp>
        <p:nvSpPr>
          <p:cNvPr id="30727" name="Text Box 7"/>
          <p:cNvSpPr txBox="1">
            <a:spLocks noChangeArrowheads="1"/>
          </p:cNvSpPr>
          <p:nvPr/>
        </p:nvSpPr>
        <p:spPr bwMode="auto">
          <a:xfrm>
            <a:off x="539750" y="3429000"/>
            <a:ext cx="1370013" cy="822325"/>
          </a:xfrm>
          <a:prstGeom prst="rect">
            <a:avLst/>
          </a:prstGeom>
          <a:noFill/>
          <a:ln w="9525">
            <a:noFill/>
            <a:miter lim="800000"/>
            <a:headEnd/>
            <a:tailEnd/>
          </a:ln>
          <a:effectLst/>
        </p:spPr>
        <p:txBody>
          <a:bodyPr>
            <a:spAutoFit/>
          </a:bodyPr>
          <a:lstStyle/>
          <a:p>
            <a:pPr algn="r"/>
            <a:r>
              <a:rPr lang="en-GB" sz="2400">
                <a:solidFill>
                  <a:srgbClr val="000066"/>
                </a:solidFill>
              </a:rPr>
              <a:t>Primacy Effect</a:t>
            </a:r>
          </a:p>
        </p:txBody>
      </p:sp>
      <p:sp>
        <p:nvSpPr>
          <p:cNvPr id="30728" name="Text Box 8"/>
          <p:cNvSpPr txBox="1">
            <a:spLocks noChangeArrowheads="1"/>
          </p:cNvSpPr>
          <p:nvPr/>
        </p:nvSpPr>
        <p:spPr bwMode="auto">
          <a:xfrm>
            <a:off x="7451725" y="3429000"/>
            <a:ext cx="1512888" cy="822325"/>
          </a:xfrm>
          <a:prstGeom prst="rect">
            <a:avLst/>
          </a:prstGeom>
          <a:noFill/>
          <a:ln w="9525">
            <a:noFill/>
            <a:miter lim="800000"/>
            <a:headEnd/>
            <a:tailEnd/>
          </a:ln>
          <a:effectLst/>
        </p:spPr>
        <p:txBody>
          <a:bodyPr>
            <a:spAutoFit/>
          </a:bodyPr>
          <a:lstStyle/>
          <a:p>
            <a:r>
              <a:rPr lang="en-GB" sz="2400">
                <a:solidFill>
                  <a:srgbClr val="000066"/>
                </a:solidFill>
              </a:rPr>
              <a:t>Recency Effect</a:t>
            </a:r>
          </a:p>
        </p:txBody>
      </p:sp>
      <p:sp>
        <p:nvSpPr>
          <p:cNvPr id="30729" name="Text Box 9"/>
          <p:cNvSpPr txBox="1">
            <a:spLocks noChangeArrowheads="1"/>
          </p:cNvSpPr>
          <p:nvPr/>
        </p:nvSpPr>
        <p:spPr bwMode="auto">
          <a:xfrm>
            <a:off x="3309938" y="5013325"/>
            <a:ext cx="3025775" cy="701675"/>
          </a:xfrm>
          <a:prstGeom prst="rect">
            <a:avLst/>
          </a:prstGeom>
          <a:noFill/>
          <a:ln w="9525">
            <a:noFill/>
            <a:miter lim="800000"/>
            <a:headEnd/>
            <a:tailEnd/>
          </a:ln>
          <a:effectLst/>
        </p:spPr>
        <p:txBody>
          <a:bodyPr>
            <a:spAutoFit/>
          </a:bodyPr>
          <a:lstStyle/>
          <a:p>
            <a:pPr algn="ctr"/>
            <a:r>
              <a:rPr lang="en-GB" i="1">
                <a:solidFill>
                  <a:srgbClr val="FF0000"/>
                </a:solidFill>
              </a:rPr>
              <a:t>Both Pro-active &amp; Retro-active Interference</a:t>
            </a:r>
          </a:p>
        </p:txBody>
      </p:sp>
      <p:sp>
        <p:nvSpPr>
          <p:cNvPr id="30730" name="Text Box 10"/>
          <p:cNvSpPr txBox="1">
            <a:spLocks noChangeArrowheads="1"/>
          </p:cNvSpPr>
          <p:nvPr/>
        </p:nvSpPr>
        <p:spPr bwMode="auto">
          <a:xfrm>
            <a:off x="395288" y="4365625"/>
            <a:ext cx="1728787" cy="1006475"/>
          </a:xfrm>
          <a:prstGeom prst="rect">
            <a:avLst/>
          </a:prstGeom>
          <a:noFill/>
          <a:ln w="9525">
            <a:noFill/>
            <a:miter lim="800000"/>
            <a:headEnd/>
            <a:tailEnd/>
          </a:ln>
          <a:effectLst/>
        </p:spPr>
        <p:txBody>
          <a:bodyPr>
            <a:spAutoFit/>
          </a:bodyPr>
          <a:lstStyle/>
          <a:p>
            <a:pPr algn="r"/>
            <a:r>
              <a:rPr lang="en-GB" i="1">
                <a:solidFill>
                  <a:srgbClr val="FF0000"/>
                </a:solidFill>
              </a:rPr>
              <a:t>Retro-active Interference only</a:t>
            </a:r>
          </a:p>
        </p:txBody>
      </p:sp>
      <p:sp>
        <p:nvSpPr>
          <p:cNvPr id="30731" name="Text Box 11"/>
          <p:cNvSpPr txBox="1">
            <a:spLocks noChangeArrowheads="1"/>
          </p:cNvSpPr>
          <p:nvPr/>
        </p:nvSpPr>
        <p:spPr bwMode="auto">
          <a:xfrm>
            <a:off x="7415213" y="4365625"/>
            <a:ext cx="1728787" cy="1006475"/>
          </a:xfrm>
          <a:prstGeom prst="rect">
            <a:avLst/>
          </a:prstGeom>
          <a:noFill/>
          <a:ln w="9525">
            <a:noFill/>
            <a:miter lim="800000"/>
            <a:headEnd/>
            <a:tailEnd/>
          </a:ln>
          <a:effectLst/>
        </p:spPr>
        <p:txBody>
          <a:bodyPr>
            <a:spAutoFit/>
          </a:bodyPr>
          <a:lstStyle/>
          <a:p>
            <a:r>
              <a:rPr lang="en-GB" i="1">
                <a:solidFill>
                  <a:srgbClr val="FF0000"/>
                </a:solidFill>
              </a:rPr>
              <a:t>Pro-active Interference only</a:t>
            </a:r>
          </a:p>
        </p:txBody>
      </p:sp>
      <p:sp>
        <p:nvSpPr>
          <p:cNvPr id="30732" name="Line 12"/>
          <p:cNvSpPr>
            <a:spLocks noChangeShapeType="1"/>
          </p:cNvSpPr>
          <p:nvPr/>
        </p:nvSpPr>
        <p:spPr bwMode="auto">
          <a:xfrm>
            <a:off x="2806700" y="4005263"/>
            <a:ext cx="792163" cy="0"/>
          </a:xfrm>
          <a:prstGeom prst="line">
            <a:avLst/>
          </a:prstGeom>
          <a:noFill/>
          <a:ln w="50800">
            <a:solidFill>
              <a:schemeClr val="tx1"/>
            </a:solidFill>
            <a:round/>
            <a:headEnd type="triangle" w="med" len="med"/>
            <a:tailEnd/>
          </a:ln>
          <a:effectLst/>
        </p:spPr>
        <p:txBody>
          <a:bodyPr/>
          <a:lstStyle/>
          <a:p>
            <a:endParaRPr lang="en-US"/>
          </a:p>
        </p:txBody>
      </p:sp>
      <p:sp>
        <p:nvSpPr>
          <p:cNvPr id="30733" name="Line 13"/>
          <p:cNvSpPr>
            <a:spLocks noChangeShapeType="1"/>
          </p:cNvSpPr>
          <p:nvPr/>
        </p:nvSpPr>
        <p:spPr bwMode="auto">
          <a:xfrm>
            <a:off x="5543550" y="4005263"/>
            <a:ext cx="792163" cy="0"/>
          </a:xfrm>
          <a:prstGeom prst="line">
            <a:avLst/>
          </a:prstGeom>
          <a:noFill/>
          <a:ln w="50800">
            <a:solidFill>
              <a:schemeClr val="tx1"/>
            </a:solidFill>
            <a:round/>
            <a:headEnd/>
            <a:tailEnd type="triangle" w="med" len="med"/>
          </a:ln>
          <a:effectLst/>
        </p:spPr>
        <p:txBody>
          <a:bodyPr/>
          <a:lstStyle/>
          <a:p>
            <a:endParaRPr lang="en-US"/>
          </a:p>
        </p:txBody>
      </p:sp>
      <p:sp>
        <p:nvSpPr>
          <p:cNvPr id="30734" name="Line 14"/>
          <p:cNvSpPr>
            <a:spLocks noChangeShapeType="1"/>
          </p:cNvSpPr>
          <p:nvPr/>
        </p:nvSpPr>
        <p:spPr bwMode="auto">
          <a:xfrm>
            <a:off x="5399088" y="4868863"/>
            <a:ext cx="792162" cy="0"/>
          </a:xfrm>
          <a:prstGeom prst="line">
            <a:avLst/>
          </a:prstGeom>
          <a:noFill/>
          <a:ln w="50800">
            <a:solidFill>
              <a:schemeClr val="tx1"/>
            </a:solidFill>
            <a:round/>
            <a:headEnd type="triangle" w="med" len="med"/>
            <a:tailEnd/>
          </a:ln>
          <a:effectLst/>
        </p:spPr>
        <p:txBody>
          <a:bodyPr/>
          <a:lstStyle/>
          <a:p>
            <a:endParaRPr lang="en-US"/>
          </a:p>
        </p:txBody>
      </p:sp>
      <p:sp>
        <p:nvSpPr>
          <p:cNvPr id="30735" name="Line 15"/>
          <p:cNvSpPr>
            <a:spLocks noChangeShapeType="1"/>
          </p:cNvSpPr>
          <p:nvPr/>
        </p:nvSpPr>
        <p:spPr bwMode="auto">
          <a:xfrm>
            <a:off x="3167063" y="4941888"/>
            <a:ext cx="792162" cy="0"/>
          </a:xfrm>
          <a:prstGeom prst="line">
            <a:avLst/>
          </a:prstGeom>
          <a:noFill/>
          <a:ln w="50800">
            <a:solidFill>
              <a:schemeClr val="tx1"/>
            </a:solidFill>
            <a:round/>
            <a:headEnd/>
            <a:tailEnd type="triangle" w="med" len="med"/>
          </a:ln>
          <a:effectLst/>
        </p:spPr>
        <p:txBody>
          <a:bodyPr/>
          <a:lstStyle/>
          <a:p>
            <a:endParaRPr lang="en-US"/>
          </a:p>
        </p:txBody>
      </p:sp>
      <p:sp>
        <p:nvSpPr>
          <p:cNvPr id="30736" name="Text Box 16"/>
          <p:cNvSpPr txBox="1">
            <a:spLocks noChangeArrowheads="1"/>
          </p:cNvSpPr>
          <p:nvPr/>
        </p:nvSpPr>
        <p:spPr bwMode="auto">
          <a:xfrm>
            <a:off x="1692275" y="836613"/>
            <a:ext cx="7200900" cy="2290762"/>
          </a:xfrm>
          <a:prstGeom prst="rect">
            <a:avLst/>
          </a:prstGeom>
          <a:noFill/>
          <a:ln w="9525">
            <a:noFill/>
            <a:miter lim="800000"/>
            <a:headEnd/>
            <a:tailEnd/>
          </a:ln>
          <a:effectLst/>
        </p:spPr>
        <p:txBody>
          <a:bodyPr>
            <a:spAutoFit/>
          </a:bodyPr>
          <a:lstStyle/>
          <a:p>
            <a:r>
              <a:rPr lang="en-GB" sz="1800">
                <a:solidFill>
                  <a:srgbClr val="000066"/>
                </a:solidFill>
              </a:rPr>
              <a:t>Does not explain why earliest material is remembered better (Primacy Effect) than the material in the middle which came latter.</a:t>
            </a:r>
          </a:p>
          <a:p>
            <a:r>
              <a:rPr lang="en-GB" sz="1800">
                <a:solidFill>
                  <a:srgbClr val="000066"/>
                </a:solidFill>
              </a:rPr>
              <a:t>Explains why material is lost from middle and why less is lost from the end (Recency Effect) but it does not explain the primacy effect.</a:t>
            </a:r>
          </a:p>
          <a:p>
            <a:r>
              <a:rPr lang="en-GB" sz="1800">
                <a:solidFill>
                  <a:srgbClr val="000066"/>
                </a:solidFill>
              </a:rPr>
              <a:t>Offers best explanation, material in middle of curve is subject to both Pro-active &amp; Retro-active interference, but the material at start and end of the list only one of these. </a:t>
            </a:r>
          </a:p>
        </p:txBody>
      </p:sp>
      <p:sp>
        <p:nvSpPr>
          <p:cNvPr id="30737" name="Text Box 17"/>
          <p:cNvSpPr txBox="1">
            <a:spLocks noChangeArrowheads="1"/>
          </p:cNvSpPr>
          <p:nvPr/>
        </p:nvSpPr>
        <p:spPr bwMode="auto">
          <a:xfrm>
            <a:off x="250825" y="908050"/>
            <a:ext cx="1152525" cy="641350"/>
          </a:xfrm>
          <a:prstGeom prst="rect">
            <a:avLst/>
          </a:prstGeom>
          <a:noFill/>
          <a:ln w="9525">
            <a:noFill/>
            <a:miter lim="800000"/>
            <a:headEnd/>
            <a:tailEnd/>
          </a:ln>
          <a:effectLst/>
        </p:spPr>
        <p:txBody>
          <a:bodyPr>
            <a:spAutoFit/>
          </a:bodyPr>
          <a:lstStyle/>
          <a:p>
            <a:r>
              <a:rPr lang="en-GB" sz="1800" b="1">
                <a:solidFill>
                  <a:srgbClr val="000066"/>
                </a:solidFill>
              </a:rPr>
              <a:t>TRACE DECAY?</a:t>
            </a:r>
          </a:p>
        </p:txBody>
      </p:sp>
      <p:sp>
        <p:nvSpPr>
          <p:cNvPr id="30738" name="Text Box 18"/>
          <p:cNvSpPr txBox="1">
            <a:spLocks noChangeArrowheads="1"/>
          </p:cNvSpPr>
          <p:nvPr/>
        </p:nvSpPr>
        <p:spPr bwMode="auto">
          <a:xfrm>
            <a:off x="179388" y="1628775"/>
            <a:ext cx="1296987" cy="641350"/>
          </a:xfrm>
          <a:prstGeom prst="rect">
            <a:avLst/>
          </a:prstGeom>
          <a:noFill/>
          <a:ln w="9525">
            <a:noFill/>
            <a:miter lim="800000"/>
            <a:headEnd/>
            <a:tailEnd/>
          </a:ln>
          <a:effectLst/>
        </p:spPr>
        <p:txBody>
          <a:bodyPr>
            <a:spAutoFit/>
          </a:bodyPr>
          <a:lstStyle/>
          <a:p>
            <a:r>
              <a:rPr lang="en-GB" sz="1800" b="1">
                <a:solidFill>
                  <a:srgbClr val="000066"/>
                </a:solidFill>
              </a:rPr>
              <a:t>DISPLACEMENT?</a:t>
            </a:r>
          </a:p>
        </p:txBody>
      </p:sp>
      <p:sp>
        <p:nvSpPr>
          <p:cNvPr id="30739" name="Text Box 19"/>
          <p:cNvSpPr txBox="1">
            <a:spLocks noChangeArrowheads="1"/>
          </p:cNvSpPr>
          <p:nvPr/>
        </p:nvSpPr>
        <p:spPr bwMode="auto">
          <a:xfrm>
            <a:off x="2700338" y="3357563"/>
            <a:ext cx="3887787" cy="457200"/>
          </a:xfrm>
          <a:prstGeom prst="rect">
            <a:avLst/>
          </a:prstGeom>
          <a:noFill/>
          <a:ln w="9525">
            <a:noFill/>
            <a:miter lim="800000"/>
            <a:headEnd/>
            <a:tailEnd/>
          </a:ln>
          <a:effectLst/>
        </p:spPr>
        <p:txBody>
          <a:bodyPr>
            <a:spAutoFit/>
          </a:bodyPr>
          <a:lstStyle/>
          <a:p>
            <a:pPr algn="ctr"/>
            <a:r>
              <a:rPr lang="en-GB" sz="2400" u="sng">
                <a:solidFill>
                  <a:srgbClr val="000066"/>
                </a:solidFill>
              </a:rPr>
              <a:t>Serial Position Curve</a:t>
            </a:r>
          </a:p>
        </p:txBody>
      </p:sp>
      <p:sp>
        <p:nvSpPr>
          <p:cNvPr id="30740" name="Text Box 20"/>
          <p:cNvSpPr txBox="1">
            <a:spLocks noChangeArrowheads="1"/>
          </p:cNvSpPr>
          <p:nvPr/>
        </p:nvSpPr>
        <p:spPr bwMode="auto">
          <a:xfrm>
            <a:off x="179388" y="2420938"/>
            <a:ext cx="1296987" cy="641350"/>
          </a:xfrm>
          <a:prstGeom prst="rect">
            <a:avLst/>
          </a:prstGeom>
          <a:noFill/>
          <a:ln w="9525">
            <a:noFill/>
            <a:miter lim="800000"/>
            <a:headEnd/>
            <a:tailEnd/>
          </a:ln>
          <a:effectLst/>
        </p:spPr>
        <p:txBody>
          <a:bodyPr>
            <a:spAutoFit/>
          </a:bodyPr>
          <a:lstStyle/>
          <a:p>
            <a:r>
              <a:rPr lang="en-GB" sz="1800" b="1">
                <a:solidFill>
                  <a:srgbClr val="000066"/>
                </a:solidFill>
              </a:rPr>
              <a:t>INTERFERENCE?</a:t>
            </a:r>
          </a:p>
        </p:txBody>
      </p:sp>
      <p:sp>
        <p:nvSpPr>
          <p:cNvPr id="30741" name="Text Box 21"/>
          <p:cNvSpPr txBox="1">
            <a:spLocks noChangeArrowheads="1"/>
          </p:cNvSpPr>
          <p:nvPr/>
        </p:nvSpPr>
        <p:spPr bwMode="auto">
          <a:xfrm>
            <a:off x="179388" y="6237288"/>
            <a:ext cx="8640762" cy="396875"/>
          </a:xfrm>
          <a:prstGeom prst="rect">
            <a:avLst/>
          </a:prstGeom>
          <a:noFill/>
          <a:ln w="9525">
            <a:noFill/>
            <a:miter lim="800000"/>
            <a:headEnd/>
            <a:tailEnd/>
          </a:ln>
          <a:effectLst/>
        </p:spPr>
        <p:txBody>
          <a:bodyPr>
            <a:spAutoFit/>
          </a:bodyPr>
          <a:lstStyle/>
          <a:p>
            <a:pPr algn="ctr"/>
            <a:r>
              <a:rPr lang="en-GB">
                <a:solidFill>
                  <a:srgbClr val="000066"/>
                </a:solidFill>
              </a:rPr>
              <a:t>Can you think of examples from LTM when this may not be the case?</a:t>
            </a:r>
          </a:p>
        </p:txBody>
      </p:sp>
    </p:spTree>
    <p:extLst>
      <p:ext uri="{BB962C8B-B14F-4D97-AF65-F5344CB8AC3E}">
        <p14:creationId xmlns:p14="http://schemas.microsoft.com/office/powerpoint/2010/main" val="788007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0736">
                                            <p:txEl>
                                              <p:pRg st="0" end="0"/>
                                            </p:txEl>
                                          </p:spTgt>
                                        </p:tgtEl>
                                        <p:attrNameLst>
                                          <p:attrName>style.visibility</p:attrName>
                                        </p:attrNameLst>
                                      </p:cBhvr>
                                      <p:to>
                                        <p:strVal val="visible"/>
                                      </p:to>
                                    </p:set>
                                    <p:anim calcmode="lin" valueType="num">
                                      <p:cBhvr additive="base">
                                        <p:cTn id="7" dur="500" fill="hold"/>
                                        <p:tgtEl>
                                          <p:spTgt spid="30736">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073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0736">
                                            <p:txEl>
                                              <p:pRg st="1" end="1"/>
                                            </p:txEl>
                                          </p:spTgt>
                                        </p:tgtEl>
                                        <p:attrNameLst>
                                          <p:attrName>style.visibility</p:attrName>
                                        </p:attrNameLst>
                                      </p:cBhvr>
                                      <p:to>
                                        <p:strVal val="visible"/>
                                      </p:to>
                                    </p:set>
                                    <p:anim calcmode="lin" valueType="num">
                                      <p:cBhvr additive="base">
                                        <p:cTn id="13" dur="500" fill="hold"/>
                                        <p:tgtEl>
                                          <p:spTgt spid="30736">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073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30736">
                                            <p:txEl>
                                              <p:pRg st="2" end="2"/>
                                            </p:txEl>
                                          </p:spTgt>
                                        </p:tgtEl>
                                        <p:attrNameLst>
                                          <p:attrName>style.visibility</p:attrName>
                                        </p:attrNameLst>
                                      </p:cBhvr>
                                      <p:to>
                                        <p:strVal val="visible"/>
                                      </p:to>
                                    </p:set>
                                    <p:anim calcmode="lin" valueType="num">
                                      <p:cBhvr additive="base">
                                        <p:cTn id="19" dur="500" fill="hold"/>
                                        <p:tgtEl>
                                          <p:spTgt spid="30736">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073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30730">
                                            <p:txEl>
                                              <p:pRg st="0" end="0"/>
                                            </p:txEl>
                                          </p:spTgt>
                                        </p:tgtEl>
                                        <p:attrNameLst>
                                          <p:attrName>style.visibility</p:attrName>
                                        </p:attrNameLst>
                                      </p:cBhvr>
                                      <p:to>
                                        <p:strVal val="visible"/>
                                      </p:to>
                                    </p:set>
                                    <p:anim calcmode="lin" valueType="num">
                                      <p:cBhvr additive="base">
                                        <p:cTn id="25" dur="500" fill="hold"/>
                                        <p:tgtEl>
                                          <p:spTgt spid="30730">
                                            <p:txEl>
                                              <p:pRg st="0" end="0"/>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0730">
                                            <p:txEl>
                                              <p:pRg st="0" end="0"/>
                                            </p:txEl>
                                          </p:spTgt>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30732"/>
                                        </p:tgtEl>
                                        <p:attrNameLst>
                                          <p:attrName>style.visibility</p:attrName>
                                        </p:attrNameLst>
                                      </p:cBhvr>
                                      <p:to>
                                        <p:strVal val="visible"/>
                                      </p:to>
                                    </p:set>
                                    <p:anim calcmode="lin" valueType="num">
                                      <p:cBhvr additive="base">
                                        <p:cTn id="29" dur="500" fill="hold"/>
                                        <p:tgtEl>
                                          <p:spTgt spid="30732"/>
                                        </p:tgtEl>
                                        <p:attrNameLst>
                                          <p:attrName>ppt_x</p:attrName>
                                        </p:attrNameLst>
                                      </p:cBhvr>
                                      <p:tavLst>
                                        <p:tav tm="0">
                                          <p:val>
                                            <p:strVal val="1+#ppt_w/2"/>
                                          </p:val>
                                        </p:tav>
                                        <p:tav tm="100000">
                                          <p:val>
                                            <p:strVal val="#ppt_x"/>
                                          </p:val>
                                        </p:tav>
                                      </p:tavLst>
                                    </p:anim>
                                    <p:anim calcmode="lin" valueType="num">
                                      <p:cBhvr additive="base">
                                        <p:cTn id="30" dur="500" fill="hold"/>
                                        <p:tgtEl>
                                          <p:spTgt spid="30732"/>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30731"/>
                                        </p:tgtEl>
                                        <p:attrNameLst>
                                          <p:attrName>style.visibility</p:attrName>
                                        </p:attrNameLst>
                                      </p:cBhvr>
                                      <p:to>
                                        <p:strVal val="visible"/>
                                      </p:to>
                                    </p:set>
                                    <p:anim calcmode="lin" valueType="num">
                                      <p:cBhvr additive="base">
                                        <p:cTn id="35" dur="500" fill="hold"/>
                                        <p:tgtEl>
                                          <p:spTgt spid="30731"/>
                                        </p:tgtEl>
                                        <p:attrNameLst>
                                          <p:attrName>ppt_x</p:attrName>
                                        </p:attrNameLst>
                                      </p:cBhvr>
                                      <p:tavLst>
                                        <p:tav tm="0">
                                          <p:val>
                                            <p:strVal val="1+#ppt_w/2"/>
                                          </p:val>
                                        </p:tav>
                                        <p:tav tm="100000">
                                          <p:val>
                                            <p:strVal val="#ppt_x"/>
                                          </p:val>
                                        </p:tav>
                                      </p:tavLst>
                                    </p:anim>
                                    <p:anim calcmode="lin" valueType="num">
                                      <p:cBhvr additive="base">
                                        <p:cTn id="36" dur="500" fill="hold"/>
                                        <p:tgtEl>
                                          <p:spTgt spid="30731"/>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30733"/>
                                        </p:tgtEl>
                                        <p:attrNameLst>
                                          <p:attrName>style.visibility</p:attrName>
                                        </p:attrNameLst>
                                      </p:cBhvr>
                                      <p:to>
                                        <p:strVal val="visible"/>
                                      </p:to>
                                    </p:set>
                                    <p:anim calcmode="lin" valueType="num">
                                      <p:cBhvr additive="base">
                                        <p:cTn id="39" dur="500" fill="hold"/>
                                        <p:tgtEl>
                                          <p:spTgt spid="30733"/>
                                        </p:tgtEl>
                                        <p:attrNameLst>
                                          <p:attrName>ppt_x</p:attrName>
                                        </p:attrNameLst>
                                      </p:cBhvr>
                                      <p:tavLst>
                                        <p:tav tm="0">
                                          <p:val>
                                            <p:strVal val="0-#ppt_w/2"/>
                                          </p:val>
                                        </p:tav>
                                        <p:tav tm="100000">
                                          <p:val>
                                            <p:strVal val="#ppt_x"/>
                                          </p:val>
                                        </p:tav>
                                      </p:tavLst>
                                    </p:anim>
                                    <p:anim calcmode="lin" valueType="num">
                                      <p:cBhvr additive="base">
                                        <p:cTn id="40" dur="500" fill="hold"/>
                                        <p:tgtEl>
                                          <p:spTgt spid="30733"/>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30729"/>
                                        </p:tgtEl>
                                        <p:attrNameLst>
                                          <p:attrName>style.visibility</p:attrName>
                                        </p:attrNameLst>
                                      </p:cBhvr>
                                      <p:to>
                                        <p:strVal val="visible"/>
                                      </p:to>
                                    </p:set>
                                    <p:anim calcmode="lin" valueType="num">
                                      <p:cBhvr additive="base">
                                        <p:cTn id="45" dur="500" fill="hold"/>
                                        <p:tgtEl>
                                          <p:spTgt spid="30729"/>
                                        </p:tgtEl>
                                        <p:attrNameLst>
                                          <p:attrName>ppt_x</p:attrName>
                                        </p:attrNameLst>
                                      </p:cBhvr>
                                      <p:tavLst>
                                        <p:tav tm="0">
                                          <p:val>
                                            <p:strVal val="#ppt_x"/>
                                          </p:val>
                                        </p:tav>
                                        <p:tav tm="100000">
                                          <p:val>
                                            <p:strVal val="#ppt_x"/>
                                          </p:val>
                                        </p:tav>
                                      </p:tavLst>
                                    </p:anim>
                                    <p:anim calcmode="lin" valueType="num">
                                      <p:cBhvr additive="base">
                                        <p:cTn id="46" dur="500" fill="hold"/>
                                        <p:tgtEl>
                                          <p:spTgt spid="30729"/>
                                        </p:tgtEl>
                                        <p:attrNameLst>
                                          <p:attrName>ppt_y</p:attrName>
                                        </p:attrNameLst>
                                      </p:cBhvr>
                                      <p:tavLst>
                                        <p:tav tm="0">
                                          <p:val>
                                            <p:strVal val="1+#ppt_h/2"/>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30735"/>
                                        </p:tgtEl>
                                        <p:attrNameLst>
                                          <p:attrName>style.visibility</p:attrName>
                                        </p:attrNameLst>
                                      </p:cBhvr>
                                      <p:to>
                                        <p:strVal val="visible"/>
                                      </p:to>
                                    </p:set>
                                    <p:anim calcmode="lin" valueType="num">
                                      <p:cBhvr additive="base">
                                        <p:cTn id="49" dur="500" fill="hold"/>
                                        <p:tgtEl>
                                          <p:spTgt spid="30735"/>
                                        </p:tgtEl>
                                        <p:attrNameLst>
                                          <p:attrName>ppt_x</p:attrName>
                                        </p:attrNameLst>
                                      </p:cBhvr>
                                      <p:tavLst>
                                        <p:tav tm="0">
                                          <p:val>
                                            <p:strVal val="0-#ppt_w/2"/>
                                          </p:val>
                                        </p:tav>
                                        <p:tav tm="100000">
                                          <p:val>
                                            <p:strVal val="#ppt_x"/>
                                          </p:val>
                                        </p:tav>
                                      </p:tavLst>
                                    </p:anim>
                                    <p:anim calcmode="lin" valueType="num">
                                      <p:cBhvr additive="base">
                                        <p:cTn id="50" dur="500" fill="hold"/>
                                        <p:tgtEl>
                                          <p:spTgt spid="30735"/>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30734"/>
                                        </p:tgtEl>
                                        <p:attrNameLst>
                                          <p:attrName>style.visibility</p:attrName>
                                        </p:attrNameLst>
                                      </p:cBhvr>
                                      <p:to>
                                        <p:strVal val="visible"/>
                                      </p:to>
                                    </p:set>
                                    <p:anim calcmode="lin" valueType="num">
                                      <p:cBhvr additive="base">
                                        <p:cTn id="53" dur="500" fill="hold"/>
                                        <p:tgtEl>
                                          <p:spTgt spid="30734"/>
                                        </p:tgtEl>
                                        <p:attrNameLst>
                                          <p:attrName>ppt_x</p:attrName>
                                        </p:attrNameLst>
                                      </p:cBhvr>
                                      <p:tavLst>
                                        <p:tav tm="0">
                                          <p:val>
                                            <p:strVal val="1+#ppt_w/2"/>
                                          </p:val>
                                        </p:tav>
                                        <p:tav tm="100000">
                                          <p:val>
                                            <p:strVal val="#ppt_x"/>
                                          </p:val>
                                        </p:tav>
                                      </p:tavLst>
                                    </p:anim>
                                    <p:anim calcmode="lin" valueType="num">
                                      <p:cBhvr additive="base">
                                        <p:cTn id="54" dur="500" fill="hold"/>
                                        <p:tgtEl>
                                          <p:spTgt spid="30734"/>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30741"/>
                                        </p:tgtEl>
                                        <p:attrNameLst>
                                          <p:attrName>style.visibility</p:attrName>
                                        </p:attrNameLst>
                                      </p:cBhvr>
                                      <p:to>
                                        <p:strVal val="visible"/>
                                      </p:to>
                                    </p:set>
                                    <p:anim calcmode="lin" valueType="num">
                                      <p:cBhvr additive="base">
                                        <p:cTn id="59" dur="500" fill="hold"/>
                                        <p:tgtEl>
                                          <p:spTgt spid="30741"/>
                                        </p:tgtEl>
                                        <p:attrNameLst>
                                          <p:attrName>ppt_x</p:attrName>
                                        </p:attrNameLst>
                                      </p:cBhvr>
                                      <p:tavLst>
                                        <p:tav tm="0">
                                          <p:val>
                                            <p:strVal val="#ppt_x"/>
                                          </p:val>
                                        </p:tav>
                                        <p:tav tm="100000">
                                          <p:val>
                                            <p:strVal val="#ppt_x"/>
                                          </p:val>
                                        </p:tav>
                                      </p:tavLst>
                                    </p:anim>
                                    <p:anim calcmode="lin" valueType="num">
                                      <p:cBhvr additive="base">
                                        <p:cTn id="60" dur="500" fill="hold"/>
                                        <p:tgtEl>
                                          <p:spTgt spid="307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9" grpId="0"/>
      <p:bldP spid="30731" grpId="0"/>
      <p:bldP spid="30732" grpId="0" animBg="1"/>
      <p:bldP spid="30733" grpId="0" animBg="1"/>
      <p:bldP spid="30734" grpId="0" animBg="1"/>
      <p:bldP spid="30735" grpId="0" animBg="1"/>
      <p:bldP spid="3074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solidFill>
            <a:srgbClr val="FFFF00"/>
          </a:solidFill>
        </p:spPr>
        <p:txBody>
          <a:bodyPr/>
          <a:lstStyle/>
          <a:p>
            <a:pPr eaLnBrk="1" hangingPunct="1"/>
            <a:r>
              <a:rPr lang="en-GB">
                <a:latin typeface="Arial" charset="0"/>
              </a:rPr>
              <a:t>Create a table</a:t>
            </a:r>
          </a:p>
        </p:txBody>
      </p:sp>
      <p:sp>
        <p:nvSpPr>
          <p:cNvPr id="50179" name="Rectangle 3"/>
          <p:cNvSpPr>
            <a:spLocks noGrp="1" noChangeArrowheads="1"/>
          </p:cNvSpPr>
          <p:nvPr>
            <p:ph type="body" sz="half" idx="1"/>
          </p:nvPr>
        </p:nvSpPr>
        <p:spPr>
          <a:xfrm>
            <a:off x="457200" y="1600200"/>
            <a:ext cx="6491288" cy="4525963"/>
          </a:xfrm>
        </p:spPr>
        <p:txBody>
          <a:bodyPr/>
          <a:lstStyle/>
          <a:p>
            <a:pPr eaLnBrk="1" hangingPunct="1"/>
            <a:r>
              <a:rPr lang="en-GB" sz="2800">
                <a:latin typeface="Arial" charset="0"/>
              </a:rPr>
              <a:t>Explanations of forgetting:</a:t>
            </a:r>
          </a:p>
        </p:txBody>
      </p:sp>
      <p:graphicFrame>
        <p:nvGraphicFramePr>
          <p:cNvPr id="73762" name="Group 34"/>
          <p:cNvGraphicFramePr>
            <a:graphicFrameLocks noGrp="1"/>
          </p:cNvGraphicFramePr>
          <p:nvPr>
            <p:ph sz="half" idx="2"/>
            <p:extLst>
              <p:ext uri="{D42A27DB-BD31-4B8C-83A1-F6EECF244321}">
                <p14:modId xmlns:p14="http://schemas.microsoft.com/office/powerpoint/2010/main" val="2845990281"/>
              </p:ext>
            </p:extLst>
          </p:nvPr>
        </p:nvGraphicFramePr>
        <p:xfrm>
          <a:off x="457200" y="2586491"/>
          <a:ext cx="8229601" cy="3673476"/>
        </p:xfrm>
        <a:graphic>
          <a:graphicData uri="http://schemas.openxmlformats.org/drawingml/2006/table">
            <a:tbl>
              <a:tblPr/>
              <a:tblGrid>
                <a:gridCol w="2057031"/>
                <a:gridCol w="2058508"/>
                <a:gridCol w="2057031"/>
                <a:gridCol w="2057031"/>
              </a:tblGrid>
              <a:tr h="7604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dirty="0" smtClean="0">
                          <a:ln>
                            <a:noFill/>
                          </a:ln>
                          <a:solidFill>
                            <a:schemeClr val="tx1"/>
                          </a:solidFill>
                          <a:effectLst/>
                          <a:latin typeface="Arial" charset="0"/>
                        </a:rPr>
                        <a:t>Theory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charset="0"/>
                        </a:rPr>
                        <a:t>Description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dirty="0" smtClean="0">
                          <a:ln>
                            <a:noFill/>
                          </a:ln>
                          <a:solidFill>
                            <a:schemeClr val="tx1"/>
                          </a:solidFill>
                          <a:effectLst/>
                          <a:latin typeface="Arial" charset="0"/>
                        </a:rPr>
                        <a:t>Evidence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dirty="0" smtClean="0">
                          <a:ln>
                            <a:noFill/>
                          </a:ln>
                          <a:solidFill>
                            <a:schemeClr val="tx1"/>
                          </a:solidFill>
                          <a:effectLst/>
                          <a:latin typeface="Arial" charset="0"/>
                        </a:rPr>
                        <a:t>Evaluation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70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02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70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86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4013147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What are the main features of the Multi – Store Model of Memory</a:t>
            </a:r>
            <a:endParaRPr lang="en-GB" dirty="0"/>
          </a:p>
        </p:txBody>
      </p:sp>
      <p:sp>
        <p:nvSpPr>
          <p:cNvPr id="3" name="Content Placeholder 2"/>
          <p:cNvSpPr>
            <a:spLocks noGrp="1"/>
          </p:cNvSpPr>
          <p:nvPr>
            <p:ph idx="1"/>
          </p:nvPr>
        </p:nvSpPr>
        <p:spPr/>
        <p:txBody>
          <a:bodyPr/>
          <a:lstStyle/>
          <a:p>
            <a:endParaRPr lang="en-GB"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600200"/>
            <a:ext cx="8018463" cy="463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410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GB">
                <a:latin typeface="Arial" charset="0"/>
              </a:rPr>
              <a:t>Trace Decay (STM)</a:t>
            </a:r>
          </a:p>
        </p:txBody>
      </p:sp>
      <p:grpSp>
        <p:nvGrpSpPr>
          <p:cNvPr id="9219" name="Group 3"/>
          <p:cNvGrpSpPr>
            <a:grpSpLocks/>
          </p:cNvGrpSpPr>
          <p:nvPr/>
        </p:nvGrpSpPr>
        <p:grpSpPr bwMode="auto">
          <a:xfrm>
            <a:off x="2411413" y="1557338"/>
            <a:ext cx="4321175" cy="4103687"/>
            <a:chOff x="1746" y="981"/>
            <a:chExt cx="2722" cy="2585"/>
          </a:xfrm>
        </p:grpSpPr>
        <p:sp>
          <p:nvSpPr>
            <p:cNvPr id="9291" name="Rectangle 4"/>
            <p:cNvSpPr>
              <a:spLocks noChangeArrowheads="1"/>
            </p:cNvSpPr>
            <p:nvPr/>
          </p:nvSpPr>
          <p:spPr bwMode="auto">
            <a:xfrm>
              <a:off x="1746" y="981"/>
              <a:ext cx="2722" cy="2585"/>
            </a:xfrm>
            <a:prstGeom prst="rect">
              <a:avLst/>
            </a:prstGeom>
            <a:solidFill>
              <a:schemeClr val="accent1"/>
            </a:solidFill>
            <a:ln w="9525">
              <a:solidFill>
                <a:schemeClr val="tx1"/>
              </a:solidFill>
              <a:miter lim="800000"/>
              <a:headEnd/>
              <a:tailEnd/>
            </a:ln>
          </p:spPr>
          <p:txBody>
            <a:bodyPr wrap="none" anchor="ctr"/>
            <a:lstStyle/>
            <a:p>
              <a:endParaRPr lang="en-US"/>
            </a:p>
          </p:txBody>
        </p:sp>
        <p:grpSp>
          <p:nvGrpSpPr>
            <p:cNvPr id="9292" name="Group 5"/>
            <p:cNvGrpSpPr>
              <a:grpSpLocks/>
            </p:cNvGrpSpPr>
            <p:nvPr/>
          </p:nvGrpSpPr>
          <p:grpSpPr bwMode="auto">
            <a:xfrm>
              <a:off x="1927" y="1117"/>
              <a:ext cx="2395" cy="2167"/>
              <a:chOff x="2651" y="2916"/>
              <a:chExt cx="728" cy="660"/>
            </a:xfrm>
          </p:grpSpPr>
          <p:sp>
            <p:nvSpPr>
              <p:cNvPr id="9293" name="Freeform 6"/>
              <p:cNvSpPr>
                <a:spLocks/>
              </p:cNvSpPr>
              <p:nvPr/>
            </p:nvSpPr>
            <p:spPr bwMode="auto">
              <a:xfrm>
                <a:off x="2685" y="2937"/>
                <a:ext cx="600" cy="563"/>
              </a:xfrm>
              <a:custGeom>
                <a:avLst/>
                <a:gdLst>
                  <a:gd name="T0" fmla="*/ 0 w 600"/>
                  <a:gd name="T1" fmla="*/ 0 h 563"/>
                  <a:gd name="T2" fmla="*/ 64 w 600"/>
                  <a:gd name="T3" fmla="*/ 14 h 563"/>
                  <a:gd name="T4" fmla="*/ 79 w 600"/>
                  <a:gd name="T5" fmla="*/ 57 h 563"/>
                  <a:gd name="T6" fmla="*/ 129 w 600"/>
                  <a:gd name="T7" fmla="*/ 101 h 563"/>
                  <a:gd name="T8" fmla="*/ 136 w 600"/>
                  <a:gd name="T9" fmla="*/ 122 h 563"/>
                  <a:gd name="T10" fmla="*/ 144 w 600"/>
                  <a:gd name="T11" fmla="*/ 209 h 563"/>
                  <a:gd name="T12" fmla="*/ 201 w 600"/>
                  <a:gd name="T13" fmla="*/ 245 h 563"/>
                  <a:gd name="T14" fmla="*/ 244 w 600"/>
                  <a:gd name="T15" fmla="*/ 273 h 563"/>
                  <a:gd name="T16" fmla="*/ 266 w 600"/>
                  <a:gd name="T17" fmla="*/ 295 h 563"/>
                  <a:gd name="T18" fmla="*/ 331 w 600"/>
                  <a:gd name="T19" fmla="*/ 302 h 563"/>
                  <a:gd name="T20" fmla="*/ 338 w 600"/>
                  <a:gd name="T21" fmla="*/ 396 h 563"/>
                  <a:gd name="T22" fmla="*/ 489 w 600"/>
                  <a:gd name="T23" fmla="*/ 417 h 563"/>
                  <a:gd name="T24" fmla="*/ 554 w 600"/>
                  <a:gd name="T25" fmla="*/ 482 h 563"/>
                  <a:gd name="T26" fmla="*/ 576 w 600"/>
                  <a:gd name="T27" fmla="*/ 540 h 563"/>
                  <a:gd name="T28" fmla="*/ 583 w 600"/>
                  <a:gd name="T29" fmla="*/ 561 h 56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00"/>
                  <a:gd name="T46" fmla="*/ 0 h 563"/>
                  <a:gd name="T47" fmla="*/ 600 w 600"/>
                  <a:gd name="T48" fmla="*/ 563 h 56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00" h="563">
                    <a:moveTo>
                      <a:pt x="0" y="0"/>
                    </a:moveTo>
                    <a:cubicBezTo>
                      <a:pt x="21" y="7"/>
                      <a:pt x="47" y="0"/>
                      <a:pt x="64" y="14"/>
                    </a:cubicBezTo>
                    <a:cubicBezTo>
                      <a:pt x="75" y="24"/>
                      <a:pt x="69" y="46"/>
                      <a:pt x="79" y="57"/>
                    </a:cubicBezTo>
                    <a:cubicBezTo>
                      <a:pt x="95" y="74"/>
                      <a:pt x="113" y="84"/>
                      <a:pt x="129" y="101"/>
                    </a:cubicBezTo>
                    <a:cubicBezTo>
                      <a:pt x="131" y="108"/>
                      <a:pt x="135" y="115"/>
                      <a:pt x="136" y="122"/>
                    </a:cubicBezTo>
                    <a:cubicBezTo>
                      <a:pt x="140" y="151"/>
                      <a:pt x="138" y="180"/>
                      <a:pt x="144" y="209"/>
                    </a:cubicBezTo>
                    <a:cubicBezTo>
                      <a:pt x="150" y="239"/>
                      <a:pt x="181" y="234"/>
                      <a:pt x="201" y="245"/>
                    </a:cubicBezTo>
                    <a:cubicBezTo>
                      <a:pt x="216" y="253"/>
                      <a:pt x="232" y="261"/>
                      <a:pt x="244" y="273"/>
                    </a:cubicBezTo>
                    <a:cubicBezTo>
                      <a:pt x="251" y="280"/>
                      <a:pt x="256" y="292"/>
                      <a:pt x="266" y="295"/>
                    </a:cubicBezTo>
                    <a:cubicBezTo>
                      <a:pt x="287" y="302"/>
                      <a:pt x="309" y="300"/>
                      <a:pt x="331" y="302"/>
                    </a:cubicBezTo>
                    <a:cubicBezTo>
                      <a:pt x="333" y="333"/>
                      <a:pt x="313" y="377"/>
                      <a:pt x="338" y="396"/>
                    </a:cubicBezTo>
                    <a:cubicBezTo>
                      <a:pt x="379" y="426"/>
                      <a:pt x="447" y="389"/>
                      <a:pt x="489" y="417"/>
                    </a:cubicBezTo>
                    <a:cubicBezTo>
                      <a:pt x="501" y="454"/>
                      <a:pt x="517" y="470"/>
                      <a:pt x="554" y="482"/>
                    </a:cubicBezTo>
                    <a:cubicBezTo>
                      <a:pt x="561" y="501"/>
                      <a:pt x="569" y="521"/>
                      <a:pt x="576" y="540"/>
                    </a:cubicBezTo>
                    <a:cubicBezTo>
                      <a:pt x="585" y="563"/>
                      <a:pt x="600" y="561"/>
                      <a:pt x="583" y="561"/>
                    </a:cubicBez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94" name="Freeform 7"/>
              <p:cNvSpPr>
                <a:spLocks/>
              </p:cNvSpPr>
              <p:nvPr/>
            </p:nvSpPr>
            <p:spPr bwMode="auto">
              <a:xfrm>
                <a:off x="2763" y="2916"/>
                <a:ext cx="16" cy="92"/>
              </a:xfrm>
              <a:custGeom>
                <a:avLst/>
                <a:gdLst>
                  <a:gd name="T0" fmla="*/ 16 w 16"/>
                  <a:gd name="T1" fmla="*/ 92 h 92"/>
                  <a:gd name="T2" fmla="*/ 16 w 16"/>
                  <a:gd name="T3" fmla="*/ 20 h 92"/>
                  <a:gd name="T4" fmla="*/ 12 w 16"/>
                  <a:gd name="T5" fmla="*/ 8 h 92"/>
                  <a:gd name="T6" fmla="*/ 0 w 16"/>
                  <a:gd name="T7" fmla="*/ 0 h 92"/>
                  <a:gd name="T8" fmla="*/ 0 60000 65536"/>
                  <a:gd name="T9" fmla="*/ 0 60000 65536"/>
                  <a:gd name="T10" fmla="*/ 0 60000 65536"/>
                  <a:gd name="T11" fmla="*/ 0 60000 65536"/>
                  <a:gd name="T12" fmla="*/ 0 w 16"/>
                  <a:gd name="T13" fmla="*/ 0 h 92"/>
                  <a:gd name="T14" fmla="*/ 16 w 16"/>
                  <a:gd name="T15" fmla="*/ 92 h 92"/>
                </a:gdLst>
                <a:ahLst/>
                <a:cxnLst>
                  <a:cxn ang="T8">
                    <a:pos x="T0" y="T1"/>
                  </a:cxn>
                  <a:cxn ang="T9">
                    <a:pos x="T2" y="T3"/>
                  </a:cxn>
                  <a:cxn ang="T10">
                    <a:pos x="T4" y="T5"/>
                  </a:cxn>
                  <a:cxn ang="T11">
                    <a:pos x="T6" y="T7"/>
                  </a:cxn>
                </a:cxnLst>
                <a:rect l="T12" t="T13" r="T14" b="T15"/>
                <a:pathLst>
                  <a:path w="16" h="92">
                    <a:moveTo>
                      <a:pt x="16" y="92"/>
                    </a:moveTo>
                    <a:cubicBezTo>
                      <a:pt x="1" y="69"/>
                      <a:pt x="8" y="45"/>
                      <a:pt x="16" y="20"/>
                    </a:cubicBezTo>
                    <a:cubicBezTo>
                      <a:pt x="15" y="16"/>
                      <a:pt x="15" y="11"/>
                      <a:pt x="12" y="8"/>
                    </a:cubicBezTo>
                    <a:cubicBezTo>
                      <a:pt x="9" y="4"/>
                      <a:pt x="0" y="0"/>
                      <a:pt x="0" y="0"/>
                    </a:cubicBez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95" name="Freeform 8"/>
              <p:cNvSpPr>
                <a:spLocks/>
              </p:cNvSpPr>
              <p:nvPr/>
            </p:nvSpPr>
            <p:spPr bwMode="auto">
              <a:xfrm>
                <a:off x="2651" y="3008"/>
                <a:ext cx="168" cy="76"/>
              </a:xfrm>
              <a:custGeom>
                <a:avLst/>
                <a:gdLst>
                  <a:gd name="T0" fmla="*/ 168 w 168"/>
                  <a:gd name="T1" fmla="*/ 76 h 76"/>
                  <a:gd name="T2" fmla="*/ 108 w 168"/>
                  <a:gd name="T3" fmla="*/ 44 h 76"/>
                  <a:gd name="T4" fmla="*/ 76 w 168"/>
                  <a:gd name="T5" fmla="*/ 0 h 76"/>
                  <a:gd name="T6" fmla="*/ 0 w 168"/>
                  <a:gd name="T7" fmla="*/ 24 h 76"/>
                  <a:gd name="T8" fmla="*/ 0 60000 65536"/>
                  <a:gd name="T9" fmla="*/ 0 60000 65536"/>
                  <a:gd name="T10" fmla="*/ 0 60000 65536"/>
                  <a:gd name="T11" fmla="*/ 0 60000 65536"/>
                  <a:gd name="T12" fmla="*/ 0 w 168"/>
                  <a:gd name="T13" fmla="*/ 0 h 76"/>
                  <a:gd name="T14" fmla="*/ 168 w 168"/>
                  <a:gd name="T15" fmla="*/ 76 h 76"/>
                </a:gdLst>
                <a:ahLst/>
                <a:cxnLst>
                  <a:cxn ang="T8">
                    <a:pos x="T0" y="T1"/>
                  </a:cxn>
                  <a:cxn ang="T9">
                    <a:pos x="T2" y="T3"/>
                  </a:cxn>
                  <a:cxn ang="T10">
                    <a:pos x="T4" y="T5"/>
                  </a:cxn>
                  <a:cxn ang="T11">
                    <a:pos x="T6" y="T7"/>
                  </a:cxn>
                </a:cxnLst>
                <a:rect l="T12" t="T13" r="T14" b="T15"/>
                <a:pathLst>
                  <a:path w="168" h="76">
                    <a:moveTo>
                      <a:pt x="168" y="76"/>
                    </a:moveTo>
                    <a:cubicBezTo>
                      <a:pt x="160" y="45"/>
                      <a:pt x="137" y="48"/>
                      <a:pt x="108" y="44"/>
                    </a:cubicBezTo>
                    <a:cubicBezTo>
                      <a:pt x="90" y="32"/>
                      <a:pt x="87" y="17"/>
                      <a:pt x="76" y="0"/>
                    </a:cubicBezTo>
                    <a:cubicBezTo>
                      <a:pt x="27" y="4"/>
                      <a:pt x="36" y="6"/>
                      <a:pt x="0" y="24"/>
                    </a:cubicBez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96" name="Freeform 9"/>
              <p:cNvSpPr>
                <a:spLocks/>
              </p:cNvSpPr>
              <p:nvPr/>
            </p:nvSpPr>
            <p:spPr bwMode="auto">
              <a:xfrm>
                <a:off x="2655" y="2992"/>
                <a:ext cx="44" cy="24"/>
              </a:xfrm>
              <a:custGeom>
                <a:avLst/>
                <a:gdLst>
                  <a:gd name="T0" fmla="*/ 44 w 44"/>
                  <a:gd name="T1" fmla="*/ 24 h 24"/>
                  <a:gd name="T2" fmla="*/ 0 w 44"/>
                  <a:gd name="T3" fmla="*/ 0 h 24"/>
                  <a:gd name="T4" fmla="*/ 0 60000 65536"/>
                  <a:gd name="T5" fmla="*/ 0 60000 65536"/>
                  <a:gd name="T6" fmla="*/ 0 w 44"/>
                  <a:gd name="T7" fmla="*/ 0 h 24"/>
                  <a:gd name="T8" fmla="*/ 44 w 44"/>
                  <a:gd name="T9" fmla="*/ 24 h 24"/>
                </a:gdLst>
                <a:ahLst/>
                <a:cxnLst>
                  <a:cxn ang="T4">
                    <a:pos x="T0" y="T1"/>
                  </a:cxn>
                  <a:cxn ang="T5">
                    <a:pos x="T2" y="T3"/>
                  </a:cxn>
                </a:cxnLst>
                <a:rect l="T6" t="T7" r="T8" b="T9"/>
                <a:pathLst>
                  <a:path w="44" h="24">
                    <a:moveTo>
                      <a:pt x="44" y="24"/>
                    </a:moveTo>
                    <a:cubicBezTo>
                      <a:pt x="22" y="17"/>
                      <a:pt x="33" y="0"/>
                      <a:pt x="0" y="0"/>
                    </a:cubicBez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97" name="Freeform 10"/>
              <p:cNvSpPr>
                <a:spLocks/>
              </p:cNvSpPr>
              <p:nvPr/>
            </p:nvSpPr>
            <p:spPr bwMode="auto">
              <a:xfrm>
                <a:off x="2991" y="3214"/>
                <a:ext cx="88" cy="22"/>
              </a:xfrm>
              <a:custGeom>
                <a:avLst/>
                <a:gdLst>
                  <a:gd name="T0" fmla="*/ 0 w 88"/>
                  <a:gd name="T1" fmla="*/ 22 h 22"/>
                  <a:gd name="T2" fmla="*/ 88 w 88"/>
                  <a:gd name="T3" fmla="*/ 22 h 22"/>
                  <a:gd name="T4" fmla="*/ 0 60000 65536"/>
                  <a:gd name="T5" fmla="*/ 0 60000 65536"/>
                  <a:gd name="T6" fmla="*/ 0 w 88"/>
                  <a:gd name="T7" fmla="*/ 0 h 22"/>
                  <a:gd name="T8" fmla="*/ 88 w 88"/>
                  <a:gd name="T9" fmla="*/ 22 h 22"/>
                </a:gdLst>
                <a:ahLst/>
                <a:cxnLst>
                  <a:cxn ang="T4">
                    <a:pos x="T0" y="T1"/>
                  </a:cxn>
                  <a:cxn ang="T5">
                    <a:pos x="T2" y="T3"/>
                  </a:cxn>
                </a:cxnLst>
                <a:rect l="T6" t="T7" r="T8" b="T9"/>
                <a:pathLst>
                  <a:path w="88" h="22">
                    <a:moveTo>
                      <a:pt x="0" y="22"/>
                    </a:moveTo>
                    <a:cubicBezTo>
                      <a:pt x="25" y="19"/>
                      <a:pt x="66" y="0"/>
                      <a:pt x="88" y="22"/>
                    </a:cubicBez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98" name="Freeform 11"/>
              <p:cNvSpPr>
                <a:spLocks/>
              </p:cNvSpPr>
              <p:nvPr/>
            </p:nvSpPr>
            <p:spPr bwMode="auto">
              <a:xfrm>
                <a:off x="3151" y="3344"/>
                <a:ext cx="68" cy="8"/>
              </a:xfrm>
              <a:custGeom>
                <a:avLst/>
                <a:gdLst>
                  <a:gd name="T0" fmla="*/ 0 w 68"/>
                  <a:gd name="T1" fmla="*/ 0 h 8"/>
                  <a:gd name="T2" fmla="*/ 68 w 68"/>
                  <a:gd name="T3" fmla="*/ 8 h 8"/>
                  <a:gd name="T4" fmla="*/ 0 60000 65536"/>
                  <a:gd name="T5" fmla="*/ 0 60000 65536"/>
                  <a:gd name="T6" fmla="*/ 0 w 68"/>
                  <a:gd name="T7" fmla="*/ 0 h 8"/>
                  <a:gd name="T8" fmla="*/ 68 w 68"/>
                  <a:gd name="T9" fmla="*/ 8 h 8"/>
                </a:gdLst>
                <a:ahLst/>
                <a:cxnLst>
                  <a:cxn ang="T4">
                    <a:pos x="T0" y="T1"/>
                  </a:cxn>
                  <a:cxn ang="T5">
                    <a:pos x="T2" y="T3"/>
                  </a:cxn>
                </a:cxnLst>
                <a:rect l="T6" t="T7" r="T8" b="T9"/>
                <a:pathLst>
                  <a:path w="68" h="8">
                    <a:moveTo>
                      <a:pt x="0" y="0"/>
                    </a:moveTo>
                    <a:cubicBezTo>
                      <a:pt x="23" y="2"/>
                      <a:pt x="45" y="8"/>
                      <a:pt x="68" y="8"/>
                    </a:cubicBez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99" name="Freeform 12"/>
              <p:cNvSpPr>
                <a:spLocks/>
              </p:cNvSpPr>
              <p:nvPr/>
            </p:nvSpPr>
            <p:spPr bwMode="auto">
              <a:xfrm>
                <a:off x="3173" y="3385"/>
                <a:ext cx="81" cy="191"/>
              </a:xfrm>
              <a:custGeom>
                <a:avLst/>
                <a:gdLst>
                  <a:gd name="T0" fmla="*/ 169 w 56"/>
                  <a:gd name="T1" fmla="*/ 0 h 160"/>
                  <a:gd name="T2" fmla="*/ 493 w 56"/>
                  <a:gd name="T3" fmla="*/ 302 h 160"/>
                  <a:gd name="T4" fmla="*/ 226 w 56"/>
                  <a:gd name="T5" fmla="*/ 553 h 160"/>
                  <a:gd name="T6" fmla="*/ 0 60000 65536"/>
                  <a:gd name="T7" fmla="*/ 0 60000 65536"/>
                  <a:gd name="T8" fmla="*/ 0 60000 65536"/>
                  <a:gd name="T9" fmla="*/ 0 w 56"/>
                  <a:gd name="T10" fmla="*/ 0 h 160"/>
                  <a:gd name="T11" fmla="*/ 56 w 56"/>
                  <a:gd name="T12" fmla="*/ 160 h 160"/>
                </a:gdLst>
                <a:ahLst/>
                <a:cxnLst>
                  <a:cxn ang="T6">
                    <a:pos x="T0" y="T1"/>
                  </a:cxn>
                  <a:cxn ang="T7">
                    <a:pos x="T2" y="T3"/>
                  </a:cxn>
                  <a:cxn ang="T8">
                    <a:pos x="T4" y="T5"/>
                  </a:cxn>
                </a:cxnLst>
                <a:rect l="T9" t="T10" r="T11" b="T12"/>
                <a:pathLst>
                  <a:path w="56" h="160">
                    <a:moveTo>
                      <a:pt x="13" y="0"/>
                    </a:moveTo>
                    <a:cubicBezTo>
                      <a:pt x="33" y="29"/>
                      <a:pt x="0" y="76"/>
                      <a:pt x="37" y="88"/>
                    </a:cubicBezTo>
                    <a:cubicBezTo>
                      <a:pt x="47" y="117"/>
                      <a:pt x="56" y="160"/>
                      <a:pt x="17" y="160"/>
                    </a:cubicBez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300" name="Freeform 13"/>
              <p:cNvSpPr>
                <a:spLocks/>
              </p:cNvSpPr>
              <p:nvPr/>
            </p:nvSpPr>
            <p:spPr bwMode="auto">
              <a:xfrm>
                <a:off x="3238" y="3425"/>
                <a:ext cx="101" cy="97"/>
              </a:xfrm>
              <a:custGeom>
                <a:avLst/>
                <a:gdLst>
                  <a:gd name="T0" fmla="*/ 9 w 101"/>
                  <a:gd name="T1" fmla="*/ 15 h 97"/>
                  <a:gd name="T2" fmla="*/ 53 w 101"/>
                  <a:gd name="T3" fmla="*/ 31 h 97"/>
                  <a:gd name="T4" fmla="*/ 65 w 101"/>
                  <a:gd name="T5" fmla="*/ 67 h 97"/>
                  <a:gd name="T6" fmla="*/ 101 w 101"/>
                  <a:gd name="T7" fmla="*/ 91 h 97"/>
                  <a:gd name="T8" fmla="*/ 0 60000 65536"/>
                  <a:gd name="T9" fmla="*/ 0 60000 65536"/>
                  <a:gd name="T10" fmla="*/ 0 60000 65536"/>
                  <a:gd name="T11" fmla="*/ 0 60000 65536"/>
                  <a:gd name="T12" fmla="*/ 0 w 101"/>
                  <a:gd name="T13" fmla="*/ 0 h 97"/>
                  <a:gd name="T14" fmla="*/ 101 w 101"/>
                  <a:gd name="T15" fmla="*/ 97 h 97"/>
                </a:gdLst>
                <a:ahLst/>
                <a:cxnLst>
                  <a:cxn ang="T8">
                    <a:pos x="T0" y="T1"/>
                  </a:cxn>
                  <a:cxn ang="T9">
                    <a:pos x="T2" y="T3"/>
                  </a:cxn>
                  <a:cxn ang="T10">
                    <a:pos x="T4" y="T5"/>
                  </a:cxn>
                  <a:cxn ang="T11">
                    <a:pos x="T6" y="T7"/>
                  </a:cxn>
                </a:cxnLst>
                <a:rect l="T12" t="T13" r="T14" b="T15"/>
                <a:pathLst>
                  <a:path w="101" h="97">
                    <a:moveTo>
                      <a:pt x="9" y="15"/>
                    </a:moveTo>
                    <a:cubicBezTo>
                      <a:pt x="20" y="48"/>
                      <a:pt x="0" y="0"/>
                      <a:pt x="53" y="31"/>
                    </a:cubicBezTo>
                    <a:cubicBezTo>
                      <a:pt x="64" y="37"/>
                      <a:pt x="61" y="55"/>
                      <a:pt x="65" y="67"/>
                    </a:cubicBezTo>
                    <a:cubicBezTo>
                      <a:pt x="75" y="97"/>
                      <a:pt x="101" y="52"/>
                      <a:pt x="101" y="91"/>
                    </a:cubicBez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301" name="Freeform 14"/>
              <p:cNvSpPr>
                <a:spLocks/>
              </p:cNvSpPr>
              <p:nvPr/>
            </p:nvSpPr>
            <p:spPr bwMode="auto">
              <a:xfrm>
                <a:off x="3227" y="3408"/>
                <a:ext cx="152" cy="52"/>
              </a:xfrm>
              <a:custGeom>
                <a:avLst/>
                <a:gdLst>
                  <a:gd name="T0" fmla="*/ 0 w 152"/>
                  <a:gd name="T1" fmla="*/ 4 h 52"/>
                  <a:gd name="T2" fmla="*/ 84 w 152"/>
                  <a:gd name="T3" fmla="*/ 8 h 52"/>
                  <a:gd name="T4" fmla="*/ 92 w 152"/>
                  <a:gd name="T5" fmla="*/ 32 h 52"/>
                  <a:gd name="T6" fmla="*/ 144 w 152"/>
                  <a:gd name="T7" fmla="*/ 40 h 52"/>
                  <a:gd name="T8" fmla="*/ 152 w 152"/>
                  <a:gd name="T9" fmla="*/ 52 h 52"/>
                  <a:gd name="T10" fmla="*/ 0 60000 65536"/>
                  <a:gd name="T11" fmla="*/ 0 60000 65536"/>
                  <a:gd name="T12" fmla="*/ 0 60000 65536"/>
                  <a:gd name="T13" fmla="*/ 0 60000 65536"/>
                  <a:gd name="T14" fmla="*/ 0 60000 65536"/>
                  <a:gd name="T15" fmla="*/ 0 w 152"/>
                  <a:gd name="T16" fmla="*/ 0 h 52"/>
                  <a:gd name="T17" fmla="*/ 152 w 152"/>
                  <a:gd name="T18" fmla="*/ 52 h 52"/>
                </a:gdLst>
                <a:ahLst/>
                <a:cxnLst>
                  <a:cxn ang="T10">
                    <a:pos x="T0" y="T1"/>
                  </a:cxn>
                  <a:cxn ang="T11">
                    <a:pos x="T2" y="T3"/>
                  </a:cxn>
                  <a:cxn ang="T12">
                    <a:pos x="T4" y="T5"/>
                  </a:cxn>
                  <a:cxn ang="T13">
                    <a:pos x="T6" y="T7"/>
                  </a:cxn>
                  <a:cxn ang="T14">
                    <a:pos x="T8" y="T9"/>
                  </a:cxn>
                </a:cxnLst>
                <a:rect l="T15" t="T16" r="T17" b="T18"/>
                <a:pathLst>
                  <a:path w="152" h="52">
                    <a:moveTo>
                      <a:pt x="0" y="4"/>
                    </a:moveTo>
                    <a:cubicBezTo>
                      <a:pt x="28" y="5"/>
                      <a:pt x="57" y="0"/>
                      <a:pt x="84" y="8"/>
                    </a:cubicBezTo>
                    <a:cubicBezTo>
                      <a:pt x="92" y="10"/>
                      <a:pt x="89" y="24"/>
                      <a:pt x="92" y="32"/>
                    </a:cubicBezTo>
                    <a:cubicBezTo>
                      <a:pt x="94" y="37"/>
                      <a:pt x="136" y="39"/>
                      <a:pt x="144" y="40"/>
                    </a:cubicBezTo>
                    <a:cubicBezTo>
                      <a:pt x="147" y="44"/>
                      <a:pt x="152" y="52"/>
                      <a:pt x="152" y="52"/>
                    </a:cubicBez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grpSp>
        <p:nvGrpSpPr>
          <p:cNvPr id="4" name="Group 15"/>
          <p:cNvGrpSpPr>
            <a:grpSpLocks/>
          </p:cNvGrpSpPr>
          <p:nvPr/>
        </p:nvGrpSpPr>
        <p:grpSpPr bwMode="auto">
          <a:xfrm>
            <a:off x="2411413" y="1557338"/>
            <a:ext cx="4321175" cy="4103687"/>
            <a:chOff x="1882" y="1117"/>
            <a:chExt cx="2722" cy="2585"/>
          </a:xfrm>
        </p:grpSpPr>
        <p:sp>
          <p:nvSpPr>
            <p:cNvPr id="9280" name="Rectangle 16"/>
            <p:cNvSpPr>
              <a:spLocks noChangeArrowheads="1"/>
            </p:cNvSpPr>
            <p:nvPr/>
          </p:nvSpPr>
          <p:spPr bwMode="auto">
            <a:xfrm>
              <a:off x="1882" y="1117"/>
              <a:ext cx="2722" cy="2585"/>
            </a:xfrm>
            <a:prstGeom prst="rect">
              <a:avLst/>
            </a:prstGeom>
            <a:solidFill>
              <a:schemeClr val="accent1"/>
            </a:solidFill>
            <a:ln w="9525">
              <a:solidFill>
                <a:schemeClr val="tx1"/>
              </a:solidFill>
              <a:miter lim="800000"/>
              <a:headEnd/>
              <a:tailEnd/>
            </a:ln>
          </p:spPr>
          <p:txBody>
            <a:bodyPr wrap="none" anchor="ctr"/>
            <a:lstStyle/>
            <a:p>
              <a:endParaRPr lang="en-US"/>
            </a:p>
          </p:txBody>
        </p:sp>
        <p:grpSp>
          <p:nvGrpSpPr>
            <p:cNvPr id="9281" name="Group 17"/>
            <p:cNvGrpSpPr>
              <a:grpSpLocks/>
            </p:cNvGrpSpPr>
            <p:nvPr/>
          </p:nvGrpSpPr>
          <p:grpSpPr bwMode="auto">
            <a:xfrm>
              <a:off x="2063" y="1253"/>
              <a:ext cx="2395" cy="2167"/>
              <a:chOff x="2651" y="2916"/>
              <a:chExt cx="728" cy="660"/>
            </a:xfrm>
          </p:grpSpPr>
          <p:sp>
            <p:nvSpPr>
              <p:cNvPr id="9282" name="Freeform 18"/>
              <p:cNvSpPr>
                <a:spLocks/>
              </p:cNvSpPr>
              <p:nvPr/>
            </p:nvSpPr>
            <p:spPr bwMode="auto">
              <a:xfrm>
                <a:off x="2685" y="2937"/>
                <a:ext cx="600" cy="563"/>
              </a:xfrm>
              <a:custGeom>
                <a:avLst/>
                <a:gdLst>
                  <a:gd name="T0" fmla="*/ 0 w 600"/>
                  <a:gd name="T1" fmla="*/ 0 h 563"/>
                  <a:gd name="T2" fmla="*/ 64 w 600"/>
                  <a:gd name="T3" fmla="*/ 14 h 563"/>
                  <a:gd name="T4" fmla="*/ 79 w 600"/>
                  <a:gd name="T5" fmla="*/ 57 h 563"/>
                  <a:gd name="T6" fmla="*/ 129 w 600"/>
                  <a:gd name="T7" fmla="*/ 101 h 563"/>
                  <a:gd name="T8" fmla="*/ 136 w 600"/>
                  <a:gd name="T9" fmla="*/ 122 h 563"/>
                  <a:gd name="T10" fmla="*/ 144 w 600"/>
                  <a:gd name="T11" fmla="*/ 209 h 563"/>
                  <a:gd name="T12" fmla="*/ 201 w 600"/>
                  <a:gd name="T13" fmla="*/ 245 h 563"/>
                  <a:gd name="T14" fmla="*/ 244 w 600"/>
                  <a:gd name="T15" fmla="*/ 273 h 563"/>
                  <a:gd name="T16" fmla="*/ 266 w 600"/>
                  <a:gd name="T17" fmla="*/ 295 h 563"/>
                  <a:gd name="T18" fmla="*/ 331 w 600"/>
                  <a:gd name="T19" fmla="*/ 302 h 563"/>
                  <a:gd name="T20" fmla="*/ 338 w 600"/>
                  <a:gd name="T21" fmla="*/ 396 h 563"/>
                  <a:gd name="T22" fmla="*/ 489 w 600"/>
                  <a:gd name="T23" fmla="*/ 417 h 563"/>
                  <a:gd name="T24" fmla="*/ 554 w 600"/>
                  <a:gd name="T25" fmla="*/ 482 h 563"/>
                  <a:gd name="T26" fmla="*/ 576 w 600"/>
                  <a:gd name="T27" fmla="*/ 540 h 563"/>
                  <a:gd name="T28" fmla="*/ 583 w 600"/>
                  <a:gd name="T29" fmla="*/ 561 h 56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00"/>
                  <a:gd name="T46" fmla="*/ 0 h 563"/>
                  <a:gd name="T47" fmla="*/ 600 w 600"/>
                  <a:gd name="T48" fmla="*/ 563 h 56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00" h="563">
                    <a:moveTo>
                      <a:pt x="0" y="0"/>
                    </a:moveTo>
                    <a:cubicBezTo>
                      <a:pt x="21" y="7"/>
                      <a:pt x="47" y="0"/>
                      <a:pt x="64" y="14"/>
                    </a:cubicBezTo>
                    <a:cubicBezTo>
                      <a:pt x="75" y="24"/>
                      <a:pt x="69" y="46"/>
                      <a:pt x="79" y="57"/>
                    </a:cubicBezTo>
                    <a:cubicBezTo>
                      <a:pt x="95" y="74"/>
                      <a:pt x="113" y="84"/>
                      <a:pt x="129" y="101"/>
                    </a:cubicBezTo>
                    <a:cubicBezTo>
                      <a:pt x="131" y="108"/>
                      <a:pt x="135" y="115"/>
                      <a:pt x="136" y="122"/>
                    </a:cubicBezTo>
                    <a:cubicBezTo>
                      <a:pt x="140" y="151"/>
                      <a:pt x="138" y="180"/>
                      <a:pt x="144" y="209"/>
                    </a:cubicBezTo>
                    <a:cubicBezTo>
                      <a:pt x="150" y="239"/>
                      <a:pt x="181" y="234"/>
                      <a:pt x="201" y="245"/>
                    </a:cubicBezTo>
                    <a:cubicBezTo>
                      <a:pt x="216" y="253"/>
                      <a:pt x="232" y="261"/>
                      <a:pt x="244" y="273"/>
                    </a:cubicBezTo>
                    <a:cubicBezTo>
                      <a:pt x="251" y="280"/>
                      <a:pt x="256" y="292"/>
                      <a:pt x="266" y="295"/>
                    </a:cubicBezTo>
                    <a:cubicBezTo>
                      <a:pt x="287" y="302"/>
                      <a:pt x="309" y="300"/>
                      <a:pt x="331" y="302"/>
                    </a:cubicBezTo>
                    <a:cubicBezTo>
                      <a:pt x="333" y="333"/>
                      <a:pt x="313" y="377"/>
                      <a:pt x="338" y="396"/>
                    </a:cubicBezTo>
                    <a:cubicBezTo>
                      <a:pt x="379" y="426"/>
                      <a:pt x="447" y="389"/>
                      <a:pt x="489" y="417"/>
                    </a:cubicBezTo>
                    <a:cubicBezTo>
                      <a:pt x="501" y="454"/>
                      <a:pt x="517" y="470"/>
                      <a:pt x="554" y="482"/>
                    </a:cubicBezTo>
                    <a:cubicBezTo>
                      <a:pt x="561" y="501"/>
                      <a:pt x="569" y="521"/>
                      <a:pt x="576" y="540"/>
                    </a:cubicBezTo>
                    <a:cubicBezTo>
                      <a:pt x="585" y="563"/>
                      <a:pt x="600" y="561"/>
                      <a:pt x="583" y="561"/>
                    </a:cubicBez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83" name="Freeform 19"/>
              <p:cNvSpPr>
                <a:spLocks/>
              </p:cNvSpPr>
              <p:nvPr/>
            </p:nvSpPr>
            <p:spPr bwMode="auto">
              <a:xfrm>
                <a:off x="2763" y="2916"/>
                <a:ext cx="16" cy="92"/>
              </a:xfrm>
              <a:custGeom>
                <a:avLst/>
                <a:gdLst>
                  <a:gd name="T0" fmla="*/ 16 w 16"/>
                  <a:gd name="T1" fmla="*/ 92 h 92"/>
                  <a:gd name="T2" fmla="*/ 16 w 16"/>
                  <a:gd name="T3" fmla="*/ 20 h 92"/>
                  <a:gd name="T4" fmla="*/ 12 w 16"/>
                  <a:gd name="T5" fmla="*/ 8 h 92"/>
                  <a:gd name="T6" fmla="*/ 0 w 16"/>
                  <a:gd name="T7" fmla="*/ 0 h 92"/>
                  <a:gd name="T8" fmla="*/ 0 60000 65536"/>
                  <a:gd name="T9" fmla="*/ 0 60000 65536"/>
                  <a:gd name="T10" fmla="*/ 0 60000 65536"/>
                  <a:gd name="T11" fmla="*/ 0 60000 65536"/>
                  <a:gd name="T12" fmla="*/ 0 w 16"/>
                  <a:gd name="T13" fmla="*/ 0 h 92"/>
                  <a:gd name="T14" fmla="*/ 16 w 16"/>
                  <a:gd name="T15" fmla="*/ 92 h 92"/>
                </a:gdLst>
                <a:ahLst/>
                <a:cxnLst>
                  <a:cxn ang="T8">
                    <a:pos x="T0" y="T1"/>
                  </a:cxn>
                  <a:cxn ang="T9">
                    <a:pos x="T2" y="T3"/>
                  </a:cxn>
                  <a:cxn ang="T10">
                    <a:pos x="T4" y="T5"/>
                  </a:cxn>
                  <a:cxn ang="T11">
                    <a:pos x="T6" y="T7"/>
                  </a:cxn>
                </a:cxnLst>
                <a:rect l="T12" t="T13" r="T14" b="T15"/>
                <a:pathLst>
                  <a:path w="16" h="92">
                    <a:moveTo>
                      <a:pt x="16" y="92"/>
                    </a:moveTo>
                    <a:cubicBezTo>
                      <a:pt x="1" y="69"/>
                      <a:pt x="8" y="45"/>
                      <a:pt x="16" y="20"/>
                    </a:cubicBezTo>
                    <a:cubicBezTo>
                      <a:pt x="15" y="16"/>
                      <a:pt x="15" y="11"/>
                      <a:pt x="12" y="8"/>
                    </a:cubicBezTo>
                    <a:cubicBezTo>
                      <a:pt x="9" y="4"/>
                      <a:pt x="0" y="0"/>
                      <a:pt x="0" y="0"/>
                    </a:cubicBez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84" name="Freeform 20"/>
              <p:cNvSpPr>
                <a:spLocks/>
              </p:cNvSpPr>
              <p:nvPr/>
            </p:nvSpPr>
            <p:spPr bwMode="auto">
              <a:xfrm>
                <a:off x="2651" y="3008"/>
                <a:ext cx="168" cy="76"/>
              </a:xfrm>
              <a:custGeom>
                <a:avLst/>
                <a:gdLst>
                  <a:gd name="T0" fmla="*/ 168 w 168"/>
                  <a:gd name="T1" fmla="*/ 76 h 76"/>
                  <a:gd name="T2" fmla="*/ 108 w 168"/>
                  <a:gd name="T3" fmla="*/ 44 h 76"/>
                  <a:gd name="T4" fmla="*/ 76 w 168"/>
                  <a:gd name="T5" fmla="*/ 0 h 76"/>
                  <a:gd name="T6" fmla="*/ 0 w 168"/>
                  <a:gd name="T7" fmla="*/ 24 h 76"/>
                  <a:gd name="T8" fmla="*/ 0 60000 65536"/>
                  <a:gd name="T9" fmla="*/ 0 60000 65536"/>
                  <a:gd name="T10" fmla="*/ 0 60000 65536"/>
                  <a:gd name="T11" fmla="*/ 0 60000 65536"/>
                  <a:gd name="T12" fmla="*/ 0 w 168"/>
                  <a:gd name="T13" fmla="*/ 0 h 76"/>
                  <a:gd name="T14" fmla="*/ 168 w 168"/>
                  <a:gd name="T15" fmla="*/ 76 h 76"/>
                </a:gdLst>
                <a:ahLst/>
                <a:cxnLst>
                  <a:cxn ang="T8">
                    <a:pos x="T0" y="T1"/>
                  </a:cxn>
                  <a:cxn ang="T9">
                    <a:pos x="T2" y="T3"/>
                  </a:cxn>
                  <a:cxn ang="T10">
                    <a:pos x="T4" y="T5"/>
                  </a:cxn>
                  <a:cxn ang="T11">
                    <a:pos x="T6" y="T7"/>
                  </a:cxn>
                </a:cxnLst>
                <a:rect l="T12" t="T13" r="T14" b="T15"/>
                <a:pathLst>
                  <a:path w="168" h="76">
                    <a:moveTo>
                      <a:pt x="168" y="76"/>
                    </a:moveTo>
                    <a:cubicBezTo>
                      <a:pt x="160" y="45"/>
                      <a:pt x="137" y="48"/>
                      <a:pt x="108" y="44"/>
                    </a:cubicBezTo>
                    <a:cubicBezTo>
                      <a:pt x="90" y="32"/>
                      <a:pt x="87" y="17"/>
                      <a:pt x="76" y="0"/>
                    </a:cubicBezTo>
                    <a:cubicBezTo>
                      <a:pt x="27" y="4"/>
                      <a:pt x="36" y="6"/>
                      <a:pt x="0" y="24"/>
                    </a:cubicBez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85" name="Freeform 21"/>
              <p:cNvSpPr>
                <a:spLocks/>
              </p:cNvSpPr>
              <p:nvPr/>
            </p:nvSpPr>
            <p:spPr bwMode="auto">
              <a:xfrm>
                <a:off x="2655" y="2992"/>
                <a:ext cx="44" cy="24"/>
              </a:xfrm>
              <a:custGeom>
                <a:avLst/>
                <a:gdLst>
                  <a:gd name="T0" fmla="*/ 44 w 44"/>
                  <a:gd name="T1" fmla="*/ 24 h 24"/>
                  <a:gd name="T2" fmla="*/ 0 w 44"/>
                  <a:gd name="T3" fmla="*/ 0 h 24"/>
                  <a:gd name="T4" fmla="*/ 0 60000 65536"/>
                  <a:gd name="T5" fmla="*/ 0 60000 65536"/>
                  <a:gd name="T6" fmla="*/ 0 w 44"/>
                  <a:gd name="T7" fmla="*/ 0 h 24"/>
                  <a:gd name="T8" fmla="*/ 44 w 44"/>
                  <a:gd name="T9" fmla="*/ 24 h 24"/>
                </a:gdLst>
                <a:ahLst/>
                <a:cxnLst>
                  <a:cxn ang="T4">
                    <a:pos x="T0" y="T1"/>
                  </a:cxn>
                  <a:cxn ang="T5">
                    <a:pos x="T2" y="T3"/>
                  </a:cxn>
                </a:cxnLst>
                <a:rect l="T6" t="T7" r="T8" b="T9"/>
                <a:pathLst>
                  <a:path w="44" h="24">
                    <a:moveTo>
                      <a:pt x="44" y="24"/>
                    </a:moveTo>
                    <a:cubicBezTo>
                      <a:pt x="22" y="17"/>
                      <a:pt x="33" y="0"/>
                      <a:pt x="0" y="0"/>
                    </a:cubicBez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86" name="Freeform 22"/>
              <p:cNvSpPr>
                <a:spLocks/>
              </p:cNvSpPr>
              <p:nvPr/>
            </p:nvSpPr>
            <p:spPr bwMode="auto">
              <a:xfrm>
                <a:off x="2991" y="3214"/>
                <a:ext cx="88" cy="22"/>
              </a:xfrm>
              <a:custGeom>
                <a:avLst/>
                <a:gdLst>
                  <a:gd name="T0" fmla="*/ 0 w 88"/>
                  <a:gd name="T1" fmla="*/ 22 h 22"/>
                  <a:gd name="T2" fmla="*/ 88 w 88"/>
                  <a:gd name="T3" fmla="*/ 22 h 22"/>
                  <a:gd name="T4" fmla="*/ 0 60000 65536"/>
                  <a:gd name="T5" fmla="*/ 0 60000 65536"/>
                  <a:gd name="T6" fmla="*/ 0 w 88"/>
                  <a:gd name="T7" fmla="*/ 0 h 22"/>
                  <a:gd name="T8" fmla="*/ 88 w 88"/>
                  <a:gd name="T9" fmla="*/ 22 h 22"/>
                </a:gdLst>
                <a:ahLst/>
                <a:cxnLst>
                  <a:cxn ang="T4">
                    <a:pos x="T0" y="T1"/>
                  </a:cxn>
                  <a:cxn ang="T5">
                    <a:pos x="T2" y="T3"/>
                  </a:cxn>
                </a:cxnLst>
                <a:rect l="T6" t="T7" r="T8" b="T9"/>
                <a:pathLst>
                  <a:path w="88" h="22">
                    <a:moveTo>
                      <a:pt x="0" y="22"/>
                    </a:moveTo>
                    <a:cubicBezTo>
                      <a:pt x="25" y="19"/>
                      <a:pt x="66" y="0"/>
                      <a:pt x="88" y="22"/>
                    </a:cubicBez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87" name="Freeform 23"/>
              <p:cNvSpPr>
                <a:spLocks/>
              </p:cNvSpPr>
              <p:nvPr/>
            </p:nvSpPr>
            <p:spPr bwMode="auto">
              <a:xfrm>
                <a:off x="3151" y="3344"/>
                <a:ext cx="68" cy="8"/>
              </a:xfrm>
              <a:custGeom>
                <a:avLst/>
                <a:gdLst>
                  <a:gd name="T0" fmla="*/ 0 w 68"/>
                  <a:gd name="T1" fmla="*/ 0 h 8"/>
                  <a:gd name="T2" fmla="*/ 68 w 68"/>
                  <a:gd name="T3" fmla="*/ 8 h 8"/>
                  <a:gd name="T4" fmla="*/ 0 60000 65536"/>
                  <a:gd name="T5" fmla="*/ 0 60000 65536"/>
                  <a:gd name="T6" fmla="*/ 0 w 68"/>
                  <a:gd name="T7" fmla="*/ 0 h 8"/>
                  <a:gd name="T8" fmla="*/ 68 w 68"/>
                  <a:gd name="T9" fmla="*/ 8 h 8"/>
                </a:gdLst>
                <a:ahLst/>
                <a:cxnLst>
                  <a:cxn ang="T4">
                    <a:pos x="T0" y="T1"/>
                  </a:cxn>
                  <a:cxn ang="T5">
                    <a:pos x="T2" y="T3"/>
                  </a:cxn>
                </a:cxnLst>
                <a:rect l="T6" t="T7" r="T8" b="T9"/>
                <a:pathLst>
                  <a:path w="68" h="8">
                    <a:moveTo>
                      <a:pt x="0" y="0"/>
                    </a:moveTo>
                    <a:cubicBezTo>
                      <a:pt x="23" y="2"/>
                      <a:pt x="45" y="8"/>
                      <a:pt x="68" y="8"/>
                    </a:cubicBez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88" name="Freeform 24"/>
              <p:cNvSpPr>
                <a:spLocks/>
              </p:cNvSpPr>
              <p:nvPr/>
            </p:nvSpPr>
            <p:spPr bwMode="auto">
              <a:xfrm>
                <a:off x="3173" y="3385"/>
                <a:ext cx="81" cy="191"/>
              </a:xfrm>
              <a:custGeom>
                <a:avLst/>
                <a:gdLst>
                  <a:gd name="T0" fmla="*/ 169 w 56"/>
                  <a:gd name="T1" fmla="*/ 0 h 160"/>
                  <a:gd name="T2" fmla="*/ 493 w 56"/>
                  <a:gd name="T3" fmla="*/ 302 h 160"/>
                  <a:gd name="T4" fmla="*/ 226 w 56"/>
                  <a:gd name="T5" fmla="*/ 553 h 160"/>
                  <a:gd name="T6" fmla="*/ 0 60000 65536"/>
                  <a:gd name="T7" fmla="*/ 0 60000 65536"/>
                  <a:gd name="T8" fmla="*/ 0 60000 65536"/>
                  <a:gd name="T9" fmla="*/ 0 w 56"/>
                  <a:gd name="T10" fmla="*/ 0 h 160"/>
                  <a:gd name="T11" fmla="*/ 56 w 56"/>
                  <a:gd name="T12" fmla="*/ 160 h 160"/>
                </a:gdLst>
                <a:ahLst/>
                <a:cxnLst>
                  <a:cxn ang="T6">
                    <a:pos x="T0" y="T1"/>
                  </a:cxn>
                  <a:cxn ang="T7">
                    <a:pos x="T2" y="T3"/>
                  </a:cxn>
                  <a:cxn ang="T8">
                    <a:pos x="T4" y="T5"/>
                  </a:cxn>
                </a:cxnLst>
                <a:rect l="T9" t="T10" r="T11" b="T12"/>
                <a:pathLst>
                  <a:path w="56" h="160">
                    <a:moveTo>
                      <a:pt x="13" y="0"/>
                    </a:moveTo>
                    <a:cubicBezTo>
                      <a:pt x="33" y="29"/>
                      <a:pt x="0" y="76"/>
                      <a:pt x="37" y="88"/>
                    </a:cubicBezTo>
                    <a:cubicBezTo>
                      <a:pt x="47" y="117"/>
                      <a:pt x="56" y="160"/>
                      <a:pt x="17" y="160"/>
                    </a:cubicBez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89" name="Freeform 25"/>
              <p:cNvSpPr>
                <a:spLocks/>
              </p:cNvSpPr>
              <p:nvPr/>
            </p:nvSpPr>
            <p:spPr bwMode="auto">
              <a:xfrm>
                <a:off x="3238" y="3425"/>
                <a:ext cx="101" cy="97"/>
              </a:xfrm>
              <a:custGeom>
                <a:avLst/>
                <a:gdLst>
                  <a:gd name="T0" fmla="*/ 9 w 101"/>
                  <a:gd name="T1" fmla="*/ 15 h 97"/>
                  <a:gd name="T2" fmla="*/ 53 w 101"/>
                  <a:gd name="T3" fmla="*/ 31 h 97"/>
                  <a:gd name="T4" fmla="*/ 65 w 101"/>
                  <a:gd name="T5" fmla="*/ 67 h 97"/>
                  <a:gd name="T6" fmla="*/ 101 w 101"/>
                  <a:gd name="T7" fmla="*/ 91 h 97"/>
                  <a:gd name="T8" fmla="*/ 0 60000 65536"/>
                  <a:gd name="T9" fmla="*/ 0 60000 65536"/>
                  <a:gd name="T10" fmla="*/ 0 60000 65536"/>
                  <a:gd name="T11" fmla="*/ 0 60000 65536"/>
                  <a:gd name="T12" fmla="*/ 0 w 101"/>
                  <a:gd name="T13" fmla="*/ 0 h 97"/>
                  <a:gd name="T14" fmla="*/ 101 w 101"/>
                  <a:gd name="T15" fmla="*/ 97 h 97"/>
                </a:gdLst>
                <a:ahLst/>
                <a:cxnLst>
                  <a:cxn ang="T8">
                    <a:pos x="T0" y="T1"/>
                  </a:cxn>
                  <a:cxn ang="T9">
                    <a:pos x="T2" y="T3"/>
                  </a:cxn>
                  <a:cxn ang="T10">
                    <a:pos x="T4" y="T5"/>
                  </a:cxn>
                  <a:cxn ang="T11">
                    <a:pos x="T6" y="T7"/>
                  </a:cxn>
                </a:cxnLst>
                <a:rect l="T12" t="T13" r="T14" b="T15"/>
                <a:pathLst>
                  <a:path w="101" h="97">
                    <a:moveTo>
                      <a:pt x="9" y="15"/>
                    </a:moveTo>
                    <a:cubicBezTo>
                      <a:pt x="20" y="48"/>
                      <a:pt x="0" y="0"/>
                      <a:pt x="53" y="31"/>
                    </a:cubicBezTo>
                    <a:cubicBezTo>
                      <a:pt x="64" y="37"/>
                      <a:pt x="61" y="55"/>
                      <a:pt x="65" y="67"/>
                    </a:cubicBezTo>
                    <a:cubicBezTo>
                      <a:pt x="75" y="97"/>
                      <a:pt x="101" y="52"/>
                      <a:pt x="101" y="91"/>
                    </a:cubicBez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90" name="Freeform 26"/>
              <p:cNvSpPr>
                <a:spLocks/>
              </p:cNvSpPr>
              <p:nvPr/>
            </p:nvSpPr>
            <p:spPr bwMode="auto">
              <a:xfrm>
                <a:off x="3227" y="3408"/>
                <a:ext cx="152" cy="52"/>
              </a:xfrm>
              <a:custGeom>
                <a:avLst/>
                <a:gdLst>
                  <a:gd name="T0" fmla="*/ 0 w 152"/>
                  <a:gd name="T1" fmla="*/ 4 h 52"/>
                  <a:gd name="T2" fmla="*/ 84 w 152"/>
                  <a:gd name="T3" fmla="*/ 8 h 52"/>
                  <a:gd name="T4" fmla="*/ 92 w 152"/>
                  <a:gd name="T5" fmla="*/ 32 h 52"/>
                  <a:gd name="T6" fmla="*/ 144 w 152"/>
                  <a:gd name="T7" fmla="*/ 40 h 52"/>
                  <a:gd name="T8" fmla="*/ 152 w 152"/>
                  <a:gd name="T9" fmla="*/ 52 h 52"/>
                  <a:gd name="T10" fmla="*/ 0 60000 65536"/>
                  <a:gd name="T11" fmla="*/ 0 60000 65536"/>
                  <a:gd name="T12" fmla="*/ 0 60000 65536"/>
                  <a:gd name="T13" fmla="*/ 0 60000 65536"/>
                  <a:gd name="T14" fmla="*/ 0 60000 65536"/>
                  <a:gd name="T15" fmla="*/ 0 w 152"/>
                  <a:gd name="T16" fmla="*/ 0 h 52"/>
                  <a:gd name="T17" fmla="*/ 152 w 152"/>
                  <a:gd name="T18" fmla="*/ 52 h 52"/>
                </a:gdLst>
                <a:ahLst/>
                <a:cxnLst>
                  <a:cxn ang="T10">
                    <a:pos x="T0" y="T1"/>
                  </a:cxn>
                  <a:cxn ang="T11">
                    <a:pos x="T2" y="T3"/>
                  </a:cxn>
                  <a:cxn ang="T12">
                    <a:pos x="T4" y="T5"/>
                  </a:cxn>
                  <a:cxn ang="T13">
                    <a:pos x="T6" y="T7"/>
                  </a:cxn>
                  <a:cxn ang="T14">
                    <a:pos x="T8" y="T9"/>
                  </a:cxn>
                </a:cxnLst>
                <a:rect l="T15" t="T16" r="T17" b="T18"/>
                <a:pathLst>
                  <a:path w="152" h="52">
                    <a:moveTo>
                      <a:pt x="0" y="4"/>
                    </a:moveTo>
                    <a:cubicBezTo>
                      <a:pt x="28" y="5"/>
                      <a:pt x="57" y="0"/>
                      <a:pt x="84" y="8"/>
                    </a:cubicBezTo>
                    <a:cubicBezTo>
                      <a:pt x="92" y="10"/>
                      <a:pt x="89" y="24"/>
                      <a:pt x="92" y="32"/>
                    </a:cubicBezTo>
                    <a:cubicBezTo>
                      <a:pt x="94" y="37"/>
                      <a:pt x="136" y="39"/>
                      <a:pt x="144" y="40"/>
                    </a:cubicBezTo>
                    <a:cubicBezTo>
                      <a:pt x="147" y="44"/>
                      <a:pt x="152" y="52"/>
                      <a:pt x="152" y="52"/>
                    </a:cubicBez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grpSp>
        <p:nvGrpSpPr>
          <p:cNvPr id="6" name="Group 27"/>
          <p:cNvGrpSpPr>
            <a:grpSpLocks/>
          </p:cNvGrpSpPr>
          <p:nvPr/>
        </p:nvGrpSpPr>
        <p:grpSpPr bwMode="auto">
          <a:xfrm>
            <a:off x="2411413" y="1557338"/>
            <a:ext cx="4321175" cy="4103687"/>
            <a:chOff x="2109" y="1298"/>
            <a:chExt cx="2722" cy="2585"/>
          </a:xfrm>
        </p:grpSpPr>
        <p:sp>
          <p:nvSpPr>
            <p:cNvPr id="9269" name="Rectangle 28"/>
            <p:cNvSpPr>
              <a:spLocks noChangeArrowheads="1"/>
            </p:cNvSpPr>
            <p:nvPr/>
          </p:nvSpPr>
          <p:spPr bwMode="auto">
            <a:xfrm>
              <a:off x="2109" y="1298"/>
              <a:ext cx="2722" cy="2585"/>
            </a:xfrm>
            <a:prstGeom prst="rect">
              <a:avLst/>
            </a:prstGeom>
            <a:solidFill>
              <a:schemeClr val="accent1"/>
            </a:solidFill>
            <a:ln w="9525">
              <a:solidFill>
                <a:schemeClr val="tx1"/>
              </a:solidFill>
              <a:miter lim="800000"/>
              <a:headEnd/>
              <a:tailEnd/>
            </a:ln>
          </p:spPr>
          <p:txBody>
            <a:bodyPr wrap="none" anchor="ctr"/>
            <a:lstStyle/>
            <a:p>
              <a:endParaRPr lang="en-US"/>
            </a:p>
          </p:txBody>
        </p:sp>
        <p:grpSp>
          <p:nvGrpSpPr>
            <p:cNvPr id="9270" name="Group 29"/>
            <p:cNvGrpSpPr>
              <a:grpSpLocks/>
            </p:cNvGrpSpPr>
            <p:nvPr/>
          </p:nvGrpSpPr>
          <p:grpSpPr bwMode="auto">
            <a:xfrm>
              <a:off x="2290" y="1434"/>
              <a:ext cx="2395" cy="2167"/>
              <a:chOff x="2651" y="2916"/>
              <a:chExt cx="728" cy="660"/>
            </a:xfrm>
          </p:grpSpPr>
          <p:sp>
            <p:nvSpPr>
              <p:cNvPr id="9271" name="Freeform 30"/>
              <p:cNvSpPr>
                <a:spLocks/>
              </p:cNvSpPr>
              <p:nvPr/>
            </p:nvSpPr>
            <p:spPr bwMode="auto">
              <a:xfrm>
                <a:off x="2685" y="2937"/>
                <a:ext cx="600" cy="563"/>
              </a:xfrm>
              <a:custGeom>
                <a:avLst/>
                <a:gdLst>
                  <a:gd name="T0" fmla="*/ 0 w 600"/>
                  <a:gd name="T1" fmla="*/ 0 h 563"/>
                  <a:gd name="T2" fmla="*/ 64 w 600"/>
                  <a:gd name="T3" fmla="*/ 14 h 563"/>
                  <a:gd name="T4" fmla="*/ 79 w 600"/>
                  <a:gd name="T5" fmla="*/ 57 h 563"/>
                  <a:gd name="T6" fmla="*/ 129 w 600"/>
                  <a:gd name="T7" fmla="*/ 101 h 563"/>
                  <a:gd name="T8" fmla="*/ 136 w 600"/>
                  <a:gd name="T9" fmla="*/ 122 h 563"/>
                  <a:gd name="T10" fmla="*/ 144 w 600"/>
                  <a:gd name="T11" fmla="*/ 209 h 563"/>
                  <a:gd name="T12" fmla="*/ 201 w 600"/>
                  <a:gd name="T13" fmla="*/ 245 h 563"/>
                  <a:gd name="T14" fmla="*/ 244 w 600"/>
                  <a:gd name="T15" fmla="*/ 273 h 563"/>
                  <a:gd name="T16" fmla="*/ 266 w 600"/>
                  <a:gd name="T17" fmla="*/ 295 h 563"/>
                  <a:gd name="T18" fmla="*/ 331 w 600"/>
                  <a:gd name="T19" fmla="*/ 302 h 563"/>
                  <a:gd name="T20" fmla="*/ 338 w 600"/>
                  <a:gd name="T21" fmla="*/ 396 h 563"/>
                  <a:gd name="T22" fmla="*/ 489 w 600"/>
                  <a:gd name="T23" fmla="*/ 417 h 563"/>
                  <a:gd name="T24" fmla="*/ 554 w 600"/>
                  <a:gd name="T25" fmla="*/ 482 h 563"/>
                  <a:gd name="T26" fmla="*/ 576 w 600"/>
                  <a:gd name="T27" fmla="*/ 540 h 563"/>
                  <a:gd name="T28" fmla="*/ 583 w 600"/>
                  <a:gd name="T29" fmla="*/ 561 h 56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00"/>
                  <a:gd name="T46" fmla="*/ 0 h 563"/>
                  <a:gd name="T47" fmla="*/ 600 w 600"/>
                  <a:gd name="T48" fmla="*/ 563 h 56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00" h="563">
                    <a:moveTo>
                      <a:pt x="0" y="0"/>
                    </a:moveTo>
                    <a:cubicBezTo>
                      <a:pt x="21" y="7"/>
                      <a:pt x="47" y="0"/>
                      <a:pt x="64" y="14"/>
                    </a:cubicBezTo>
                    <a:cubicBezTo>
                      <a:pt x="75" y="24"/>
                      <a:pt x="69" y="46"/>
                      <a:pt x="79" y="57"/>
                    </a:cubicBezTo>
                    <a:cubicBezTo>
                      <a:pt x="95" y="74"/>
                      <a:pt x="113" y="84"/>
                      <a:pt x="129" y="101"/>
                    </a:cubicBezTo>
                    <a:cubicBezTo>
                      <a:pt x="131" y="108"/>
                      <a:pt x="135" y="115"/>
                      <a:pt x="136" y="122"/>
                    </a:cubicBezTo>
                    <a:cubicBezTo>
                      <a:pt x="140" y="151"/>
                      <a:pt x="138" y="180"/>
                      <a:pt x="144" y="209"/>
                    </a:cubicBezTo>
                    <a:cubicBezTo>
                      <a:pt x="150" y="239"/>
                      <a:pt x="181" y="234"/>
                      <a:pt x="201" y="245"/>
                    </a:cubicBezTo>
                    <a:cubicBezTo>
                      <a:pt x="216" y="253"/>
                      <a:pt x="232" y="261"/>
                      <a:pt x="244" y="273"/>
                    </a:cubicBezTo>
                    <a:cubicBezTo>
                      <a:pt x="251" y="280"/>
                      <a:pt x="256" y="292"/>
                      <a:pt x="266" y="295"/>
                    </a:cubicBezTo>
                    <a:cubicBezTo>
                      <a:pt x="287" y="302"/>
                      <a:pt x="309" y="300"/>
                      <a:pt x="331" y="302"/>
                    </a:cubicBezTo>
                    <a:cubicBezTo>
                      <a:pt x="333" y="333"/>
                      <a:pt x="313" y="377"/>
                      <a:pt x="338" y="396"/>
                    </a:cubicBezTo>
                    <a:cubicBezTo>
                      <a:pt x="379" y="426"/>
                      <a:pt x="447" y="389"/>
                      <a:pt x="489" y="417"/>
                    </a:cubicBezTo>
                    <a:cubicBezTo>
                      <a:pt x="501" y="454"/>
                      <a:pt x="517" y="470"/>
                      <a:pt x="554" y="482"/>
                    </a:cubicBezTo>
                    <a:cubicBezTo>
                      <a:pt x="561" y="501"/>
                      <a:pt x="569" y="521"/>
                      <a:pt x="576" y="540"/>
                    </a:cubicBezTo>
                    <a:cubicBezTo>
                      <a:pt x="585" y="563"/>
                      <a:pt x="600" y="561"/>
                      <a:pt x="583" y="561"/>
                    </a:cubicBez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72" name="Freeform 31"/>
              <p:cNvSpPr>
                <a:spLocks/>
              </p:cNvSpPr>
              <p:nvPr/>
            </p:nvSpPr>
            <p:spPr bwMode="auto">
              <a:xfrm>
                <a:off x="2763" y="2916"/>
                <a:ext cx="16" cy="92"/>
              </a:xfrm>
              <a:custGeom>
                <a:avLst/>
                <a:gdLst>
                  <a:gd name="T0" fmla="*/ 16 w 16"/>
                  <a:gd name="T1" fmla="*/ 92 h 92"/>
                  <a:gd name="T2" fmla="*/ 16 w 16"/>
                  <a:gd name="T3" fmla="*/ 20 h 92"/>
                  <a:gd name="T4" fmla="*/ 12 w 16"/>
                  <a:gd name="T5" fmla="*/ 8 h 92"/>
                  <a:gd name="T6" fmla="*/ 0 w 16"/>
                  <a:gd name="T7" fmla="*/ 0 h 92"/>
                  <a:gd name="T8" fmla="*/ 0 60000 65536"/>
                  <a:gd name="T9" fmla="*/ 0 60000 65536"/>
                  <a:gd name="T10" fmla="*/ 0 60000 65536"/>
                  <a:gd name="T11" fmla="*/ 0 60000 65536"/>
                  <a:gd name="T12" fmla="*/ 0 w 16"/>
                  <a:gd name="T13" fmla="*/ 0 h 92"/>
                  <a:gd name="T14" fmla="*/ 16 w 16"/>
                  <a:gd name="T15" fmla="*/ 92 h 92"/>
                </a:gdLst>
                <a:ahLst/>
                <a:cxnLst>
                  <a:cxn ang="T8">
                    <a:pos x="T0" y="T1"/>
                  </a:cxn>
                  <a:cxn ang="T9">
                    <a:pos x="T2" y="T3"/>
                  </a:cxn>
                  <a:cxn ang="T10">
                    <a:pos x="T4" y="T5"/>
                  </a:cxn>
                  <a:cxn ang="T11">
                    <a:pos x="T6" y="T7"/>
                  </a:cxn>
                </a:cxnLst>
                <a:rect l="T12" t="T13" r="T14" b="T15"/>
                <a:pathLst>
                  <a:path w="16" h="92">
                    <a:moveTo>
                      <a:pt x="16" y="92"/>
                    </a:moveTo>
                    <a:cubicBezTo>
                      <a:pt x="1" y="69"/>
                      <a:pt x="8" y="45"/>
                      <a:pt x="16" y="20"/>
                    </a:cubicBezTo>
                    <a:cubicBezTo>
                      <a:pt x="15" y="16"/>
                      <a:pt x="15" y="11"/>
                      <a:pt x="12" y="8"/>
                    </a:cubicBezTo>
                    <a:cubicBezTo>
                      <a:pt x="9" y="4"/>
                      <a:pt x="0" y="0"/>
                      <a:pt x="0" y="0"/>
                    </a:cubicBez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73" name="Freeform 32"/>
              <p:cNvSpPr>
                <a:spLocks/>
              </p:cNvSpPr>
              <p:nvPr/>
            </p:nvSpPr>
            <p:spPr bwMode="auto">
              <a:xfrm>
                <a:off x="2651" y="3008"/>
                <a:ext cx="168" cy="76"/>
              </a:xfrm>
              <a:custGeom>
                <a:avLst/>
                <a:gdLst>
                  <a:gd name="T0" fmla="*/ 168 w 168"/>
                  <a:gd name="T1" fmla="*/ 76 h 76"/>
                  <a:gd name="T2" fmla="*/ 108 w 168"/>
                  <a:gd name="T3" fmla="*/ 44 h 76"/>
                  <a:gd name="T4" fmla="*/ 76 w 168"/>
                  <a:gd name="T5" fmla="*/ 0 h 76"/>
                  <a:gd name="T6" fmla="*/ 0 w 168"/>
                  <a:gd name="T7" fmla="*/ 24 h 76"/>
                  <a:gd name="T8" fmla="*/ 0 60000 65536"/>
                  <a:gd name="T9" fmla="*/ 0 60000 65536"/>
                  <a:gd name="T10" fmla="*/ 0 60000 65536"/>
                  <a:gd name="T11" fmla="*/ 0 60000 65536"/>
                  <a:gd name="T12" fmla="*/ 0 w 168"/>
                  <a:gd name="T13" fmla="*/ 0 h 76"/>
                  <a:gd name="T14" fmla="*/ 168 w 168"/>
                  <a:gd name="T15" fmla="*/ 76 h 76"/>
                </a:gdLst>
                <a:ahLst/>
                <a:cxnLst>
                  <a:cxn ang="T8">
                    <a:pos x="T0" y="T1"/>
                  </a:cxn>
                  <a:cxn ang="T9">
                    <a:pos x="T2" y="T3"/>
                  </a:cxn>
                  <a:cxn ang="T10">
                    <a:pos x="T4" y="T5"/>
                  </a:cxn>
                  <a:cxn ang="T11">
                    <a:pos x="T6" y="T7"/>
                  </a:cxn>
                </a:cxnLst>
                <a:rect l="T12" t="T13" r="T14" b="T15"/>
                <a:pathLst>
                  <a:path w="168" h="76">
                    <a:moveTo>
                      <a:pt x="168" y="76"/>
                    </a:moveTo>
                    <a:cubicBezTo>
                      <a:pt x="160" y="45"/>
                      <a:pt x="137" y="48"/>
                      <a:pt x="108" y="44"/>
                    </a:cubicBezTo>
                    <a:cubicBezTo>
                      <a:pt x="90" y="32"/>
                      <a:pt x="87" y="17"/>
                      <a:pt x="76" y="0"/>
                    </a:cubicBezTo>
                    <a:cubicBezTo>
                      <a:pt x="27" y="4"/>
                      <a:pt x="36" y="6"/>
                      <a:pt x="0" y="24"/>
                    </a:cubicBez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74" name="Freeform 33"/>
              <p:cNvSpPr>
                <a:spLocks/>
              </p:cNvSpPr>
              <p:nvPr/>
            </p:nvSpPr>
            <p:spPr bwMode="auto">
              <a:xfrm>
                <a:off x="2655" y="2992"/>
                <a:ext cx="44" cy="24"/>
              </a:xfrm>
              <a:custGeom>
                <a:avLst/>
                <a:gdLst>
                  <a:gd name="T0" fmla="*/ 44 w 44"/>
                  <a:gd name="T1" fmla="*/ 24 h 24"/>
                  <a:gd name="T2" fmla="*/ 0 w 44"/>
                  <a:gd name="T3" fmla="*/ 0 h 24"/>
                  <a:gd name="T4" fmla="*/ 0 60000 65536"/>
                  <a:gd name="T5" fmla="*/ 0 60000 65536"/>
                  <a:gd name="T6" fmla="*/ 0 w 44"/>
                  <a:gd name="T7" fmla="*/ 0 h 24"/>
                  <a:gd name="T8" fmla="*/ 44 w 44"/>
                  <a:gd name="T9" fmla="*/ 24 h 24"/>
                </a:gdLst>
                <a:ahLst/>
                <a:cxnLst>
                  <a:cxn ang="T4">
                    <a:pos x="T0" y="T1"/>
                  </a:cxn>
                  <a:cxn ang="T5">
                    <a:pos x="T2" y="T3"/>
                  </a:cxn>
                </a:cxnLst>
                <a:rect l="T6" t="T7" r="T8" b="T9"/>
                <a:pathLst>
                  <a:path w="44" h="24">
                    <a:moveTo>
                      <a:pt x="44" y="24"/>
                    </a:moveTo>
                    <a:cubicBezTo>
                      <a:pt x="22" y="17"/>
                      <a:pt x="33" y="0"/>
                      <a:pt x="0" y="0"/>
                    </a:cubicBez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75" name="Freeform 34"/>
              <p:cNvSpPr>
                <a:spLocks/>
              </p:cNvSpPr>
              <p:nvPr/>
            </p:nvSpPr>
            <p:spPr bwMode="auto">
              <a:xfrm>
                <a:off x="2991" y="3214"/>
                <a:ext cx="88" cy="22"/>
              </a:xfrm>
              <a:custGeom>
                <a:avLst/>
                <a:gdLst>
                  <a:gd name="T0" fmla="*/ 0 w 88"/>
                  <a:gd name="T1" fmla="*/ 22 h 22"/>
                  <a:gd name="T2" fmla="*/ 88 w 88"/>
                  <a:gd name="T3" fmla="*/ 22 h 22"/>
                  <a:gd name="T4" fmla="*/ 0 60000 65536"/>
                  <a:gd name="T5" fmla="*/ 0 60000 65536"/>
                  <a:gd name="T6" fmla="*/ 0 w 88"/>
                  <a:gd name="T7" fmla="*/ 0 h 22"/>
                  <a:gd name="T8" fmla="*/ 88 w 88"/>
                  <a:gd name="T9" fmla="*/ 22 h 22"/>
                </a:gdLst>
                <a:ahLst/>
                <a:cxnLst>
                  <a:cxn ang="T4">
                    <a:pos x="T0" y="T1"/>
                  </a:cxn>
                  <a:cxn ang="T5">
                    <a:pos x="T2" y="T3"/>
                  </a:cxn>
                </a:cxnLst>
                <a:rect l="T6" t="T7" r="T8" b="T9"/>
                <a:pathLst>
                  <a:path w="88" h="22">
                    <a:moveTo>
                      <a:pt x="0" y="22"/>
                    </a:moveTo>
                    <a:cubicBezTo>
                      <a:pt x="25" y="19"/>
                      <a:pt x="66" y="0"/>
                      <a:pt x="88" y="22"/>
                    </a:cubicBez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76" name="Freeform 35"/>
              <p:cNvSpPr>
                <a:spLocks/>
              </p:cNvSpPr>
              <p:nvPr/>
            </p:nvSpPr>
            <p:spPr bwMode="auto">
              <a:xfrm>
                <a:off x="3151" y="3344"/>
                <a:ext cx="68" cy="8"/>
              </a:xfrm>
              <a:custGeom>
                <a:avLst/>
                <a:gdLst>
                  <a:gd name="T0" fmla="*/ 0 w 68"/>
                  <a:gd name="T1" fmla="*/ 0 h 8"/>
                  <a:gd name="T2" fmla="*/ 68 w 68"/>
                  <a:gd name="T3" fmla="*/ 8 h 8"/>
                  <a:gd name="T4" fmla="*/ 0 60000 65536"/>
                  <a:gd name="T5" fmla="*/ 0 60000 65536"/>
                  <a:gd name="T6" fmla="*/ 0 w 68"/>
                  <a:gd name="T7" fmla="*/ 0 h 8"/>
                  <a:gd name="T8" fmla="*/ 68 w 68"/>
                  <a:gd name="T9" fmla="*/ 8 h 8"/>
                </a:gdLst>
                <a:ahLst/>
                <a:cxnLst>
                  <a:cxn ang="T4">
                    <a:pos x="T0" y="T1"/>
                  </a:cxn>
                  <a:cxn ang="T5">
                    <a:pos x="T2" y="T3"/>
                  </a:cxn>
                </a:cxnLst>
                <a:rect l="T6" t="T7" r="T8" b="T9"/>
                <a:pathLst>
                  <a:path w="68" h="8">
                    <a:moveTo>
                      <a:pt x="0" y="0"/>
                    </a:moveTo>
                    <a:cubicBezTo>
                      <a:pt x="23" y="2"/>
                      <a:pt x="45" y="8"/>
                      <a:pt x="68" y="8"/>
                    </a:cubicBez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77" name="Freeform 36"/>
              <p:cNvSpPr>
                <a:spLocks/>
              </p:cNvSpPr>
              <p:nvPr/>
            </p:nvSpPr>
            <p:spPr bwMode="auto">
              <a:xfrm>
                <a:off x="3173" y="3385"/>
                <a:ext cx="81" cy="191"/>
              </a:xfrm>
              <a:custGeom>
                <a:avLst/>
                <a:gdLst>
                  <a:gd name="T0" fmla="*/ 169 w 56"/>
                  <a:gd name="T1" fmla="*/ 0 h 160"/>
                  <a:gd name="T2" fmla="*/ 493 w 56"/>
                  <a:gd name="T3" fmla="*/ 302 h 160"/>
                  <a:gd name="T4" fmla="*/ 226 w 56"/>
                  <a:gd name="T5" fmla="*/ 553 h 160"/>
                  <a:gd name="T6" fmla="*/ 0 60000 65536"/>
                  <a:gd name="T7" fmla="*/ 0 60000 65536"/>
                  <a:gd name="T8" fmla="*/ 0 60000 65536"/>
                  <a:gd name="T9" fmla="*/ 0 w 56"/>
                  <a:gd name="T10" fmla="*/ 0 h 160"/>
                  <a:gd name="T11" fmla="*/ 56 w 56"/>
                  <a:gd name="T12" fmla="*/ 160 h 160"/>
                </a:gdLst>
                <a:ahLst/>
                <a:cxnLst>
                  <a:cxn ang="T6">
                    <a:pos x="T0" y="T1"/>
                  </a:cxn>
                  <a:cxn ang="T7">
                    <a:pos x="T2" y="T3"/>
                  </a:cxn>
                  <a:cxn ang="T8">
                    <a:pos x="T4" y="T5"/>
                  </a:cxn>
                </a:cxnLst>
                <a:rect l="T9" t="T10" r="T11" b="T12"/>
                <a:pathLst>
                  <a:path w="56" h="160">
                    <a:moveTo>
                      <a:pt x="13" y="0"/>
                    </a:moveTo>
                    <a:cubicBezTo>
                      <a:pt x="33" y="29"/>
                      <a:pt x="0" y="76"/>
                      <a:pt x="37" y="88"/>
                    </a:cubicBezTo>
                    <a:cubicBezTo>
                      <a:pt x="47" y="117"/>
                      <a:pt x="56" y="160"/>
                      <a:pt x="17" y="160"/>
                    </a:cubicBez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78" name="Freeform 37"/>
              <p:cNvSpPr>
                <a:spLocks/>
              </p:cNvSpPr>
              <p:nvPr/>
            </p:nvSpPr>
            <p:spPr bwMode="auto">
              <a:xfrm>
                <a:off x="3238" y="3425"/>
                <a:ext cx="101" cy="97"/>
              </a:xfrm>
              <a:custGeom>
                <a:avLst/>
                <a:gdLst>
                  <a:gd name="T0" fmla="*/ 9 w 101"/>
                  <a:gd name="T1" fmla="*/ 15 h 97"/>
                  <a:gd name="T2" fmla="*/ 53 w 101"/>
                  <a:gd name="T3" fmla="*/ 31 h 97"/>
                  <a:gd name="T4" fmla="*/ 65 w 101"/>
                  <a:gd name="T5" fmla="*/ 67 h 97"/>
                  <a:gd name="T6" fmla="*/ 101 w 101"/>
                  <a:gd name="T7" fmla="*/ 91 h 97"/>
                  <a:gd name="T8" fmla="*/ 0 60000 65536"/>
                  <a:gd name="T9" fmla="*/ 0 60000 65536"/>
                  <a:gd name="T10" fmla="*/ 0 60000 65536"/>
                  <a:gd name="T11" fmla="*/ 0 60000 65536"/>
                  <a:gd name="T12" fmla="*/ 0 w 101"/>
                  <a:gd name="T13" fmla="*/ 0 h 97"/>
                  <a:gd name="T14" fmla="*/ 101 w 101"/>
                  <a:gd name="T15" fmla="*/ 97 h 97"/>
                </a:gdLst>
                <a:ahLst/>
                <a:cxnLst>
                  <a:cxn ang="T8">
                    <a:pos x="T0" y="T1"/>
                  </a:cxn>
                  <a:cxn ang="T9">
                    <a:pos x="T2" y="T3"/>
                  </a:cxn>
                  <a:cxn ang="T10">
                    <a:pos x="T4" y="T5"/>
                  </a:cxn>
                  <a:cxn ang="T11">
                    <a:pos x="T6" y="T7"/>
                  </a:cxn>
                </a:cxnLst>
                <a:rect l="T12" t="T13" r="T14" b="T15"/>
                <a:pathLst>
                  <a:path w="101" h="97">
                    <a:moveTo>
                      <a:pt x="9" y="15"/>
                    </a:moveTo>
                    <a:cubicBezTo>
                      <a:pt x="20" y="48"/>
                      <a:pt x="0" y="0"/>
                      <a:pt x="53" y="31"/>
                    </a:cubicBezTo>
                    <a:cubicBezTo>
                      <a:pt x="64" y="37"/>
                      <a:pt x="61" y="55"/>
                      <a:pt x="65" y="67"/>
                    </a:cubicBezTo>
                    <a:cubicBezTo>
                      <a:pt x="75" y="97"/>
                      <a:pt x="101" y="52"/>
                      <a:pt x="101" y="91"/>
                    </a:cubicBez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79" name="Freeform 38"/>
              <p:cNvSpPr>
                <a:spLocks/>
              </p:cNvSpPr>
              <p:nvPr/>
            </p:nvSpPr>
            <p:spPr bwMode="auto">
              <a:xfrm>
                <a:off x="3227" y="3408"/>
                <a:ext cx="152" cy="52"/>
              </a:xfrm>
              <a:custGeom>
                <a:avLst/>
                <a:gdLst>
                  <a:gd name="T0" fmla="*/ 0 w 152"/>
                  <a:gd name="T1" fmla="*/ 4 h 52"/>
                  <a:gd name="T2" fmla="*/ 84 w 152"/>
                  <a:gd name="T3" fmla="*/ 8 h 52"/>
                  <a:gd name="T4" fmla="*/ 92 w 152"/>
                  <a:gd name="T5" fmla="*/ 32 h 52"/>
                  <a:gd name="T6" fmla="*/ 144 w 152"/>
                  <a:gd name="T7" fmla="*/ 40 h 52"/>
                  <a:gd name="T8" fmla="*/ 152 w 152"/>
                  <a:gd name="T9" fmla="*/ 52 h 52"/>
                  <a:gd name="T10" fmla="*/ 0 60000 65536"/>
                  <a:gd name="T11" fmla="*/ 0 60000 65536"/>
                  <a:gd name="T12" fmla="*/ 0 60000 65536"/>
                  <a:gd name="T13" fmla="*/ 0 60000 65536"/>
                  <a:gd name="T14" fmla="*/ 0 60000 65536"/>
                  <a:gd name="T15" fmla="*/ 0 w 152"/>
                  <a:gd name="T16" fmla="*/ 0 h 52"/>
                  <a:gd name="T17" fmla="*/ 152 w 152"/>
                  <a:gd name="T18" fmla="*/ 52 h 52"/>
                </a:gdLst>
                <a:ahLst/>
                <a:cxnLst>
                  <a:cxn ang="T10">
                    <a:pos x="T0" y="T1"/>
                  </a:cxn>
                  <a:cxn ang="T11">
                    <a:pos x="T2" y="T3"/>
                  </a:cxn>
                  <a:cxn ang="T12">
                    <a:pos x="T4" y="T5"/>
                  </a:cxn>
                  <a:cxn ang="T13">
                    <a:pos x="T6" y="T7"/>
                  </a:cxn>
                  <a:cxn ang="T14">
                    <a:pos x="T8" y="T9"/>
                  </a:cxn>
                </a:cxnLst>
                <a:rect l="T15" t="T16" r="T17" b="T18"/>
                <a:pathLst>
                  <a:path w="152" h="52">
                    <a:moveTo>
                      <a:pt x="0" y="4"/>
                    </a:moveTo>
                    <a:cubicBezTo>
                      <a:pt x="28" y="5"/>
                      <a:pt x="57" y="0"/>
                      <a:pt x="84" y="8"/>
                    </a:cubicBezTo>
                    <a:cubicBezTo>
                      <a:pt x="92" y="10"/>
                      <a:pt x="89" y="24"/>
                      <a:pt x="92" y="32"/>
                    </a:cubicBezTo>
                    <a:cubicBezTo>
                      <a:pt x="94" y="37"/>
                      <a:pt x="136" y="39"/>
                      <a:pt x="144" y="40"/>
                    </a:cubicBezTo>
                    <a:cubicBezTo>
                      <a:pt x="147" y="44"/>
                      <a:pt x="152" y="52"/>
                      <a:pt x="152" y="52"/>
                    </a:cubicBez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grpSp>
        <p:nvGrpSpPr>
          <p:cNvPr id="8" name="Group 39"/>
          <p:cNvGrpSpPr>
            <a:grpSpLocks/>
          </p:cNvGrpSpPr>
          <p:nvPr/>
        </p:nvGrpSpPr>
        <p:grpSpPr bwMode="auto">
          <a:xfrm>
            <a:off x="2411413" y="1557338"/>
            <a:ext cx="4321175" cy="4103687"/>
            <a:chOff x="2018" y="1253"/>
            <a:chExt cx="2722" cy="2585"/>
          </a:xfrm>
        </p:grpSpPr>
        <p:sp>
          <p:nvSpPr>
            <p:cNvPr id="9258" name="Rectangle 40"/>
            <p:cNvSpPr>
              <a:spLocks noChangeArrowheads="1"/>
            </p:cNvSpPr>
            <p:nvPr/>
          </p:nvSpPr>
          <p:spPr bwMode="auto">
            <a:xfrm>
              <a:off x="2018" y="1253"/>
              <a:ext cx="2722" cy="2585"/>
            </a:xfrm>
            <a:prstGeom prst="rect">
              <a:avLst/>
            </a:prstGeom>
            <a:solidFill>
              <a:schemeClr val="accent1"/>
            </a:solidFill>
            <a:ln w="9525">
              <a:solidFill>
                <a:schemeClr val="tx1"/>
              </a:solidFill>
              <a:miter lim="800000"/>
              <a:headEnd/>
              <a:tailEnd/>
            </a:ln>
          </p:spPr>
          <p:txBody>
            <a:bodyPr wrap="none" anchor="ctr"/>
            <a:lstStyle/>
            <a:p>
              <a:endParaRPr lang="en-US"/>
            </a:p>
          </p:txBody>
        </p:sp>
        <p:grpSp>
          <p:nvGrpSpPr>
            <p:cNvPr id="9259" name="Group 41"/>
            <p:cNvGrpSpPr>
              <a:grpSpLocks/>
            </p:cNvGrpSpPr>
            <p:nvPr/>
          </p:nvGrpSpPr>
          <p:grpSpPr bwMode="auto">
            <a:xfrm>
              <a:off x="2199" y="1389"/>
              <a:ext cx="2395" cy="2167"/>
              <a:chOff x="2651" y="2916"/>
              <a:chExt cx="728" cy="660"/>
            </a:xfrm>
          </p:grpSpPr>
          <p:sp>
            <p:nvSpPr>
              <p:cNvPr id="9260" name="Freeform 42"/>
              <p:cNvSpPr>
                <a:spLocks/>
              </p:cNvSpPr>
              <p:nvPr/>
            </p:nvSpPr>
            <p:spPr bwMode="auto">
              <a:xfrm>
                <a:off x="2685" y="2937"/>
                <a:ext cx="600" cy="563"/>
              </a:xfrm>
              <a:custGeom>
                <a:avLst/>
                <a:gdLst>
                  <a:gd name="T0" fmla="*/ 0 w 600"/>
                  <a:gd name="T1" fmla="*/ 0 h 563"/>
                  <a:gd name="T2" fmla="*/ 64 w 600"/>
                  <a:gd name="T3" fmla="*/ 14 h 563"/>
                  <a:gd name="T4" fmla="*/ 79 w 600"/>
                  <a:gd name="T5" fmla="*/ 57 h 563"/>
                  <a:gd name="T6" fmla="*/ 129 w 600"/>
                  <a:gd name="T7" fmla="*/ 101 h 563"/>
                  <a:gd name="T8" fmla="*/ 136 w 600"/>
                  <a:gd name="T9" fmla="*/ 122 h 563"/>
                  <a:gd name="T10" fmla="*/ 144 w 600"/>
                  <a:gd name="T11" fmla="*/ 209 h 563"/>
                  <a:gd name="T12" fmla="*/ 201 w 600"/>
                  <a:gd name="T13" fmla="*/ 245 h 563"/>
                  <a:gd name="T14" fmla="*/ 244 w 600"/>
                  <a:gd name="T15" fmla="*/ 273 h 563"/>
                  <a:gd name="T16" fmla="*/ 266 w 600"/>
                  <a:gd name="T17" fmla="*/ 295 h 563"/>
                  <a:gd name="T18" fmla="*/ 331 w 600"/>
                  <a:gd name="T19" fmla="*/ 302 h 563"/>
                  <a:gd name="T20" fmla="*/ 338 w 600"/>
                  <a:gd name="T21" fmla="*/ 396 h 563"/>
                  <a:gd name="T22" fmla="*/ 489 w 600"/>
                  <a:gd name="T23" fmla="*/ 417 h 563"/>
                  <a:gd name="T24" fmla="*/ 554 w 600"/>
                  <a:gd name="T25" fmla="*/ 482 h 563"/>
                  <a:gd name="T26" fmla="*/ 576 w 600"/>
                  <a:gd name="T27" fmla="*/ 540 h 563"/>
                  <a:gd name="T28" fmla="*/ 583 w 600"/>
                  <a:gd name="T29" fmla="*/ 561 h 56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00"/>
                  <a:gd name="T46" fmla="*/ 0 h 563"/>
                  <a:gd name="T47" fmla="*/ 600 w 600"/>
                  <a:gd name="T48" fmla="*/ 563 h 56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00" h="563">
                    <a:moveTo>
                      <a:pt x="0" y="0"/>
                    </a:moveTo>
                    <a:cubicBezTo>
                      <a:pt x="21" y="7"/>
                      <a:pt x="47" y="0"/>
                      <a:pt x="64" y="14"/>
                    </a:cubicBezTo>
                    <a:cubicBezTo>
                      <a:pt x="75" y="24"/>
                      <a:pt x="69" y="46"/>
                      <a:pt x="79" y="57"/>
                    </a:cubicBezTo>
                    <a:cubicBezTo>
                      <a:pt x="95" y="74"/>
                      <a:pt x="113" y="84"/>
                      <a:pt x="129" y="101"/>
                    </a:cubicBezTo>
                    <a:cubicBezTo>
                      <a:pt x="131" y="108"/>
                      <a:pt x="135" y="115"/>
                      <a:pt x="136" y="122"/>
                    </a:cubicBezTo>
                    <a:cubicBezTo>
                      <a:pt x="140" y="151"/>
                      <a:pt x="138" y="180"/>
                      <a:pt x="144" y="209"/>
                    </a:cubicBezTo>
                    <a:cubicBezTo>
                      <a:pt x="150" y="239"/>
                      <a:pt x="181" y="234"/>
                      <a:pt x="201" y="245"/>
                    </a:cubicBezTo>
                    <a:cubicBezTo>
                      <a:pt x="216" y="253"/>
                      <a:pt x="232" y="261"/>
                      <a:pt x="244" y="273"/>
                    </a:cubicBezTo>
                    <a:cubicBezTo>
                      <a:pt x="251" y="280"/>
                      <a:pt x="256" y="292"/>
                      <a:pt x="266" y="295"/>
                    </a:cubicBezTo>
                    <a:cubicBezTo>
                      <a:pt x="287" y="302"/>
                      <a:pt x="309" y="300"/>
                      <a:pt x="331" y="302"/>
                    </a:cubicBezTo>
                    <a:cubicBezTo>
                      <a:pt x="333" y="333"/>
                      <a:pt x="313" y="377"/>
                      <a:pt x="338" y="396"/>
                    </a:cubicBezTo>
                    <a:cubicBezTo>
                      <a:pt x="379" y="426"/>
                      <a:pt x="447" y="389"/>
                      <a:pt x="489" y="417"/>
                    </a:cubicBezTo>
                    <a:cubicBezTo>
                      <a:pt x="501" y="454"/>
                      <a:pt x="517" y="470"/>
                      <a:pt x="554" y="482"/>
                    </a:cubicBezTo>
                    <a:cubicBezTo>
                      <a:pt x="561" y="501"/>
                      <a:pt x="569" y="521"/>
                      <a:pt x="576" y="540"/>
                    </a:cubicBezTo>
                    <a:cubicBezTo>
                      <a:pt x="585" y="563"/>
                      <a:pt x="600" y="561"/>
                      <a:pt x="583" y="561"/>
                    </a:cubicBezTo>
                  </a:path>
                </a:pathLst>
              </a:custGeom>
              <a:noFill/>
              <a:ln w="190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61" name="Freeform 43"/>
              <p:cNvSpPr>
                <a:spLocks/>
              </p:cNvSpPr>
              <p:nvPr/>
            </p:nvSpPr>
            <p:spPr bwMode="auto">
              <a:xfrm>
                <a:off x="2763" y="2916"/>
                <a:ext cx="16" cy="92"/>
              </a:xfrm>
              <a:custGeom>
                <a:avLst/>
                <a:gdLst>
                  <a:gd name="T0" fmla="*/ 16 w 16"/>
                  <a:gd name="T1" fmla="*/ 92 h 92"/>
                  <a:gd name="T2" fmla="*/ 16 w 16"/>
                  <a:gd name="T3" fmla="*/ 20 h 92"/>
                  <a:gd name="T4" fmla="*/ 12 w 16"/>
                  <a:gd name="T5" fmla="*/ 8 h 92"/>
                  <a:gd name="T6" fmla="*/ 0 w 16"/>
                  <a:gd name="T7" fmla="*/ 0 h 92"/>
                  <a:gd name="T8" fmla="*/ 0 60000 65536"/>
                  <a:gd name="T9" fmla="*/ 0 60000 65536"/>
                  <a:gd name="T10" fmla="*/ 0 60000 65536"/>
                  <a:gd name="T11" fmla="*/ 0 60000 65536"/>
                  <a:gd name="T12" fmla="*/ 0 w 16"/>
                  <a:gd name="T13" fmla="*/ 0 h 92"/>
                  <a:gd name="T14" fmla="*/ 16 w 16"/>
                  <a:gd name="T15" fmla="*/ 92 h 92"/>
                </a:gdLst>
                <a:ahLst/>
                <a:cxnLst>
                  <a:cxn ang="T8">
                    <a:pos x="T0" y="T1"/>
                  </a:cxn>
                  <a:cxn ang="T9">
                    <a:pos x="T2" y="T3"/>
                  </a:cxn>
                  <a:cxn ang="T10">
                    <a:pos x="T4" y="T5"/>
                  </a:cxn>
                  <a:cxn ang="T11">
                    <a:pos x="T6" y="T7"/>
                  </a:cxn>
                </a:cxnLst>
                <a:rect l="T12" t="T13" r="T14" b="T15"/>
                <a:pathLst>
                  <a:path w="16" h="92">
                    <a:moveTo>
                      <a:pt x="16" y="92"/>
                    </a:moveTo>
                    <a:cubicBezTo>
                      <a:pt x="1" y="69"/>
                      <a:pt x="8" y="45"/>
                      <a:pt x="16" y="20"/>
                    </a:cubicBezTo>
                    <a:cubicBezTo>
                      <a:pt x="15" y="16"/>
                      <a:pt x="15" y="11"/>
                      <a:pt x="12" y="8"/>
                    </a:cubicBezTo>
                    <a:cubicBezTo>
                      <a:pt x="9" y="4"/>
                      <a:pt x="0" y="0"/>
                      <a:pt x="0" y="0"/>
                    </a:cubicBezTo>
                  </a:path>
                </a:pathLst>
              </a:custGeom>
              <a:noFill/>
              <a:ln w="190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62" name="Freeform 44"/>
              <p:cNvSpPr>
                <a:spLocks/>
              </p:cNvSpPr>
              <p:nvPr/>
            </p:nvSpPr>
            <p:spPr bwMode="auto">
              <a:xfrm>
                <a:off x="2651" y="3008"/>
                <a:ext cx="168" cy="76"/>
              </a:xfrm>
              <a:custGeom>
                <a:avLst/>
                <a:gdLst>
                  <a:gd name="T0" fmla="*/ 168 w 168"/>
                  <a:gd name="T1" fmla="*/ 76 h 76"/>
                  <a:gd name="T2" fmla="*/ 108 w 168"/>
                  <a:gd name="T3" fmla="*/ 44 h 76"/>
                  <a:gd name="T4" fmla="*/ 76 w 168"/>
                  <a:gd name="T5" fmla="*/ 0 h 76"/>
                  <a:gd name="T6" fmla="*/ 0 w 168"/>
                  <a:gd name="T7" fmla="*/ 24 h 76"/>
                  <a:gd name="T8" fmla="*/ 0 60000 65536"/>
                  <a:gd name="T9" fmla="*/ 0 60000 65536"/>
                  <a:gd name="T10" fmla="*/ 0 60000 65536"/>
                  <a:gd name="T11" fmla="*/ 0 60000 65536"/>
                  <a:gd name="T12" fmla="*/ 0 w 168"/>
                  <a:gd name="T13" fmla="*/ 0 h 76"/>
                  <a:gd name="T14" fmla="*/ 168 w 168"/>
                  <a:gd name="T15" fmla="*/ 76 h 76"/>
                </a:gdLst>
                <a:ahLst/>
                <a:cxnLst>
                  <a:cxn ang="T8">
                    <a:pos x="T0" y="T1"/>
                  </a:cxn>
                  <a:cxn ang="T9">
                    <a:pos x="T2" y="T3"/>
                  </a:cxn>
                  <a:cxn ang="T10">
                    <a:pos x="T4" y="T5"/>
                  </a:cxn>
                  <a:cxn ang="T11">
                    <a:pos x="T6" y="T7"/>
                  </a:cxn>
                </a:cxnLst>
                <a:rect l="T12" t="T13" r="T14" b="T15"/>
                <a:pathLst>
                  <a:path w="168" h="76">
                    <a:moveTo>
                      <a:pt x="168" y="76"/>
                    </a:moveTo>
                    <a:cubicBezTo>
                      <a:pt x="160" y="45"/>
                      <a:pt x="137" y="48"/>
                      <a:pt x="108" y="44"/>
                    </a:cubicBezTo>
                    <a:cubicBezTo>
                      <a:pt x="90" y="32"/>
                      <a:pt x="87" y="17"/>
                      <a:pt x="76" y="0"/>
                    </a:cubicBezTo>
                    <a:cubicBezTo>
                      <a:pt x="27" y="4"/>
                      <a:pt x="36" y="6"/>
                      <a:pt x="0" y="24"/>
                    </a:cubicBezTo>
                  </a:path>
                </a:pathLst>
              </a:custGeom>
              <a:noFill/>
              <a:ln w="190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63" name="Freeform 45"/>
              <p:cNvSpPr>
                <a:spLocks/>
              </p:cNvSpPr>
              <p:nvPr/>
            </p:nvSpPr>
            <p:spPr bwMode="auto">
              <a:xfrm>
                <a:off x="2655" y="2992"/>
                <a:ext cx="44" cy="24"/>
              </a:xfrm>
              <a:custGeom>
                <a:avLst/>
                <a:gdLst>
                  <a:gd name="T0" fmla="*/ 44 w 44"/>
                  <a:gd name="T1" fmla="*/ 24 h 24"/>
                  <a:gd name="T2" fmla="*/ 0 w 44"/>
                  <a:gd name="T3" fmla="*/ 0 h 24"/>
                  <a:gd name="T4" fmla="*/ 0 60000 65536"/>
                  <a:gd name="T5" fmla="*/ 0 60000 65536"/>
                  <a:gd name="T6" fmla="*/ 0 w 44"/>
                  <a:gd name="T7" fmla="*/ 0 h 24"/>
                  <a:gd name="T8" fmla="*/ 44 w 44"/>
                  <a:gd name="T9" fmla="*/ 24 h 24"/>
                </a:gdLst>
                <a:ahLst/>
                <a:cxnLst>
                  <a:cxn ang="T4">
                    <a:pos x="T0" y="T1"/>
                  </a:cxn>
                  <a:cxn ang="T5">
                    <a:pos x="T2" y="T3"/>
                  </a:cxn>
                </a:cxnLst>
                <a:rect l="T6" t="T7" r="T8" b="T9"/>
                <a:pathLst>
                  <a:path w="44" h="24">
                    <a:moveTo>
                      <a:pt x="44" y="24"/>
                    </a:moveTo>
                    <a:cubicBezTo>
                      <a:pt x="22" y="17"/>
                      <a:pt x="33" y="0"/>
                      <a:pt x="0" y="0"/>
                    </a:cubicBezTo>
                  </a:path>
                </a:pathLst>
              </a:custGeom>
              <a:noFill/>
              <a:ln w="190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64" name="Freeform 46"/>
              <p:cNvSpPr>
                <a:spLocks/>
              </p:cNvSpPr>
              <p:nvPr/>
            </p:nvSpPr>
            <p:spPr bwMode="auto">
              <a:xfrm>
                <a:off x="2991" y="3214"/>
                <a:ext cx="88" cy="22"/>
              </a:xfrm>
              <a:custGeom>
                <a:avLst/>
                <a:gdLst>
                  <a:gd name="T0" fmla="*/ 0 w 88"/>
                  <a:gd name="T1" fmla="*/ 22 h 22"/>
                  <a:gd name="T2" fmla="*/ 88 w 88"/>
                  <a:gd name="T3" fmla="*/ 22 h 22"/>
                  <a:gd name="T4" fmla="*/ 0 60000 65536"/>
                  <a:gd name="T5" fmla="*/ 0 60000 65536"/>
                  <a:gd name="T6" fmla="*/ 0 w 88"/>
                  <a:gd name="T7" fmla="*/ 0 h 22"/>
                  <a:gd name="T8" fmla="*/ 88 w 88"/>
                  <a:gd name="T9" fmla="*/ 22 h 22"/>
                </a:gdLst>
                <a:ahLst/>
                <a:cxnLst>
                  <a:cxn ang="T4">
                    <a:pos x="T0" y="T1"/>
                  </a:cxn>
                  <a:cxn ang="T5">
                    <a:pos x="T2" y="T3"/>
                  </a:cxn>
                </a:cxnLst>
                <a:rect l="T6" t="T7" r="T8" b="T9"/>
                <a:pathLst>
                  <a:path w="88" h="22">
                    <a:moveTo>
                      <a:pt x="0" y="22"/>
                    </a:moveTo>
                    <a:cubicBezTo>
                      <a:pt x="25" y="19"/>
                      <a:pt x="66" y="0"/>
                      <a:pt x="88" y="22"/>
                    </a:cubicBezTo>
                  </a:path>
                </a:pathLst>
              </a:custGeom>
              <a:noFill/>
              <a:ln w="190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65" name="Freeform 47"/>
              <p:cNvSpPr>
                <a:spLocks/>
              </p:cNvSpPr>
              <p:nvPr/>
            </p:nvSpPr>
            <p:spPr bwMode="auto">
              <a:xfrm>
                <a:off x="3151" y="3344"/>
                <a:ext cx="68" cy="8"/>
              </a:xfrm>
              <a:custGeom>
                <a:avLst/>
                <a:gdLst>
                  <a:gd name="T0" fmla="*/ 0 w 68"/>
                  <a:gd name="T1" fmla="*/ 0 h 8"/>
                  <a:gd name="T2" fmla="*/ 68 w 68"/>
                  <a:gd name="T3" fmla="*/ 8 h 8"/>
                  <a:gd name="T4" fmla="*/ 0 60000 65536"/>
                  <a:gd name="T5" fmla="*/ 0 60000 65536"/>
                  <a:gd name="T6" fmla="*/ 0 w 68"/>
                  <a:gd name="T7" fmla="*/ 0 h 8"/>
                  <a:gd name="T8" fmla="*/ 68 w 68"/>
                  <a:gd name="T9" fmla="*/ 8 h 8"/>
                </a:gdLst>
                <a:ahLst/>
                <a:cxnLst>
                  <a:cxn ang="T4">
                    <a:pos x="T0" y="T1"/>
                  </a:cxn>
                  <a:cxn ang="T5">
                    <a:pos x="T2" y="T3"/>
                  </a:cxn>
                </a:cxnLst>
                <a:rect l="T6" t="T7" r="T8" b="T9"/>
                <a:pathLst>
                  <a:path w="68" h="8">
                    <a:moveTo>
                      <a:pt x="0" y="0"/>
                    </a:moveTo>
                    <a:cubicBezTo>
                      <a:pt x="23" y="2"/>
                      <a:pt x="45" y="8"/>
                      <a:pt x="68" y="8"/>
                    </a:cubicBezTo>
                  </a:path>
                </a:pathLst>
              </a:custGeom>
              <a:noFill/>
              <a:ln w="190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66" name="Freeform 48"/>
              <p:cNvSpPr>
                <a:spLocks/>
              </p:cNvSpPr>
              <p:nvPr/>
            </p:nvSpPr>
            <p:spPr bwMode="auto">
              <a:xfrm>
                <a:off x="3173" y="3385"/>
                <a:ext cx="81" cy="191"/>
              </a:xfrm>
              <a:custGeom>
                <a:avLst/>
                <a:gdLst>
                  <a:gd name="T0" fmla="*/ 169 w 56"/>
                  <a:gd name="T1" fmla="*/ 0 h 160"/>
                  <a:gd name="T2" fmla="*/ 493 w 56"/>
                  <a:gd name="T3" fmla="*/ 302 h 160"/>
                  <a:gd name="T4" fmla="*/ 226 w 56"/>
                  <a:gd name="T5" fmla="*/ 553 h 160"/>
                  <a:gd name="T6" fmla="*/ 0 60000 65536"/>
                  <a:gd name="T7" fmla="*/ 0 60000 65536"/>
                  <a:gd name="T8" fmla="*/ 0 60000 65536"/>
                  <a:gd name="T9" fmla="*/ 0 w 56"/>
                  <a:gd name="T10" fmla="*/ 0 h 160"/>
                  <a:gd name="T11" fmla="*/ 56 w 56"/>
                  <a:gd name="T12" fmla="*/ 160 h 160"/>
                </a:gdLst>
                <a:ahLst/>
                <a:cxnLst>
                  <a:cxn ang="T6">
                    <a:pos x="T0" y="T1"/>
                  </a:cxn>
                  <a:cxn ang="T7">
                    <a:pos x="T2" y="T3"/>
                  </a:cxn>
                  <a:cxn ang="T8">
                    <a:pos x="T4" y="T5"/>
                  </a:cxn>
                </a:cxnLst>
                <a:rect l="T9" t="T10" r="T11" b="T12"/>
                <a:pathLst>
                  <a:path w="56" h="160">
                    <a:moveTo>
                      <a:pt x="13" y="0"/>
                    </a:moveTo>
                    <a:cubicBezTo>
                      <a:pt x="33" y="29"/>
                      <a:pt x="0" y="76"/>
                      <a:pt x="37" y="88"/>
                    </a:cubicBezTo>
                    <a:cubicBezTo>
                      <a:pt x="47" y="117"/>
                      <a:pt x="56" y="160"/>
                      <a:pt x="17" y="160"/>
                    </a:cubicBezTo>
                  </a:path>
                </a:pathLst>
              </a:custGeom>
              <a:noFill/>
              <a:ln w="190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67" name="Freeform 49"/>
              <p:cNvSpPr>
                <a:spLocks/>
              </p:cNvSpPr>
              <p:nvPr/>
            </p:nvSpPr>
            <p:spPr bwMode="auto">
              <a:xfrm>
                <a:off x="3238" y="3425"/>
                <a:ext cx="101" cy="97"/>
              </a:xfrm>
              <a:custGeom>
                <a:avLst/>
                <a:gdLst>
                  <a:gd name="T0" fmla="*/ 9 w 101"/>
                  <a:gd name="T1" fmla="*/ 15 h 97"/>
                  <a:gd name="T2" fmla="*/ 53 w 101"/>
                  <a:gd name="T3" fmla="*/ 31 h 97"/>
                  <a:gd name="T4" fmla="*/ 65 w 101"/>
                  <a:gd name="T5" fmla="*/ 67 h 97"/>
                  <a:gd name="T6" fmla="*/ 101 w 101"/>
                  <a:gd name="T7" fmla="*/ 91 h 97"/>
                  <a:gd name="T8" fmla="*/ 0 60000 65536"/>
                  <a:gd name="T9" fmla="*/ 0 60000 65536"/>
                  <a:gd name="T10" fmla="*/ 0 60000 65536"/>
                  <a:gd name="T11" fmla="*/ 0 60000 65536"/>
                  <a:gd name="T12" fmla="*/ 0 w 101"/>
                  <a:gd name="T13" fmla="*/ 0 h 97"/>
                  <a:gd name="T14" fmla="*/ 101 w 101"/>
                  <a:gd name="T15" fmla="*/ 97 h 97"/>
                </a:gdLst>
                <a:ahLst/>
                <a:cxnLst>
                  <a:cxn ang="T8">
                    <a:pos x="T0" y="T1"/>
                  </a:cxn>
                  <a:cxn ang="T9">
                    <a:pos x="T2" y="T3"/>
                  </a:cxn>
                  <a:cxn ang="T10">
                    <a:pos x="T4" y="T5"/>
                  </a:cxn>
                  <a:cxn ang="T11">
                    <a:pos x="T6" y="T7"/>
                  </a:cxn>
                </a:cxnLst>
                <a:rect l="T12" t="T13" r="T14" b="T15"/>
                <a:pathLst>
                  <a:path w="101" h="97">
                    <a:moveTo>
                      <a:pt x="9" y="15"/>
                    </a:moveTo>
                    <a:cubicBezTo>
                      <a:pt x="20" y="48"/>
                      <a:pt x="0" y="0"/>
                      <a:pt x="53" y="31"/>
                    </a:cubicBezTo>
                    <a:cubicBezTo>
                      <a:pt x="64" y="37"/>
                      <a:pt x="61" y="55"/>
                      <a:pt x="65" y="67"/>
                    </a:cubicBezTo>
                    <a:cubicBezTo>
                      <a:pt x="75" y="97"/>
                      <a:pt x="101" y="52"/>
                      <a:pt x="101" y="91"/>
                    </a:cubicBezTo>
                  </a:path>
                </a:pathLst>
              </a:custGeom>
              <a:noFill/>
              <a:ln w="190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68" name="Freeform 50"/>
              <p:cNvSpPr>
                <a:spLocks/>
              </p:cNvSpPr>
              <p:nvPr/>
            </p:nvSpPr>
            <p:spPr bwMode="auto">
              <a:xfrm>
                <a:off x="3227" y="3408"/>
                <a:ext cx="152" cy="52"/>
              </a:xfrm>
              <a:custGeom>
                <a:avLst/>
                <a:gdLst>
                  <a:gd name="T0" fmla="*/ 0 w 152"/>
                  <a:gd name="T1" fmla="*/ 4 h 52"/>
                  <a:gd name="T2" fmla="*/ 84 w 152"/>
                  <a:gd name="T3" fmla="*/ 8 h 52"/>
                  <a:gd name="T4" fmla="*/ 92 w 152"/>
                  <a:gd name="T5" fmla="*/ 32 h 52"/>
                  <a:gd name="T6" fmla="*/ 144 w 152"/>
                  <a:gd name="T7" fmla="*/ 40 h 52"/>
                  <a:gd name="T8" fmla="*/ 152 w 152"/>
                  <a:gd name="T9" fmla="*/ 52 h 52"/>
                  <a:gd name="T10" fmla="*/ 0 60000 65536"/>
                  <a:gd name="T11" fmla="*/ 0 60000 65536"/>
                  <a:gd name="T12" fmla="*/ 0 60000 65536"/>
                  <a:gd name="T13" fmla="*/ 0 60000 65536"/>
                  <a:gd name="T14" fmla="*/ 0 60000 65536"/>
                  <a:gd name="T15" fmla="*/ 0 w 152"/>
                  <a:gd name="T16" fmla="*/ 0 h 52"/>
                  <a:gd name="T17" fmla="*/ 152 w 152"/>
                  <a:gd name="T18" fmla="*/ 52 h 52"/>
                </a:gdLst>
                <a:ahLst/>
                <a:cxnLst>
                  <a:cxn ang="T10">
                    <a:pos x="T0" y="T1"/>
                  </a:cxn>
                  <a:cxn ang="T11">
                    <a:pos x="T2" y="T3"/>
                  </a:cxn>
                  <a:cxn ang="T12">
                    <a:pos x="T4" y="T5"/>
                  </a:cxn>
                  <a:cxn ang="T13">
                    <a:pos x="T6" y="T7"/>
                  </a:cxn>
                  <a:cxn ang="T14">
                    <a:pos x="T8" y="T9"/>
                  </a:cxn>
                </a:cxnLst>
                <a:rect l="T15" t="T16" r="T17" b="T18"/>
                <a:pathLst>
                  <a:path w="152" h="52">
                    <a:moveTo>
                      <a:pt x="0" y="4"/>
                    </a:moveTo>
                    <a:cubicBezTo>
                      <a:pt x="28" y="5"/>
                      <a:pt x="57" y="0"/>
                      <a:pt x="84" y="8"/>
                    </a:cubicBezTo>
                    <a:cubicBezTo>
                      <a:pt x="92" y="10"/>
                      <a:pt x="89" y="24"/>
                      <a:pt x="92" y="32"/>
                    </a:cubicBezTo>
                    <a:cubicBezTo>
                      <a:pt x="94" y="37"/>
                      <a:pt x="136" y="39"/>
                      <a:pt x="144" y="40"/>
                    </a:cubicBezTo>
                    <a:cubicBezTo>
                      <a:pt x="147" y="44"/>
                      <a:pt x="152" y="52"/>
                      <a:pt x="152" y="52"/>
                    </a:cubicBezTo>
                  </a:path>
                </a:pathLst>
              </a:custGeom>
              <a:noFill/>
              <a:ln w="190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grpSp>
        <p:nvGrpSpPr>
          <p:cNvPr id="10" name="Group 51"/>
          <p:cNvGrpSpPr>
            <a:grpSpLocks/>
          </p:cNvGrpSpPr>
          <p:nvPr/>
        </p:nvGrpSpPr>
        <p:grpSpPr bwMode="auto">
          <a:xfrm>
            <a:off x="2411413" y="1557338"/>
            <a:ext cx="4321175" cy="4103687"/>
            <a:chOff x="2154" y="1389"/>
            <a:chExt cx="2722" cy="2585"/>
          </a:xfrm>
        </p:grpSpPr>
        <p:sp>
          <p:nvSpPr>
            <p:cNvPr id="9247" name="Rectangle 52"/>
            <p:cNvSpPr>
              <a:spLocks noChangeArrowheads="1"/>
            </p:cNvSpPr>
            <p:nvPr/>
          </p:nvSpPr>
          <p:spPr bwMode="auto">
            <a:xfrm>
              <a:off x="2154" y="1389"/>
              <a:ext cx="2722" cy="2585"/>
            </a:xfrm>
            <a:prstGeom prst="rect">
              <a:avLst/>
            </a:prstGeom>
            <a:solidFill>
              <a:schemeClr val="accent1"/>
            </a:solidFill>
            <a:ln w="9525">
              <a:solidFill>
                <a:schemeClr val="tx1"/>
              </a:solidFill>
              <a:miter lim="800000"/>
              <a:headEnd/>
              <a:tailEnd/>
            </a:ln>
          </p:spPr>
          <p:txBody>
            <a:bodyPr wrap="none" anchor="ctr"/>
            <a:lstStyle/>
            <a:p>
              <a:endParaRPr lang="en-US"/>
            </a:p>
          </p:txBody>
        </p:sp>
        <p:grpSp>
          <p:nvGrpSpPr>
            <p:cNvPr id="9248" name="Group 53"/>
            <p:cNvGrpSpPr>
              <a:grpSpLocks/>
            </p:cNvGrpSpPr>
            <p:nvPr/>
          </p:nvGrpSpPr>
          <p:grpSpPr bwMode="auto">
            <a:xfrm>
              <a:off x="2335" y="1525"/>
              <a:ext cx="2395" cy="2167"/>
              <a:chOff x="2651" y="2916"/>
              <a:chExt cx="728" cy="660"/>
            </a:xfrm>
          </p:grpSpPr>
          <p:sp>
            <p:nvSpPr>
              <p:cNvPr id="9249" name="Freeform 54"/>
              <p:cNvSpPr>
                <a:spLocks/>
              </p:cNvSpPr>
              <p:nvPr/>
            </p:nvSpPr>
            <p:spPr bwMode="auto">
              <a:xfrm>
                <a:off x="2685" y="2937"/>
                <a:ext cx="600" cy="563"/>
              </a:xfrm>
              <a:custGeom>
                <a:avLst/>
                <a:gdLst>
                  <a:gd name="T0" fmla="*/ 0 w 600"/>
                  <a:gd name="T1" fmla="*/ 0 h 563"/>
                  <a:gd name="T2" fmla="*/ 64 w 600"/>
                  <a:gd name="T3" fmla="*/ 14 h 563"/>
                  <a:gd name="T4" fmla="*/ 79 w 600"/>
                  <a:gd name="T5" fmla="*/ 57 h 563"/>
                  <a:gd name="T6" fmla="*/ 129 w 600"/>
                  <a:gd name="T7" fmla="*/ 101 h 563"/>
                  <a:gd name="T8" fmla="*/ 136 w 600"/>
                  <a:gd name="T9" fmla="*/ 122 h 563"/>
                  <a:gd name="T10" fmla="*/ 144 w 600"/>
                  <a:gd name="T11" fmla="*/ 209 h 563"/>
                  <a:gd name="T12" fmla="*/ 201 w 600"/>
                  <a:gd name="T13" fmla="*/ 245 h 563"/>
                  <a:gd name="T14" fmla="*/ 244 w 600"/>
                  <a:gd name="T15" fmla="*/ 273 h 563"/>
                  <a:gd name="T16" fmla="*/ 266 w 600"/>
                  <a:gd name="T17" fmla="*/ 295 h 563"/>
                  <a:gd name="T18" fmla="*/ 331 w 600"/>
                  <a:gd name="T19" fmla="*/ 302 h 563"/>
                  <a:gd name="T20" fmla="*/ 338 w 600"/>
                  <a:gd name="T21" fmla="*/ 396 h 563"/>
                  <a:gd name="T22" fmla="*/ 489 w 600"/>
                  <a:gd name="T23" fmla="*/ 417 h 563"/>
                  <a:gd name="T24" fmla="*/ 554 w 600"/>
                  <a:gd name="T25" fmla="*/ 482 h 563"/>
                  <a:gd name="T26" fmla="*/ 576 w 600"/>
                  <a:gd name="T27" fmla="*/ 540 h 563"/>
                  <a:gd name="T28" fmla="*/ 583 w 600"/>
                  <a:gd name="T29" fmla="*/ 561 h 56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00"/>
                  <a:gd name="T46" fmla="*/ 0 h 563"/>
                  <a:gd name="T47" fmla="*/ 600 w 600"/>
                  <a:gd name="T48" fmla="*/ 563 h 56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00" h="563">
                    <a:moveTo>
                      <a:pt x="0" y="0"/>
                    </a:moveTo>
                    <a:cubicBezTo>
                      <a:pt x="21" y="7"/>
                      <a:pt x="47" y="0"/>
                      <a:pt x="64" y="14"/>
                    </a:cubicBezTo>
                    <a:cubicBezTo>
                      <a:pt x="75" y="24"/>
                      <a:pt x="69" y="46"/>
                      <a:pt x="79" y="57"/>
                    </a:cubicBezTo>
                    <a:cubicBezTo>
                      <a:pt x="95" y="74"/>
                      <a:pt x="113" y="84"/>
                      <a:pt x="129" y="101"/>
                    </a:cubicBezTo>
                    <a:cubicBezTo>
                      <a:pt x="131" y="108"/>
                      <a:pt x="135" y="115"/>
                      <a:pt x="136" y="122"/>
                    </a:cubicBezTo>
                    <a:cubicBezTo>
                      <a:pt x="140" y="151"/>
                      <a:pt x="138" y="180"/>
                      <a:pt x="144" y="209"/>
                    </a:cubicBezTo>
                    <a:cubicBezTo>
                      <a:pt x="150" y="239"/>
                      <a:pt x="181" y="234"/>
                      <a:pt x="201" y="245"/>
                    </a:cubicBezTo>
                    <a:cubicBezTo>
                      <a:pt x="216" y="253"/>
                      <a:pt x="232" y="261"/>
                      <a:pt x="244" y="273"/>
                    </a:cubicBezTo>
                    <a:cubicBezTo>
                      <a:pt x="251" y="280"/>
                      <a:pt x="256" y="292"/>
                      <a:pt x="266" y="295"/>
                    </a:cubicBezTo>
                    <a:cubicBezTo>
                      <a:pt x="287" y="302"/>
                      <a:pt x="309" y="300"/>
                      <a:pt x="331" y="302"/>
                    </a:cubicBezTo>
                    <a:cubicBezTo>
                      <a:pt x="333" y="333"/>
                      <a:pt x="313" y="377"/>
                      <a:pt x="338" y="396"/>
                    </a:cubicBezTo>
                    <a:cubicBezTo>
                      <a:pt x="379" y="426"/>
                      <a:pt x="447" y="389"/>
                      <a:pt x="489" y="417"/>
                    </a:cubicBezTo>
                    <a:cubicBezTo>
                      <a:pt x="501" y="454"/>
                      <a:pt x="517" y="470"/>
                      <a:pt x="554" y="482"/>
                    </a:cubicBezTo>
                    <a:cubicBezTo>
                      <a:pt x="561" y="501"/>
                      <a:pt x="569" y="521"/>
                      <a:pt x="576" y="540"/>
                    </a:cubicBezTo>
                    <a:cubicBezTo>
                      <a:pt x="585" y="563"/>
                      <a:pt x="600" y="561"/>
                      <a:pt x="583" y="561"/>
                    </a:cubicBezTo>
                  </a:path>
                </a:pathLst>
              </a:custGeom>
              <a:noFill/>
              <a:ln w="952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50" name="Freeform 55"/>
              <p:cNvSpPr>
                <a:spLocks/>
              </p:cNvSpPr>
              <p:nvPr/>
            </p:nvSpPr>
            <p:spPr bwMode="auto">
              <a:xfrm>
                <a:off x="2763" y="2916"/>
                <a:ext cx="16" cy="92"/>
              </a:xfrm>
              <a:custGeom>
                <a:avLst/>
                <a:gdLst>
                  <a:gd name="T0" fmla="*/ 16 w 16"/>
                  <a:gd name="T1" fmla="*/ 92 h 92"/>
                  <a:gd name="T2" fmla="*/ 16 w 16"/>
                  <a:gd name="T3" fmla="*/ 20 h 92"/>
                  <a:gd name="T4" fmla="*/ 12 w 16"/>
                  <a:gd name="T5" fmla="*/ 8 h 92"/>
                  <a:gd name="T6" fmla="*/ 0 w 16"/>
                  <a:gd name="T7" fmla="*/ 0 h 92"/>
                  <a:gd name="T8" fmla="*/ 0 60000 65536"/>
                  <a:gd name="T9" fmla="*/ 0 60000 65536"/>
                  <a:gd name="T10" fmla="*/ 0 60000 65536"/>
                  <a:gd name="T11" fmla="*/ 0 60000 65536"/>
                  <a:gd name="T12" fmla="*/ 0 w 16"/>
                  <a:gd name="T13" fmla="*/ 0 h 92"/>
                  <a:gd name="T14" fmla="*/ 16 w 16"/>
                  <a:gd name="T15" fmla="*/ 92 h 92"/>
                </a:gdLst>
                <a:ahLst/>
                <a:cxnLst>
                  <a:cxn ang="T8">
                    <a:pos x="T0" y="T1"/>
                  </a:cxn>
                  <a:cxn ang="T9">
                    <a:pos x="T2" y="T3"/>
                  </a:cxn>
                  <a:cxn ang="T10">
                    <a:pos x="T4" y="T5"/>
                  </a:cxn>
                  <a:cxn ang="T11">
                    <a:pos x="T6" y="T7"/>
                  </a:cxn>
                </a:cxnLst>
                <a:rect l="T12" t="T13" r="T14" b="T15"/>
                <a:pathLst>
                  <a:path w="16" h="92">
                    <a:moveTo>
                      <a:pt x="16" y="92"/>
                    </a:moveTo>
                    <a:cubicBezTo>
                      <a:pt x="1" y="69"/>
                      <a:pt x="8" y="45"/>
                      <a:pt x="16" y="20"/>
                    </a:cubicBezTo>
                    <a:cubicBezTo>
                      <a:pt x="15" y="16"/>
                      <a:pt x="15" y="11"/>
                      <a:pt x="12" y="8"/>
                    </a:cubicBezTo>
                    <a:cubicBezTo>
                      <a:pt x="9" y="4"/>
                      <a:pt x="0" y="0"/>
                      <a:pt x="0" y="0"/>
                    </a:cubicBezTo>
                  </a:path>
                </a:pathLst>
              </a:custGeom>
              <a:noFill/>
              <a:ln w="952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51" name="Freeform 56"/>
              <p:cNvSpPr>
                <a:spLocks/>
              </p:cNvSpPr>
              <p:nvPr/>
            </p:nvSpPr>
            <p:spPr bwMode="auto">
              <a:xfrm>
                <a:off x="2651" y="3008"/>
                <a:ext cx="168" cy="76"/>
              </a:xfrm>
              <a:custGeom>
                <a:avLst/>
                <a:gdLst>
                  <a:gd name="T0" fmla="*/ 168 w 168"/>
                  <a:gd name="T1" fmla="*/ 76 h 76"/>
                  <a:gd name="T2" fmla="*/ 108 w 168"/>
                  <a:gd name="T3" fmla="*/ 44 h 76"/>
                  <a:gd name="T4" fmla="*/ 76 w 168"/>
                  <a:gd name="T5" fmla="*/ 0 h 76"/>
                  <a:gd name="T6" fmla="*/ 0 w 168"/>
                  <a:gd name="T7" fmla="*/ 24 h 76"/>
                  <a:gd name="T8" fmla="*/ 0 60000 65536"/>
                  <a:gd name="T9" fmla="*/ 0 60000 65536"/>
                  <a:gd name="T10" fmla="*/ 0 60000 65536"/>
                  <a:gd name="T11" fmla="*/ 0 60000 65536"/>
                  <a:gd name="T12" fmla="*/ 0 w 168"/>
                  <a:gd name="T13" fmla="*/ 0 h 76"/>
                  <a:gd name="T14" fmla="*/ 168 w 168"/>
                  <a:gd name="T15" fmla="*/ 76 h 76"/>
                </a:gdLst>
                <a:ahLst/>
                <a:cxnLst>
                  <a:cxn ang="T8">
                    <a:pos x="T0" y="T1"/>
                  </a:cxn>
                  <a:cxn ang="T9">
                    <a:pos x="T2" y="T3"/>
                  </a:cxn>
                  <a:cxn ang="T10">
                    <a:pos x="T4" y="T5"/>
                  </a:cxn>
                  <a:cxn ang="T11">
                    <a:pos x="T6" y="T7"/>
                  </a:cxn>
                </a:cxnLst>
                <a:rect l="T12" t="T13" r="T14" b="T15"/>
                <a:pathLst>
                  <a:path w="168" h="76">
                    <a:moveTo>
                      <a:pt x="168" y="76"/>
                    </a:moveTo>
                    <a:cubicBezTo>
                      <a:pt x="160" y="45"/>
                      <a:pt x="137" y="48"/>
                      <a:pt x="108" y="44"/>
                    </a:cubicBezTo>
                    <a:cubicBezTo>
                      <a:pt x="90" y="32"/>
                      <a:pt x="87" y="17"/>
                      <a:pt x="76" y="0"/>
                    </a:cubicBezTo>
                    <a:cubicBezTo>
                      <a:pt x="27" y="4"/>
                      <a:pt x="36" y="6"/>
                      <a:pt x="0" y="24"/>
                    </a:cubicBezTo>
                  </a:path>
                </a:pathLst>
              </a:custGeom>
              <a:noFill/>
              <a:ln w="952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52" name="Freeform 57"/>
              <p:cNvSpPr>
                <a:spLocks/>
              </p:cNvSpPr>
              <p:nvPr/>
            </p:nvSpPr>
            <p:spPr bwMode="auto">
              <a:xfrm>
                <a:off x="2655" y="2992"/>
                <a:ext cx="44" cy="24"/>
              </a:xfrm>
              <a:custGeom>
                <a:avLst/>
                <a:gdLst>
                  <a:gd name="T0" fmla="*/ 44 w 44"/>
                  <a:gd name="T1" fmla="*/ 24 h 24"/>
                  <a:gd name="T2" fmla="*/ 0 w 44"/>
                  <a:gd name="T3" fmla="*/ 0 h 24"/>
                  <a:gd name="T4" fmla="*/ 0 60000 65536"/>
                  <a:gd name="T5" fmla="*/ 0 60000 65536"/>
                  <a:gd name="T6" fmla="*/ 0 w 44"/>
                  <a:gd name="T7" fmla="*/ 0 h 24"/>
                  <a:gd name="T8" fmla="*/ 44 w 44"/>
                  <a:gd name="T9" fmla="*/ 24 h 24"/>
                </a:gdLst>
                <a:ahLst/>
                <a:cxnLst>
                  <a:cxn ang="T4">
                    <a:pos x="T0" y="T1"/>
                  </a:cxn>
                  <a:cxn ang="T5">
                    <a:pos x="T2" y="T3"/>
                  </a:cxn>
                </a:cxnLst>
                <a:rect l="T6" t="T7" r="T8" b="T9"/>
                <a:pathLst>
                  <a:path w="44" h="24">
                    <a:moveTo>
                      <a:pt x="44" y="24"/>
                    </a:moveTo>
                    <a:cubicBezTo>
                      <a:pt x="22" y="17"/>
                      <a:pt x="33" y="0"/>
                      <a:pt x="0" y="0"/>
                    </a:cubicBezTo>
                  </a:path>
                </a:pathLst>
              </a:custGeom>
              <a:noFill/>
              <a:ln w="952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53" name="Freeform 58"/>
              <p:cNvSpPr>
                <a:spLocks/>
              </p:cNvSpPr>
              <p:nvPr/>
            </p:nvSpPr>
            <p:spPr bwMode="auto">
              <a:xfrm>
                <a:off x="2991" y="3214"/>
                <a:ext cx="88" cy="22"/>
              </a:xfrm>
              <a:custGeom>
                <a:avLst/>
                <a:gdLst>
                  <a:gd name="T0" fmla="*/ 0 w 88"/>
                  <a:gd name="T1" fmla="*/ 22 h 22"/>
                  <a:gd name="T2" fmla="*/ 88 w 88"/>
                  <a:gd name="T3" fmla="*/ 22 h 22"/>
                  <a:gd name="T4" fmla="*/ 0 60000 65536"/>
                  <a:gd name="T5" fmla="*/ 0 60000 65536"/>
                  <a:gd name="T6" fmla="*/ 0 w 88"/>
                  <a:gd name="T7" fmla="*/ 0 h 22"/>
                  <a:gd name="T8" fmla="*/ 88 w 88"/>
                  <a:gd name="T9" fmla="*/ 22 h 22"/>
                </a:gdLst>
                <a:ahLst/>
                <a:cxnLst>
                  <a:cxn ang="T4">
                    <a:pos x="T0" y="T1"/>
                  </a:cxn>
                  <a:cxn ang="T5">
                    <a:pos x="T2" y="T3"/>
                  </a:cxn>
                </a:cxnLst>
                <a:rect l="T6" t="T7" r="T8" b="T9"/>
                <a:pathLst>
                  <a:path w="88" h="22">
                    <a:moveTo>
                      <a:pt x="0" y="22"/>
                    </a:moveTo>
                    <a:cubicBezTo>
                      <a:pt x="25" y="19"/>
                      <a:pt x="66" y="0"/>
                      <a:pt x="88" y="22"/>
                    </a:cubicBezTo>
                  </a:path>
                </a:pathLst>
              </a:custGeom>
              <a:noFill/>
              <a:ln w="952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54" name="Freeform 59"/>
              <p:cNvSpPr>
                <a:spLocks/>
              </p:cNvSpPr>
              <p:nvPr/>
            </p:nvSpPr>
            <p:spPr bwMode="auto">
              <a:xfrm>
                <a:off x="3151" y="3344"/>
                <a:ext cx="68" cy="8"/>
              </a:xfrm>
              <a:custGeom>
                <a:avLst/>
                <a:gdLst>
                  <a:gd name="T0" fmla="*/ 0 w 68"/>
                  <a:gd name="T1" fmla="*/ 0 h 8"/>
                  <a:gd name="T2" fmla="*/ 68 w 68"/>
                  <a:gd name="T3" fmla="*/ 8 h 8"/>
                  <a:gd name="T4" fmla="*/ 0 60000 65536"/>
                  <a:gd name="T5" fmla="*/ 0 60000 65536"/>
                  <a:gd name="T6" fmla="*/ 0 w 68"/>
                  <a:gd name="T7" fmla="*/ 0 h 8"/>
                  <a:gd name="T8" fmla="*/ 68 w 68"/>
                  <a:gd name="T9" fmla="*/ 8 h 8"/>
                </a:gdLst>
                <a:ahLst/>
                <a:cxnLst>
                  <a:cxn ang="T4">
                    <a:pos x="T0" y="T1"/>
                  </a:cxn>
                  <a:cxn ang="T5">
                    <a:pos x="T2" y="T3"/>
                  </a:cxn>
                </a:cxnLst>
                <a:rect l="T6" t="T7" r="T8" b="T9"/>
                <a:pathLst>
                  <a:path w="68" h="8">
                    <a:moveTo>
                      <a:pt x="0" y="0"/>
                    </a:moveTo>
                    <a:cubicBezTo>
                      <a:pt x="23" y="2"/>
                      <a:pt x="45" y="8"/>
                      <a:pt x="68" y="8"/>
                    </a:cubicBezTo>
                  </a:path>
                </a:pathLst>
              </a:custGeom>
              <a:noFill/>
              <a:ln w="952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55" name="Freeform 60"/>
              <p:cNvSpPr>
                <a:spLocks/>
              </p:cNvSpPr>
              <p:nvPr/>
            </p:nvSpPr>
            <p:spPr bwMode="auto">
              <a:xfrm>
                <a:off x="3173" y="3385"/>
                <a:ext cx="81" cy="191"/>
              </a:xfrm>
              <a:custGeom>
                <a:avLst/>
                <a:gdLst>
                  <a:gd name="T0" fmla="*/ 169 w 56"/>
                  <a:gd name="T1" fmla="*/ 0 h 160"/>
                  <a:gd name="T2" fmla="*/ 493 w 56"/>
                  <a:gd name="T3" fmla="*/ 302 h 160"/>
                  <a:gd name="T4" fmla="*/ 226 w 56"/>
                  <a:gd name="T5" fmla="*/ 553 h 160"/>
                  <a:gd name="T6" fmla="*/ 0 60000 65536"/>
                  <a:gd name="T7" fmla="*/ 0 60000 65536"/>
                  <a:gd name="T8" fmla="*/ 0 60000 65536"/>
                  <a:gd name="T9" fmla="*/ 0 w 56"/>
                  <a:gd name="T10" fmla="*/ 0 h 160"/>
                  <a:gd name="T11" fmla="*/ 56 w 56"/>
                  <a:gd name="T12" fmla="*/ 160 h 160"/>
                </a:gdLst>
                <a:ahLst/>
                <a:cxnLst>
                  <a:cxn ang="T6">
                    <a:pos x="T0" y="T1"/>
                  </a:cxn>
                  <a:cxn ang="T7">
                    <a:pos x="T2" y="T3"/>
                  </a:cxn>
                  <a:cxn ang="T8">
                    <a:pos x="T4" y="T5"/>
                  </a:cxn>
                </a:cxnLst>
                <a:rect l="T9" t="T10" r="T11" b="T12"/>
                <a:pathLst>
                  <a:path w="56" h="160">
                    <a:moveTo>
                      <a:pt x="13" y="0"/>
                    </a:moveTo>
                    <a:cubicBezTo>
                      <a:pt x="33" y="29"/>
                      <a:pt x="0" y="76"/>
                      <a:pt x="37" y="88"/>
                    </a:cubicBezTo>
                    <a:cubicBezTo>
                      <a:pt x="47" y="117"/>
                      <a:pt x="56" y="160"/>
                      <a:pt x="17" y="160"/>
                    </a:cubicBezTo>
                  </a:path>
                </a:pathLst>
              </a:custGeom>
              <a:noFill/>
              <a:ln w="952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56" name="Freeform 61"/>
              <p:cNvSpPr>
                <a:spLocks/>
              </p:cNvSpPr>
              <p:nvPr/>
            </p:nvSpPr>
            <p:spPr bwMode="auto">
              <a:xfrm>
                <a:off x="3238" y="3425"/>
                <a:ext cx="101" cy="97"/>
              </a:xfrm>
              <a:custGeom>
                <a:avLst/>
                <a:gdLst>
                  <a:gd name="T0" fmla="*/ 9 w 101"/>
                  <a:gd name="T1" fmla="*/ 15 h 97"/>
                  <a:gd name="T2" fmla="*/ 53 w 101"/>
                  <a:gd name="T3" fmla="*/ 31 h 97"/>
                  <a:gd name="T4" fmla="*/ 65 w 101"/>
                  <a:gd name="T5" fmla="*/ 67 h 97"/>
                  <a:gd name="T6" fmla="*/ 101 w 101"/>
                  <a:gd name="T7" fmla="*/ 91 h 97"/>
                  <a:gd name="T8" fmla="*/ 0 60000 65536"/>
                  <a:gd name="T9" fmla="*/ 0 60000 65536"/>
                  <a:gd name="T10" fmla="*/ 0 60000 65536"/>
                  <a:gd name="T11" fmla="*/ 0 60000 65536"/>
                  <a:gd name="T12" fmla="*/ 0 w 101"/>
                  <a:gd name="T13" fmla="*/ 0 h 97"/>
                  <a:gd name="T14" fmla="*/ 101 w 101"/>
                  <a:gd name="T15" fmla="*/ 97 h 97"/>
                </a:gdLst>
                <a:ahLst/>
                <a:cxnLst>
                  <a:cxn ang="T8">
                    <a:pos x="T0" y="T1"/>
                  </a:cxn>
                  <a:cxn ang="T9">
                    <a:pos x="T2" y="T3"/>
                  </a:cxn>
                  <a:cxn ang="T10">
                    <a:pos x="T4" y="T5"/>
                  </a:cxn>
                  <a:cxn ang="T11">
                    <a:pos x="T6" y="T7"/>
                  </a:cxn>
                </a:cxnLst>
                <a:rect l="T12" t="T13" r="T14" b="T15"/>
                <a:pathLst>
                  <a:path w="101" h="97">
                    <a:moveTo>
                      <a:pt x="9" y="15"/>
                    </a:moveTo>
                    <a:cubicBezTo>
                      <a:pt x="20" y="48"/>
                      <a:pt x="0" y="0"/>
                      <a:pt x="53" y="31"/>
                    </a:cubicBezTo>
                    <a:cubicBezTo>
                      <a:pt x="64" y="37"/>
                      <a:pt x="61" y="55"/>
                      <a:pt x="65" y="67"/>
                    </a:cubicBezTo>
                    <a:cubicBezTo>
                      <a:pt x="75" y="97"/>
                      <a:pt x="101" y="52"/>
                      <a:pt x="101" y="91"/>
                    </a:cubicBezTo>
                  </a:path>
                </a:pathLst>
              </a:custGeom>
              <a:noFill/>
              <a:ln w="952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57" name="Freeform 62"/>
              <p:cNvSpPr>
                <a:spLocks/>
              </p:cNvSpPr>
              <p:nvPr/>
            </p:nvSpPr>
            <p:spPr bwMode="auto">
              <a:xfrm>
                <a:off x="3227" y="3408"/>
                <a:ext cx="152" cy="52"/>
              </a:xfrm>
              <a:custGeom>
                <a:avLst/>
                <a:gdLst>
                  <a:gd name="T0" fmla="*/ 0 w 152"/>
                  <a:gd name="T1" fmla="*/ 4 h 52"/>
                  <a:gd name="T2" fmla="*/ 84 w 152"/>
                  <a:gd name="T3" fmla="*/ 8 h 52"/>
                  <a:gd name="T4" fmla="*/ 92 w 152"/>
                  <a:gd name="T5" fmla="*/ 32 h 52"/>
                  <a:gd name="T6" fmla="*/ 144 w 152"/>
                  <a:gd name="T7" fmla="*/ 40 h 52"/>
                  <a:gd name="T8" fmla="*/ 152 w 152"/>
                  <a:gd name="T9" fmla="*/ 52 h 52"/>
                  <a:gd name="T10" fmla="*/ 0 60000 65536"/>
                  <a:gd name="T11" fmla="*/ 0 60000 65536"/>
                  <a:gd name="T12" fmla="*/ 0 60000 65536"/>
                  <a:gd name="T13" fmla="*/ 0 60000 65536"/>
                  <a:gd name="T14" fmla="*/ 0 60000 65536"/>
                  <a:gd name="T15" fmla="*/ 0 w 152"/>
                  <a:gd name="T16" fmla="*/ 0 h 52"/>
                  <a:gd name="T17" fmla="*/ 152 w 152"/>
                  <a:gd name="T18" fmla="*/ 52 h 52"/>
                </a:gdLst>
                <a:ahLst/>
                <a:cxnLst>
                  <a:cxn ang="T10">
                    <a:pos x="T0" y="T1"/>
                  </a:cxn>
                  <a:cxn ang="T11">
                    <a:pos x="T2" y="T3"/>
                  </a:cxn>
                  <a:cxn ang="T12">
                    <a:pos x="T4" y="T5"/>
                  </a:cxn>
                  <a:cxn ang="T13">
                    <a:pos x="T6" y="T7"/>
                  </a:cxn>
                  <a:cxn ang="T14">
                    <a:pos x="T8" y="T9"/>
                  </a:cxn>
                </a:cxnLst>
                <a:rect l="T15" t="T16" r="T17" b="T18"/>
                <a:pathLst>
                  <a:path w="152" h="52">
                    <a:moveTo>
                      <a:pt x="0" y="4"/>
                    </a:moveTo>
                    <a:cubicBezTo>
                      <a:pt x="28" y="5"/>
                      <a:pt x="57" y="0"/>
                      <a:pt x="84" y="8"/>
                    </a:cubicBezTo>
                    <a:cubicBezTo>
                      <a:pt x="92" y="10"/>
                      <a:pt x="89" y="24"/>
                      <a:pt x="92" y="32"/>
                    </a:cubicBezTo>
                    <a:cubicBezTo>
                      <a:pt x="94" y="37"/>
                      <a:pt x="136" y="39"/>
                      <a:pt x="144" y="40"/>
                    </a:cubicBezTo>
                    <a:cubicBezTo>
                      <a:pt x="147" y="44"/>
                      <a:pt x="152" y="52"/>
                      <a:pt x="152" y="52"/>
                    </a:cubicBezTo>
                  </a:path>
                </a:pathLst>
              </a:custGeom>
              <a:noFill/>
              <a:ln w="952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grpSp>
        <p:nvGrpSpPr>
          <p:cNvPr id="12" name="Group 63"/>
          <p:cNvGrpSpPr>
            <a:grpSpLocks/>
          </p:cNvGrpSpPr>
          <p:nvPr/>
        </p:nvGrpSpPr>
        <p:grpSpPr bwMode="auto">
          <a:xfrm>
            <a:off x="2411413" y="1557338"/>
            <a:ext cx="4321175" cy="4103687"/>
            <a:chOff x="2154" y="1389"/>
            <a:chExt cx="2722" cy="2585"/>
          </a:xfrm>
        </p:grpSpPr>
        <p:sp>
          <p:nvSpPr>
            <p:cNvPr id="9236" name="Rectangle 64"/>
            <p:cNvSpPr>
              <a:spLocks noChangeArrowheads="1"/>
            </p:cNvSpPr>
            <p:nvPr/>
          </p:nvSpPr>
          <p:spPr bwMode="auto">
            <a:xfrm>
              <a:off x="2154" y="1389"/>
              <a:ext cx="2722" cy="2585"/>
            </a:xfrm>
            <a:prstGeom prst="rect">
              <a:avLst/>
            </a:prstGeom>
            <a:solidFill>
              <a:schemeClr val="accent1"/>
            </a:solidFill>
            <a:ln w="9525">
              <a:solidFill>
                <a:schemeClr val="tx1"/>
              </a:solidFill>
              <a:miter lim="800000"/>
              <a:headEnd/>
              <a:tailEnd/>
            </a:ln>
          </p:spPr>
          <p:txBody>
            <a:bodyPr wrap="none" anchor="ctr"/>
            <a:lstStyle/>
            <a:p>
              <a:endParaRPr lang="en-US"/>
            </a:p>
          </p:txBody>
        </p:sp>
        <p:grpSp>
          <p:nvGrpSpPr>
            <p:cNvPr id="9237" name="Group 65"/>
            <p:cNvGrpSpPr>
              <a:grpSpLocks/>
            </p:cNvGrpSpPr>
            <p:nvPr/>
          </p:nvGrpSpPr>
          <p:grpSpPr bwMode="auto">
            <a:xfrm>
              <a:off x="2335" y="1525"/>
              <a:ext cx="2395" cy="2167"/>
              <a:chOff x="2651" y="2916"/>
              <a:chExt cx="728" cy="660"/>
            </a:xfrm>
          </p:grpSpPr>
          <p:sp>
            <p:nvSpPr>
              <p:cNvPr id="9238" name="Freeform 66"/>
              <p:cNvSpPr>
                <a:spLocks/>
              </p:cNvSpPr>
              <p:nvPr/>
            </p:nvSpPr>
            <p:spPr bwMode="auto">
              <a:xfrm>
                <a:off x="2685" y="2937"/>
                <a:ext cx="600" cy="563"/>
              </a:xfrm>
              <a:custGeom>
                <a:avLst/>
                <a:gdLst>
                  <a:gd name="T0" fmla="*/ 0 w 600"/>
                  <a:gd name="T1" fmla="*/ 0 h 563"/>
                  <a:gd name="T2" fmla="*/ 64 w 600"/>
                  <a:gd name="T3" fmla="*/ 14 h 563"/>
                  <a:gd name="T4" fmla="*/ 79 w 600"/>
                  <a:gd name="T5" fmla="*/ 57 h 563"/>
                  <a:gd name="T6" fmla="*/ 129 w 600"/>
                  <a:gd name="T7" fmla="*/ 101 h 563"/>
                  <a:gd name="T8" fmla="*/ 136 w 600"/>
                  <a:gd name="T9" fmla="*/ 122 h 563"/>
                  <a:gd name="T10" fmla="*/ 144 w 600"/>
                  <a:gd name="T11" fmla="*/ 209 h 563"/>
                  <a:gd name="T12" fmla="*/ 201 w 600"/>
                  <a:gd name="T13" fmla="*/ 245 h 563"/>
                  <a:gd name="T14" fmla="*/ 244 w 600"/>
                  <a:gd name="T15" fmla="*/ 273 h 563"/>
                  <a:gd name="T16" fmla="*/ 266 w 600"/>
                  <a:gd name="T17" fmla="*/ 295 h 563"/>
                  <a:gd name="T18" fmla="*/ 331 w 600"/>
                  <a:gd name="T19" fmla="*/ 302 h 563"/>
                  <a:gd name="T20" fmla="*/ 338 w 600"/>
                  <a:gd name="T21" fmla="*/ 396 h 563"/>
                  <a:gd name="T22" fmla="*/ 489 w 600"/>
                  <a:gd name="T23" fmla="*/ 417 h 563"/>
                  <a:gd name="T24" fmla="*/ 554 w 600"/>
                  <a:gd name="T25" fmla="*/ 482 h 563"/>
                  <a:gd name="T26" fmla="*/ 576 w 600"/>
                  <a:gd name="T27" fmla="*/ 540 h 563"/>
                  <a:gd name="T28" fmla="*/ 583 w 600"/>
                  <a:gd name="T29" fmla="*/ 561 h 56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00"/>
                  <a:gd name="T46" fmla="*/ 0 h 563"/>
                  <a:gd name="T47" fmla="*/ 600 w 600"/>
                  <a:gd name="T48" fmla="*/ 563 h 56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00" h="563">
                    <a:moveTo>
                      <a:pt x="0" y="0"/>
                    </a:moveTo>
                    <a:cubicBezTo>
                      <a:pt x="21" y="7"/>
                      <a:pt x="47" y="0"/>
                      <a:pt x="64" y="14"/>
                    </a:cubicBezTo>
                    <a:cubicBezTo>
                      <a:pt x="75" y="24"/>
                      <a:pt x="69" y="46"/>
                      <a:pt x="79" y="57"/>
                    </a:cubicBezTo>
                    <a:cubicBezTo>
                      <a:pt x="95" y="74"/>
                      <a:pt x="113" y="84"/>
                      <a:pt x="129" y="101"/>
                    </a:cubicBezTo>
                    <a:cubicBezTo>
                      <a:pt x="131" y="108"/>
                      <a:pt x="135" y="115"/>
                      <a:pt x="136" y="122"/>
                    </a:cubicBezTo>
                    <a:cubicBezTo>
                      <a:pt x="140" y="151"/>
                      <a:pt x="138" y="180"/>
                      <a:pt x="144" y="209"/>
                    </a:cubicBezTo>
                    <a:cubicBezTo>
                      <a:pt x="150" y="239"/>
                      <a:pt x="181" y="234"/>
                      <a:pt x="201" y="245"/>
                    </a:cubicBezTo>
                    <a:cubicBezTo>
                      <a:pt x="216" y="253"/>
                      <a:pt x="232" y="261"/>
                      <a:pt x="244" y="273"/>
                    </a:cubicBezTo>
                    <a:cubicBezTo>
                      <a:pt x="251" y="280"/>
                      <a:pt x="256" y="292"/>
                      <a:pt x="266" y="295"/>
                    </a:cubicBezTo>
                    <a:cubicBezTo>
                      <a:pt x="287" y="302"/>
                      <a:pt x="309" y="300"/>
                      <a:pt x="331" y="302"/>
                    </a:cubicBezTo>
                    <a:cubicBezTo>
                      <a:pt x="333" y="333"/>
                      <a:pt x="313" y="377"/>
                      <a:pt x="338" y="396"/>
                    </a:cubicBezTo>
                    <a:cubicBezTo>
                      <a:pt x="379" y="426"/>
                      <a:pt x="447" y="389"/>
                      <a:pt x="489" y="417"/>
                    </a:cubicBezTo>
                    <a:cubicBezTo>
                      <a:pt x="501" y="454"/>
                      <a:pt x="517" y="470"/>
                      <a:pt x="554" y="482"/>
                    </a:cubicBezTo>
                    <a:cubicBezTo>
                      <a:pt x="561" y="501"/>
                      <a:pt x="569" y="521"/>
                      <a:pt x="576" y="540"/>
                    </a:cubicBezTo>
                    <a:cubicBezTo>
                      <a:pt x="585" y="563"/>
                      <a:pt x="600" y="561"/>
                      <a:pt x="583" y="561"/>
                    </a:cubicBezTo>
                  </a:path>
                </a:pathLst>
              </a:custGeom>
              <a:noFill/>
              <a:ln w="3175" cap="flat" cmpd="sng">
                <a:solidFill>
                  <a:schemeClr val="tx1"/>
                </a:solidFill>
                <a:prstDash val="lgDash"/>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39" name="Freeform 67"/>
              <p:cNvSpPr>
                <a:spLocks/>
              </p:cNvSpPr>
              <p:nvPr/>
            </p:nvSpPr>
            <p:spPr bwMode="auto">
              <a:xfrm>
                <a:off x="2763" y="2916"/>
                <a:ext cx="16" cy="92"/>
              </a:xfrm>
              <a:custGeom>
                <a:avLst/>
                <a:gdLst>
                  <a:gd name="T0" fmla="*/ 16 w 16"/>
                  <a:gd name="T1" fmla="*/ 92 h 92"/>
                  <a:gd name="T2" fmla="*/ 16 w 16"/>
                  <a:gd name="T3" fmla="*/ 20 h 92"/>
                  <a:gd name="T4" fmla="*/ 12 w 16"/>
                  <a:gd name="T5" fmla="*/ 8 h 92"/>
                  <a:gd name="T6" fmla="*/ 0 w 16"/>
                  <a:gd name="T7" fmla="*/ 0 h 92"/>
                  <a:gd name="T8" fmla="*/ 0 60000 65536"/>
                  <a:gd name="T9" fmla="*/ 0 60000 65536"/>
                  <a:gd name="T10" fmla="*/ 0 60000 65536"/>
                  <a:gd name="T11" fmla="*/ 0 60000 65536"/>
                  <a:gd name="T12" fmla="*/ 0 w 16"/>
                  <a:gd name="T13" fmla="*/ 0 h 92"/>
                  <a:gd name="T14" fmla="*/ 16 w 16"/>
                  <a:gd name="T15" fmla="*/ 92 h 92"/>
                </a:gdLst>
                <a:ahLst/>
                <a:cxnLst>
                  <a:cxn ang="T8">
                    <a:pos x="T0" y="T1"/>
                  </a:cxn>
                  <a:cxn ang="T9">
                    <a:pos x="T2" y="T3"/>
                  </a:cxn>
                  <a:cxn ang="T10">
                    <a:pos x="T4" y="T5"/>
                  </a:cxn>
                  <a:cxn ang="T11">
                    <a:pos x="T6" y="T7"/>
                  </a:cxn>
                </a:cxnLst>
                <a:rect l="T12" t="T13" r="T14" b="T15"/>
                <a:pathLst>
                  <a:path w="16" h="92">
                    <a:moveTo>
                      <a:pt x="16" y="92"/>
                    </a:moveTo>
                    <a:cubicBezTo>
                      <a:pt x="1" y="69"/>
                      <a:pt x="8" y="45"/>
                      <a:pt x="16" y="20"/>
                    </a:cubicBezTo>
                    <a:cubicBezTo>
                      <a:pt x="15" y="16"/>
                      <a:pt x="15" y="11"/>
                      <a:pt x="12" y="8"/>
                    </a:cubicBezTo>
                    <a:cubicBezTo>
                      <a:pt x="9" y="4"/>
                      <a:pt x="0" y="0"/>
                      <a:pt x="0" y="0"/>
                    </a:cubicBezTo>
                  </a:path>
                </a:pathLst>
              </a:custGeom>
              <a:noFill/>
              <a:ln w="952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40" name="Freeform 68"/>
              <p:cNvSpPr>
                <a:spLocks/>
              </p:cNvSpPr>
              <p:nvPr/>
            </p:nvSpPr>
            <p:spPr bwMode="auto">
              <a:xfrm>
                <a:off x="2651" y="3008"/>
                <a:ext cx="168" cy="76"/>
              </a:xfrm>
              <a:custGeom>
                <a:avLst/>
                <a:gdLst>
                  <a:gd name="T0" fmla="*/ 168 w 168"/>
                  <a:gd name="T1" fmla="*/ 76 h 76"/>
                  <a:gd name="T2" fmla="*/ 108 w 168"/>
                  <a:gd name="T3" fmla="*/ 44 h 76"/>
                  <a:gd name="T4" fmla="*/ 76 w 168"/>
                  <a:gd name="T5" fmla="*/ 0 h 76"/>
                  <a:gd name="T6" fmla="*/ 0 w 168"/>
                  <a:gd name="T7" fmla="*/ 24 h 76"/>
                  <a:gd name="T8" fmla="*/ 0 60000 65536"/>
                  <a:gd name="T9" fmla="*/ 0 60000 65536"/>
                  <a:gd name="T10" fmla="*/ 0 60000 65536"/>
                  <a:gd name="T11" fmla="*/ 0 60000 65536"/>
                  <a:gd name="T12" fmla="*/ 0 w 168"/>
                  <a:gd name="T13" fmla="*/ 0 h 76"/>
                  <a:gd name="T14" fmla="*/ 168 w 168"/>
                  <a:gd name="T15" fmla="*/ 76 h 76"/>
                </a:gdLst>
                <a:ahLst/>
                <a:cxnLst>
                  <a:cxn ang="T8">
                    <a:pos x="T0" y="T1"/>
                  </a:cxn>
                  <a:cxn ang="T9">
                    <a:pos x="T2" y="T3"/>
                  </a:cxn>
                  <a:cxn ang="T10">
                    <a:pos x="T4" y="T5"/>
                  </a:cxn>
                  <a:cxn ang="T11">
                    <a:pos x="T6" y="T7"/>
                  </a:cxn>
                </a:cxnLst>
                <a:rect l="T12" t="T13" r="T14" b="T15"/>
                <a:pathLst>
                  <a:path w="168" h="76">
                    <a:moveTo>
                      <a:pt x="168" y="76"/>
                    </a:moveTo>
                    <a:cubicBezTo>
                      <a:pt x="160" y="45"/>
                      <a:pt x="137" y="48"/>
                      <a:pt x="108" y="44"/>
                    </a:cubicBezTo>
                    <a:cubicBezTo>
                      <a:pt x="90" y="32"/>
                      <a:pt x="87" y="17"/>
                      <a:pt x="76" y="0"/>
                    </a:cubicBezTo>
                    <a:cubicBezTo>
                      <a:pt x="27" y="4"/>
                      <a:pt x="36" y="6"/>
                      <a:pt x="0" y="24"/>
                    </a:cubicBezTo>
                  </a:path>
                </a:pathLst>
              </a:custGeom>
              <a:noFill/>
              <a:ln w="952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41" name="Freeform 69"/>
              <p:cNvSpPr>
                <a:spLocks/>
              </p:cNvSpPr>
              <p:nvPr/>
            </p:nvSpPr>
            <p:spPr bwMode="auto">
              <a:xfrm>
                <a:off x="2655" y="2992"/>
                <a:ext cx="44" cy="24"/>
              </a:xfrm>
              <a:custGeom>
                <a:avLst/>
                <a:gdLst>
                  <a:gd name="T0" fmla="*/ 44 w 44"/>
                  <a:gd name="T1" fmla="*/ 24 h 24"/>
                  <a:gd name="T2" fmla="*/ 0 w 44"/>
                  <a:gd name="T3" fmla="*/ 0 h 24"/>
                  <a:gd name="T4" fmla="*/ 0 60000 65536"/>
                  <a:gd name="T5" fmla="*/ 0 60000 65536"/>
                  <a:gd name="T6" fmla="*/ 0 w 44"/>
                  <a:gd name="T7" fmla="*/ 0 h 24"/>
                  <a:gd name="T8" fmla="*/ 44 w 44"/>
                  <a:gd name="T9" fmla="*/ 24 h 24"/>
                </a:gdLst>
                <a:ahLst/>
                <a:cxnLst>
                  <a:cxn ang="T4">
                    <a:pos x="T0" y="T1"/>
                  </a:cxn>
                  <a:cxn ang="T5">
                    <a:pos x="T2" y="T3"/>
                  </a:cxn>
                </a:cxnLst>
                <a:rect l="T6" t="T7" r="T8" b="T9"/>
                <a:pathLst>
                  <a:path w="44" h="24">
                    <a:moveTo>
                      <a:pt x="44" y="24"/>
                    </a:moveTo>
                    <a:cubicBezTo>
                      <a:pt x="22" y="17"/>
                      <a:pt x="33" y="0"/>
                      <a:pt x="0" y="0"/>
                    </a:cubicBezTo>
                  </a:path>
                </a:pathLst>
              </a:custGeom>
              <a:noFill/>
              <a:ln w="952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42" name="Freeform 70"/>
              <p:cNvSpPr>
                <a:spLocks/>
              </p:cNvSpPr>
              <p:nvPr/>
            </p:nvSpPr>
            <p:spPr bwMode="auto">
              <a:xfrm>
                <a:off x="2991" y="3214"/>
                <a:ext cx="88" cy="22"/>
              </a:xfrm>
              <a:custGeom>
                <a:avLst/>
                <a:gdLst>
                  <a:gd name="T0" fmla="*/ 0 w 88"/>
                  <a:gd name="T1" fmla="*/ 22 h 22"/>
                  <a:gd name="T2" fmla="*/ 88 w 88"/>
                  <a:gd name="T3" fmla="*/ 22 h 22"/>
                  <a:gd name="T4" fmla="*/ 0 60000 65536"/>
                  <a:gd name="T5" fmla="*/ 0 60000 65536"/>
                  <a:gd name="T6" fmla="*/ 0 w 88"/>
                  <a:gd name="T7" fmla="*/ 0 h 22"/>
                  <a:gd name="T8" fmla="*/ 88 w 88"/>
                  <a:gd name="T9" fmla="*/ 22 h 22"/>
                </a:gdLst>
                <a:ahLst/>
                <a:cxnLst>
                  <a:cxn ang="T4">
                    <a:pos x="T0" y="T1"/>
                  </a:cxn>
                  <a:cxn ang="T5">
                    <a:pos x="T2" y="T3"/>
                  </a:cxn>
                </a:cxnLst>
                <a:rect l="T6" t="T7" r="T8" b="T9"/>
                <a:pathLst>
                  <a:path w="88" h="22">
                    <a:moveTo>
                      <a:pt x="0" y="22"/>
                    </a:moveTo>
                    <a:cubicBezTo>
                      <a:pt x="25" y="19"/>
                      <a:pt x="66" y="0"/>
                      <a:pt x="88" y="22"/>
                    </a:cubicBezTo>
                  </a:path>
                </a:pathLst>
              </a:custGeom>
              <a:noFill/>
              <a:ln w="952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43" name="Freeform 71"/>
              <p:cNvSpPr>
                <a:spLocks/>
              </p:cNvSpPr>
              <p:nvPr/>
            </p:nvSpPr>
            <p:spPr bwMode="auto">
              <a:xfrm>
                <a:off x="3151" y="3344"/>
                <a:ext cx="68" cy="8"/>
              </a:xfrm>
              <a:custGeom>
                <a:avLst/>
                <a:gdLst>
                  <a:gd name="T0" fmla="*/ 0 w 68"/>
                  <a:gd name="T1" fmla="*/ 0 h 8"/>
                  <a:gd name="T2" fmla="*/ 68 w 68"/>
                  <a:gd name="T3" fmla="*/ 8 h 8"/>
                  <a:gd name="T4" fmla="*/ 0 60000 65536"/>
                  <a:gd name="T5" fmla="*/ 0 60000 65536"/>
                  <a:gd name="T6" fmla="*/ 0 w 68"/>
                  <a:gd name="T7" fmla="*/ 0 h 8"/>
                  <a:gd name="T8" fmla="*/ 68 w 68"/>
                  <a:gd name="T9" fmla="*/ 8 h 8"/>
                </a:gdLst>
                <a:ahLst/>
                <a:cxnLst>
                  <a:cxn ang="T4">
                    <a:pos x="T0" y="T1"/>
                  </a:cxn>
                  <a:cxn ang="T5">
                    <a:pos x="T2" y="T3"/>
                  </a:cxn>
                </a:cxnLst>
                <a:rect l="T6" t="T7" r="T8" b="T9"/>
                <a:pathLst>
                  <a:path w="68" h="8">
                    <a:moveTo>
                      <a:pt x="0" y="0"/>
                    </a:moveTo>
                    <a:cubicBezTo>
                      <a:pt x="23" y="2"/>
                      <a:pt x="45" y="8"/>
                      <a:pt x="68" y="8"/>
                    </a:cubicBezTo>
                  </a:path>
                </a:pathLst>
              </a:custGeom>
              <a:noFill/>
              <a:ln w="952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44" name="Freeform 72"/>
              <p:cNvSpPr>
                <a:spLocks/>
              </p:cNvSpPr>
              <p:nvPr/>
            </p:nvSpPr>
            <p:spPr bwMode="auto">
              <a:xfrm>
                <a:off x="3173" y="3385"/>
                <a:ext cx="81" cy="191"/>
              </a:xfrm>
              <a:custGeom>
                <a:avLst/>
                <a:gdLst>
                  <a:gd name="T0" fmla="*/ 169 w 56"/>
                  <a:gd name="T1" fmla="*/ 0 h 160"/>
                  <a:gd name="T2" fmla="*/ 493 w 56"/>
                  <a:gd name="T3" fmla="*/ 302 h 160"/>
                  <a:gd name="T4" fmla="*/ 226 w 56"/>
                  <a:gd name="T5" fmla="*/ 553 h 160"/>
                  <a:gd name="T6" fmla="*/ 0 60000 65536"/>
                  <a:gd name="T7" fmla="*/ 0 60000 65536"/>
                  <a:gd name="T8" fmla="*/ 0 60000 65536"/>
                  <a:gd name="T9" fmla="*/ 0 w 56"/>
                  <a:gd name="T10" fmla="*/ 0 h 160"/>
                  <a:gd name="T11" fmla="*/ 56 w 56"/>
                  <a:gd name="T12" fmla="*/ 160 h 160"/>
                </a:gdLst>
                <a:ahLst/>
                <a:cxnLst>
                  <a:cxn ang="T6">
                    <a:pos x="T0" y="T1"/>
                  </a:cxn>
                  <a:cxn ang="T7">
                    <a:pos x="T2" y="T3"/>
                  </a:cxn>
                  <a:cxn ang="T8">
                    <a:pos x="T4" y="T5"/>
                  </a:cxn>
                </a:cxnLst>
                <a:rect l="T9" t="T10" r="T11" b="T12"/>
                <a:pathLst>
                  <a:path w="56" h="160">
                    <a:moveTo>
                      <a:pt x="13" y="0"/>
                    </a:moveTo>
                    <a:cubicBezTo>
                      <a:pt x="33" y="29"/>
                      <a:pt x="0" y="76"/>
                      <a:pt x="37" y="88"/>
                    </a:cubicBezTo>
                    <a:cubicBezTo>
                      <a:pt x="47" y="117"/>
                      <a:pt x="56" y="160"/>
                      <a:pt x="17" y="160"/>
                    </a:cubicBezTo>
                  </a:path>
                </a:pathLst>
              </a:custGeom>
              <a:noFill/>
              <a:ln w="952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45" name="Freeform 73"/>
              <p:cNvSpPr>
                <a:spLocks/>
              </p:cNvSpPr>
              <p:nvPr/>
            </p:nvSpPr>
            <p:spPr bwMode="auto">
              <a:xfrm>
                <a:off x="3238" y="3425"/>
                <a:ext cx="101" cy="97"/>
              </a:xfrm>
              <a:custGeom>
                <a:avLst/>
                <a:gdLst>
                  <a:gd name="T0" fmla="*/ 9 w 101"/>
                  <a:gd name="T1" fmla="*/ 15 h 97"/>
                  <a:gd name="T2" fmla="*/ 53 w 101"/>
                  <a:gd name="T3" fmla="*/ 31 h 97"/>
                  <a:gd name="T4" fmla="*/ 65 w 101"/>
                  <a:gd name="T5" fmla="*/ 67 h 97"/>
                  <a:gd name="T6" fmla="*/ 101 w 101"/>
                  <a:gd name="T7" fmla="*/ 91 h 97"/>
                  <a:gd name="T8" fmla="*/ 0 60000 65536"/>
                  <a:gd name="T9" fmla="*/ 0 60000 65536"/>
                  <a:gd name="T10" fmla="*/ 0 60000 65536"/>
                  <a:gd name="T11" fmla="*/ 0 60000 65536"/>
                  <a:gd name="T12" fmla="*/ 0 w 101"/>
                  <a:gd name="T13" fmla="*/ 0 h 97"/>
                  <a:gd name="T14" fmla="*/ 101 w 101"/>
                  <a:gd name="T15" fmla="*/ 97 h 97"/>
                </a:gdLst>
                <a:ahLst/>
                <a:cxnLst>
                  <a:cxn ang="T8">
                    <a:pos x="T0" y="T1"/>
                  </a:cxn>
                  <a:cxn ang="T9">
                    <a:pos x="T2" y="T3"/>
                  </a:cxn>
                  <a:cxn ang="T10">
                    <a:pos x="T4" y="T5"/>
                  </a:cxn>
                  <a:cxn ang="T11">
                    <a:pos x="T6" y="T7"/>
                  </a:cxn>
                </a:cxnLst>
                <a:rect l="T12" t="T13" r="T14" b="T15"/>
                <a:pathLst>
                  <a:path w="101" h="97">
                    <a:moveTo>
                      <a:pt x="9" y="15"/>
                    </a:moveTo>
                    <a:cubicBezTo>
                      <a:pt x="20" y="48"/>
                      <a:pt x="0" y="0"/>
                      <a:pt x="53" y="31"/>
                    </a:cubicBezTo>
                    <a:cubicBezTo>
                      <a:pt x="64" y="37"/>
                      <a:pt x="61" y="55"/>
                      <a:pt x="65" y="67"/>
                    </a:cubicBezTo>
                    <a:cubicBezTo>
                      <a:pt x="75" y="97"/>
                      <a:pt x="101" y="52"/>
                      <a:pt x="101" y="91"/>
                    </a:cubicBezTo>
                  </a:path>
                </a:pathLst>
              </a:custGeom>
              <a:noFill/>
              <a:ln w="952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46" name="Freeform 74"/>
              <p:cNvSpPr>
                <a:spLocks/>
              </p:cNvSpPr>
              <p:nvPr/>
            </p:nvSpPr>
            <p:spPr bwMode="auto">
              <a:xfrm>
                <a:off x="3227" y="3408"/>
                <a:ext cx="152" cy="52"/>
              </a:xfrm>
              <a:custGeom>
                <a:avLst/>
                <a:gdLst>
                  <a:gd name="T0" fmla="*/ 0 w 152"/>
                  <a:gd name="T1" fmla="*/ 4 h 52"/>
                  <a:gd name="T2" fmla="*/ 84 w 152"/>
                  <a:gd name="T3" fmla="*/ 8 h 52"/>
                  <a:gd name="T4" fmla="*/ 92 w 152"/>
                  <a:gd name="T5" fmla="*/ 32 h 52"/>
                  <a:gd name="T6" fmla="*/ 144 w 152"/>
                  <a:gd name="T7" fmla="*/ 40 h 52"/>
                  <a:gd name="T8" fmla="*/ 152 w 152"/>
                  <a:gd name="T9" fmla="*/ 52 h 52"/>
                  <a:gd name="T10" fmla="*/ 0 60000 65536"/>
                  <a:gd name="T11" fmla="*/ 0 60000 65536"/>
                  <a:gd name="T12" fmla="*/ 0 60000 65536"/>
                  <a:gd name="T13" fmla="*/ 0 60000 65536"/>
                  <a:gd name="T14" fmla="*/ 0 60000 65536"/>
                  <a:gd name="T15" fmla="*/ 0 w 152"/>
                  <a:gd name="T16" fmla="*/ 0 h 52"/>
                  <a:gd name="T17" fmla="*/ 152 w 152"/>
                  <a:gd name="T18" fmla="*/ 52 h 52"/>
                </a:gdLst>
                <a:ahLst/>
                <a:cxnLst>
                  <a:cxn ang="T10">
                    <a:pos x="T0" y="T1"/>
                  </a:cxn>
                  <a:cxn ang="T11">
                    <a:pos x="T2" y="T3"/>
                  </a:cxn>
                  <a:cxn ang="T12">
                    <a:pos x="T4" y="T5"/>
                  </a:cxn>
                  <a:cxn ang="T13">
                    <a:pos x="T6" y="T7"/>
                  </a:cxn>
                  <a:cxn ang="T14">
                    <a:pos x="T8" y="T9"/>
                  </a:cxn>
                </a:cxnLst>
                <a:rect l="T15" t="T16" r="T17" b="T18"/>
                <a:pathLst>
                  <a:path w="152" h="52">
                    <a:moveTo>
                      <a:pt x="0" y="4"/>
                    </a:moveTo>
                    <a:cubicBezTo>
                      <a:pt x="28" y="5"/>
                      <a:pt x="57" y="0"/>
                      <a:pt x="84" y="8"/>
                    </a:cubicBezTo>
                    <a:cubicBezTo>
                      <a:pt x="92" y="10"/>
                      <a:pt x="89" y="24"/>
                      <a:pt x="92" y="32"/>
                    </a:cubicBezTo>
                    <a:cubicBezTo>
                      <a:pt x="94" y="37"/>
                      <a:pt x="136" y="39"/>
                      <a:pt x="144" y="40"/>
                    </a:cubicBezTo>
                    <a:cubicBezTo>
                      <a:pt x="147" y="44"/>
                      <a:pt x="152" y="52"/>
                      <a:pt x="152" y="52"/>
                    </a:cubicBezTo>
                  </a:path>
                </a:pathLst>
              </a:custGeom>
              <a:noFill/>
              <a:ln w="952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grpSp>
        <p:nvGrpSpPr>
          <p:cNvPr id="14" name="Group 75"/>
          <p:cNvGrpSpPr>
            <a:grpSpLocks/>
          </p:cNvGrpSpPr>
          <p:nvPr/>
        </p:nvGrpSpPr>
        <p:grpSpPr bwMode="auto">
          <a:xfrm>
            <a:off x="2411413" y="1557338"/>
            <a:ext cx="4321175" cy="4103687"/>
            <a:chOff x="1655" y="1117"/>
            <a:chExt cx="2722" cy="2585"/>
          </a:xfrm>
        </p:grpSpPr>
        <p:sp>
          <p:nvSpPr>
            <p:cNvPr id="9227" name="Rectangle 76"/>
            <p:cNvSpPr>
              <a:spLocks noChangeArrowheads="1"/>
            </p:cNvSpPr>
            <p:nvPr/>
          </p:nvSpPr>
          <p:spPr bwMode="auto">
            <a:xfrm>
              <a:off x="1655" y="1117"/>
              <a:ext cx="2722" cy="2585"/>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9228" name="Freeform 77"/>
            <p:cNvSpPr>
              <a:spLocks/>
            </p:cNvSpPr>
            <p:nvPr/>
          </p:nvSpPr>
          <p:spPr bwMode="auto">
            <a:xfrm>
              <a:off x="2204" y="1253"/>
              <a:ext cx="53" cy="302"/>
            </a:xfrm>
            <a:custGeom>
              <a:avLst/>
              <a:gdLst>
                <a:gd name="T0" fmla="*/ 70182 w 16"/>
                <a:gd name="T1" fmla="*/ 377703 h 92"/>
                <a:gd name="T2" fmla="*/ 70182 w 16"/>
                <a:gd name="T3" fmla="*/ 82659 h 92"/>
                <a:gd name="T4" fmla="*/ 52626 w 16"/>
                <a:gd name="T5" fmla="*/ 32403 h 92"/>
                <a:gd name="T6" fmla="*/ 0 w 16"/>
                <a:gd name="T7" fmla="*/ 0 h 92"/>
                <a:gd name="T8" fmla="*/ 0 60000 65536"/>
                <a:gd name="T9" fmla="*/ 0 60000 65536"/>
                <a:gd name="T10" fmla="*/ 0 60000 65536"/>
                <a:gd name="T11" fmla="*/ 0 60000 65536"/>
                <a:gd name="T12" fmla="*/ 0 w 16"/>
                <a:gd name="T13" fmla="*/ 0 h 92"/>
                <a:gd name="T14" fmla="*/ 16 w 16"/>
                <a:gd name="T15" fmla="*/ 92 h 92"/>
              </a:gdLst>
              <a:ahLst/>
              <a:cxnLst>
                <a:cxn ang="T8">
                  <a:pos x="T0" y="T1"/>
                </a:cxn>
                <a:cxn ang="T9">
                  <a:pos x="T2" y="T3"/>
                </a:cxn>
                <a:cxn ang="T10">
                  <a:pos x="T4" y="T5"/>
                </a:cxn>
                <a:cxn ang="T11">
                  <a:pos x="T6" y="T7"/>
                </a:cxn>
              </a:cxnLst>
              <a:rect l="T12" t="T13" r="T14" b="T15"/>
              <a:pathLst>
                <a:path w="16" h="92">
                  <a:moveTo>
                    <a:pt x="16" y="92"/>
                  </a:moveTo>
                  <a:cubicBezTo>
                    <a:pt x="1" y="69"/>
                    <a:pt x="8" y="45"/>
                    <a:pt x="16" y="20"/>
                  </a:cubicBezTo>
                  <a:cubicBezTo>
                    <a:pt x="15" y="16"/>
                    <a:pt x="15" y="11"/>
                    <a:pt x="12" y="8"/>
                  </a:cubicBezTo>
                  <a:cubicBezTo>
                    <a:pt x="9" y="4"/>
                    <a:pt x="0" y="0"/>
                    <a:pt x="0" y="0"/>
                  </a:cubicBezTo>
                </a:path>
              </a:pathLst>
            </a:custGeom>
            <a:noFill/>
            <a:ln w="952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29" name="Freeform 78"/>
            <p:cNvSpPr>
              <a:spLocks/>
            </p:cNvSpPr>
            <p:nvPr/>
          </p:nvSpPr>
          <p:spPr bwMode="auto">
            <a:xfrm>
              <a:off x="1836" y="1555"/>
              <a:ext cx="553" cy="250"/>
            </a:xfrm>
            <a:custGeom>
              <a:avLst/>
              <a:gdLst>
                <a:gd name="T0" fmla="*/ 703327 w 168"/>
                <a:gd name="T1" fmla="*/ 316612 h 76"/>
                <a:gd name="T2" fmla="*/ 451735 w 168"/>
                <a:gd name="T3" fmla="*/ 183701 h 76"/>
                <a:gd name="T4" fmla="*/ 318031 w 168"/>
                <a:gd name="T5" fmla="*/ 0 h 76"/>
                <a:gd name="T6" fmla="*/ 0 w 168"/>
                <a:gd name="T7" fmla="*/ 100092 h 76"/>
                <a:gd name="T8" fmla="*/ 0 60000 65536"/>
                <a:gd name="T9" fmla="*/ 0 60000 65536"/>
                <a:gd name="T10" fmla="*/ 0 60000 65536"/>
                <a:gd name="T11" fmla="*/ 0 60000 65536"/>
                <a:gd name="T12" fmla="*/ 0 w 168"/>
                <a:gd name="T13" fmla="*/ 0 h 76"/>
                <a:gd name="T14" fmla="*/ 168 w 168"/>
                <a:gd name="T15" fmla="*/ 76 h 76"/>
              </a:gdLst>
              <a:ahLst/>
              <a:cxnLst>
                <a:cxn ang="T8">
                  <a:pos x="T0" y="T1"/>
                </a:cxn>
                <a:cxn ang="T9">
                  <a:pos x="T2" y="T3"/>
                </a:cxn>
                <a:cxn ang="T10">
                  <a:pos x="T4" y="T5"/>
                </a:cxn>
                <a:cxn ang="T11">
                  <a:pos x="T6" y="T7"/>
                </a:cxn>
              </a:cxnLst>
              <a:rect l="T12" t="T13" r="T14" b="T15"/>
              <a:pathLst>
                <a:path w="168" h="76">
                  <a:moveTo>
                    <a:pt x="168" y="76"/>
                  </a:moveTo>
                  <a:cubicBezTo>
                    <a:pt x="160" y="45"/>
                    <a:pt x="137" y="48"/>
                    <a:pt x="108" y="44"/>
                  </a:cubicBezTo>
                  <a:cubicBezTo>
                    <a:pt x="90" y="32"/>
                    <a:pt x="87" y="17"/>
                    <a:pt x="76" y="0"/>
                  </a:cubicBezTo>
                  <a:cubicBezTo>
                    <a:pt x="27" y="4"/>
                    <a:pt x="36" y="6"/>
                    <a:pt x="0" y="24"/>
                  </a:cubicBezTo>
                </a:path>
              </a:pathLst>
            </a:custGeom>
            <a:noFill/>
            <a:ln w="952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30" name="Freeform 79"/>
            <p:cNvSpPr>
              <a:spLocks/>
            </p:cNvSpPr>
            <p:nvPr/>
          </p:nvSpPr>
          <p:spPr bwMode="auto">
            <a:xfrm>
              <a:off x="1849" y="1503"/>
              <a:ext cx="145" cy="78"/>
            </a:xfrm>
            <a:custGeom>
              <a:avLst/>
              <a:gdLst>
                <a:gd name="T0" fmla="*/ 185738 w 44"/>
                <a:gd name="T1" fmla="*/ 92030 h 24"/>
                <a:gd name="T2" fmla="*/ 0 w 44"/>
                <a:gd name="T3" fmla="*/ 0 h 24"/>
                <a:gd name="T4" fmla="*/ 0 60000 65536"/>
                <a:gd name="T5" fmla="*/ 0 60000 65536"/>
                <a:gd name="T6" fmla="*/ 0 w 44"/>
                <a:gd name="T7" fmla="*/ 0 h 24"/>
                <a:gd name="T8" fmla="*/ 44 w 44"/>
                <a:gd name="T9" fmla="*/ 24 h 24"/>
              </a:gdLst>
              <a:ahLst/>
              <a:cxnLst>
                <a:cxn ang="T4">
                  <a:pos x="T0" y="T1"/>
                </a:cxn>
                <a:cxn ang="T5">
                  <a:pos x="T2" y="T3"/>
                </a:cxn>
              </a:cxnLst>
              <a:rect l="T6" t="T7" r="T8" b="T9"/>
              <a:pathLst>
                <a:path w="44" h="24">
                  <a:moveTo>
                    <a:pt x="44" y="24"/>
                  </a:moveTo>
                  <a:cubicBezTo>
                    <a:pt x="22" y="17"/>
                    <a:pt x="33" y="0"/>
                    <a:pt x="0" y="0"/>
                  </a:cubicBezTo>
                </a:path>
              </a:pathLst>
            </a:custGeom>
            <a:noFill/>
            <a:ln w="952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31" name="Freeform 80"/>
            <p:cNvSpPr>
              <a:spLocks/>
            </p:cNvSpPr>
            <p:nvPr/>
          </p:nvSpPr>
          <p:spPr bwMode="auto">
            <a:xfrm>
              <a:off x="2955" y="2231"/>
              <a:ext cx="289" cy="73"/>
            </a:xfrm>
            <a:custGeom>
              <a:avLst/>
              <a:gdLst>
                <a:gd name="T0" fmla="*/ 0 w 88"/>
                <a:gd name="T1" fmla="*/ 97332 h 22"/>
                <a:gd name="T2" fmla="*/ 362590 w 88"/>
                <a:gd name="T3" fmla="*/ 97332 h 22"/>
                <a:gd name="T4" fmla="*/ 0 60000 65536"/>
                <a:gd name="T5" fmla="*/ 0 60000 65536"/>
                <a:gd name="T6" fmla="*/ 0 w 88"/>
                <a:gd name="T7" fmla="*/ 0 h 22"/>
                <a:gd name="T8" fmla="*/ 88 w 88"/>
                <a:gd name="T9" fmla="*/ 22 h 22"/>
              </a:gdLst>
              <a:ahLst/>
              <a:cxnLst>
                <a:cxn ang="T4">
                  <a:pos x="T0" y="T1"/>
                </a:cxn>
                <a:cxn ang="T5">
                  <a:pos x="T2" y="T3"/>
                </a:cxn>
              </a:cxnLst>
              <a:rect l="T6" t="T7" r="T8" b="T9"/>
              <a:pathLst>
                <a:path w="88" h="22">
                  <a:moveTo>
                    <a:pt x="0" y="22"/>
                  </a:moveTo>
                  <a:cubicBezTo>
                    <a:pt x="25" y="19"/>
                    <a:pt x="66" y="0"/>
                    <a:pt x="88" y="22"/>
                  </a:cubicBezTo>
                </a:path>
              </a:pathLst>
            </a:custGeom>
            <a:noFill/>
            <a:ln w="952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32" name="Freeform 81"/>
            <p:cNvSpPr>
              <a:spLocks/>
            </p:cNvSpPr>
            <p:nvPr/>
          </p:nvSpPr>
          <p:spPr bwMode="auto">
            <a:xfrm>
              <a:off x="3481" y="2658"/>
              <a:ext cx="224" cy="27"/>
            </a:xfrm>
            <a:custGeom>
              <a:avLst/>
              <a:gdLst>
                <a:gd name="T0" fmla="*/ 0 w 68"/>
                <a:gd name="T1" fmla="*/ 0 h 8"/>
                <a:gd name="T2" fmla="*/ 286246 w 68"/>
                <a:gd name="T3" fmla="*/ 39822 h 8"/>
                <a:gd name="T4" fmla="*/ 0 60000 65536"/>
                <a:gd name="T5" fmla="*/ 0 60000 65536"/>
                <a:gd name="T6" fmla="*/ 0 w 68"/>
                <a:gd name="T7" fmla="*/ 0 h 8"/>
                <a:gd name="T8" fmla="*/ 68 w 68"/>
                <a:gd name="T9" fmla="*/ 8 h 8"/>
              </a:gdLst>
              <a:ahLst/>
              <a:cxnLst>
                <a:cxn ang="T4">
                  <a:pos x="T0" y="T1"/>
                </a:cxn>
                <a:cxn ang="T5">
                  <a:pos x="T2" y="T3"/>
                </a:cxn>
              </a:cxnLst>
              <a:rect l="T6" t="T7" r="T8" b="T9"/>
              <a:pathLst>
                <a:path w="68" h="8">
                  <a:moveTo>
                    <a:pt x="0" y="0"/>
                  </a:moveTo>
                  <a:cubicBezTo>
                    <a:pt x="23" y="2"/>
                    <a:pt x="45" y="8"/>
                    <a:pt x="68" y="8"/>
                  </a:cubicBezTo>
                </a:path>
              </a:pathLst>
            </a:custGeom>
            <a:noFill/>
            <a:ln w="952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33" name="Freeform 82"/>
            <p:cNvSpPr>
              <a:spLocks/>
            </p:cNvSpPr>
            <p:nvPr/>
          </p:nvSpPr>
          <p:spPr bwMode="auto">
            <a:xfrm>
              <a:off x="3553" y="2793"/>
              <a:ext cx="267" cy="627"/>
            </a:xfrm>
            <a:custGeom>
              <a:avLst/>
              <a:gdLst>
                <a:gd name="T0" fmla="*/ 729096 w 56"/>
                <a:gd name="T1" fmla="*/ 0 h 160"/>
                <a:gd name="T2" fmla="*/ 2067019 w 56"/>
                <a:gd name="T3" fmla="*/ 1249427 h 160"/>
                <a:gd name="T4" fmla="*/ 950854 w 56"/>
                <a:gd name="T5" fmla="*/ 2270536 h 160"/>
                <a:gd name="T6" fmla="*/ 0 60000 65536"/>
                <a:gd name="T7" fmla="*/ 0 60000 65536"/>
                <a:gd name="T8" fmla="*/ 0 60000 65536"/>
                <a:gd name="T9" fmla="*/ 0 w 56"/>
                <a:gd name="T10" fmla="*/ 0 h 160"/>
                <a:gd name="T11" fmla="*/ 56 w 56"/>
                <a:gd name="T12" fmla="*/ 160 h 160"/>
              </a:gdLst>
              <a:ahLst/>
              <a:cxnLst>
                <a:cxn ang="T6">
                  <a:pos x="T0" y="T1"/>
                </a:cxn>
                <a:cxn ang="T7">
                  <a:pos x="T2" y="T3"/>
                </a:cxn>
                <a:cxn ang="T8">
                  <a:pos x="T4" y="T5"/>
                </a:cxn>
              </a:cxnLst>
              <a:rect l="T9" t="T10" r="T11" b="T12"/>
              <a:pathLst>
                <a:path w="56" h="160">
                  <a:moveTo>
                    <a:pt x="13" y="0"/>
                  </a:moveTo>
                  <a:cubicBezTo>
                    <a:pt x="33" y="29"/>
                    <a:pt x="0" y="76"/>
                    <a:pt x="37" y="88"/>
                  </a:cubicBezTo>
                  <a:cubicBezTo>
                    <a:pt x="47" y="117"/>
                    <a:pt x="56" y="160"/>
                    <a:pt x="17" y="160"/>
                  </a:cubicBezTo>
                </a:path>
              </a:pathLst>
            </a:custGeom>
            <a:noFill/>
            <a:ln w="952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34" name="Freeform 83"/>
            <p:cNvSpPr>
              <a:spLocks/>
            </p:cNvSpPr>
            <p:nvPr/>
          </p:nvSpPr>
          <p:spPr bwMode="auto">
            <a:xfrm>
              <a:off x="3767" y="2924"/>
              <a:ext cx="332" cy="319"/>
            </a:xfrm>
            <a:custGeom>
              <a:avLst/>
              <a:gdLst>
                <a:gd name="T0" fmla="*/ 37937 w 101"/>
                <a:gd name="T1" fmla="*/ 61886 h 97"/>
                <a:gd name="T2" fmla="*/ 219498 w 101"/>
                <a:gd name="T3" fmla="*/ 128896 h 97"/>
                <a:gd name="T4" fmla="*/ 269827 w 101"/>
                <a:gd name="T5" fmla="*/ 278494 h 97"/>
                <a:gd name="T6" fmla="*/ 418691 w 101"/>
                <a:gd name="T7" fmla="*/ 378156 h 97"/>
                <a:gd name="T8" fmla="*/ 0 60000 65536"/>
                <a:gd name="T9" fmla="*/ 0 60000 65536"/>
                <a:gd name="T10" fmla="*/ 0 60000 65536"/>
                <a:gd name="T11" fmla="*/ 0 60000 65536"/>
                <a:gd name="T12" fmla="*/ 0 w 101"/>
                <a:gd name="T13" fmla="*/ 0 h 97"/>
                <a:gd name="T14" fmla="*/ 101 w 101"/>
                <a:gd name="T15" fmla="*/ 97 h 97"/>
              </a:gdLst>
              <a:ahLst/>
              <a:cxnLst>
                <a:cxn ang="T8">
                  <a:pos x="T0" y="T1"/>
                </a:cxn>
                <a:cxn ang="T9">
                  <a:pos x="T2" y="T3"/>
                </a:cxn>
                <a:cxn ang="T10">
                  <a:pos x="T4" y="T5"/>
                </a:cxn>
                <a:cxn ang="T11">
                  <a:pos x="T6" y="T7"/>
                </a:cxn>
              </a:cxnLst>
              <a:rect l="T12" t="T13" r="T14" b="T15"/>
              <a:pathLst>
                <a:path w="101" h="97">
                  <a:moveTo>
                    <a:pt x="9" y="15"/>
                  </a:moveTo>
                  <a:cubicBezTo>
                    <a:pt x="20" y="48"/>
                    <a:pt x="0" y="0"/>
                    <a:pt x="53" y="31"/>
                  </a:cubicBezTo>
                  <a:cubicBezTo>
                    <a:pt x="64" y="37"/>
                    <a:pt x="61" y="55"/>
                    <a:pt x="65" y="67"/>
                  </a:cubicBezTo>
                  <a:cubicBezTo>
                    <a:pt x="75" y="97"/>
                    <a:pt x="101" y="52"/>
                    <a:pt x="101" y="91"/>
                  </a:cubicBezTo>
                </a:path>
              </a:pathLst>
            </a:custGeom>
            <a:noFill/>
            <a:ln w="952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35" name="Freeform 84"/>
            <p:cNvSpPr>
              <a:spLocks/>
            </p:cNvSpPr>
            <p:nvPr/>
          </p:nvSpPr>
          <p:spPr bwMode="auto">
            <a:xfrm>
              <a:off x="3731" y="2868"/>
              <a:ext cx="500" cy="171"/>
            </a:xfrm>
            <a:custGeom>
              <a:avLst/>
              <a:gdLst>
                <a:gd name="T0" fmla="*/ 0 w 152"/>
                <a:gd name="T1" fmla="*/ 16502 h 52"/>
                <a:gd name="T2" fmla="*/ 349743 w 152"/>
                <a:gd name="T3" fmla="*/ 33112 h 52"/>
                <a:gd name="T4" fmla="*/ 384023 w 152"/>
                <a:gd name="T5" fmla="*/ 132719 h 52"/>
                <a:gd name="T6" fmla="*/ 600405 w 152"/>
                <a:gd name="T7" fmla="*/ 166893 h 52"/>
                <a:gd name="T8" fmla="*/ 633536 w 152"/>
                <a:gd name="T9" fmla="*/ 216108 h 52"/>
                <a:gd name="T10" fmla="*/ 0 60000 65536"/>
                <a:gd name="T11" fmla="*/ 0 60000 65536"/>
                <a:gd name="T12" fmla="*/ 0 60000 65536"/>
                <a:gd name="T13" fmla="*/ 0 60000 65536"/>
                <a:gd name="T14" fmla="*/ 0 60000 65536"/>
                <a:gd name="T15" fmla="*/ 0 w 152"/>
                <a:gd name="T16" fmla="*/ 0 h 52"/>
                <a:gd name="T17" fmla="*/ 152 w 152"/>
                <a:gd name="T18" fmla="*/ 52 h 52"/>
              </a:gdLst>
              <a:ahLst/>
              <a:cxnLst>
                <a:cxn ang="T10">
                  <a:pos x="T0" y="T1"/>
                </a:cxn>
                <a:cxn ang="T11">
                  <a:pos x="T2" y="T3"/>
                </a:cxn>
                <a:cxn ang="T12">
                  <a:pos x="T4" y="T5"/>
                </a:cxn>
                <a:cxn ang="T13">
                  <a:pos x="T6" y="T7"/>
                </a:cxn>
                <a:cxn ang="T14">
                  <a:pos x="T8" y="T9"/>
                </a:cxn>
              </a:cxnLst>
              <a:rect l="T15" t="T16" r="T17" b="T18"/>
              <a:pathLst>
                <a:path w="152" h="52">
                  <a:moveTo>
                    <a:pt x="0" y="4"/>
                  </a:moveTo>
                  <a:cubicBezTo>
                    <a:pt x="28" y="5"/>
                    <a:pt x="57" y="0"/>
                    <a:pt x="84" y="8"/>
                  </a:cubicBezTo>
                  <a:cubicBezTo>
                    <a:pt x="92" y="10"/>
                    <a:pt x="89" y="24"/>
                    <a:pt x="92" y="32"/>
                  </a:cubicBezTo>
                  <a:cubicBezTo>
                    <a:pt x="94" y="37"/>
                    <a:pt x="136" y="39"/>
                    <a:pt x="144" y="40"/>
                  </a:cubicBezTo>
                  <a:cubicBezTo>
                    <a:pt x="147" y="44"/>
                    <a:pt x="152" y="52"/>
                    <a:pt x="152" y="52"/>
                  </a:cubicBezTo>
                </a:path>
              </a:pathLst>
            </a:custGeom>
            <a:noFill/>
            <a:ln w="952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9226" name="Text Box 85"/>
          <p:cNvSpPr txBox="1">
            <a:spLocks noChangeArrowheads="1"/>
          </p:cNvSpPr>
          <p:nvPr/>
        </p:nvSpPr>
        <p:spPr bwMode="auto">
          <a:xfrm rot="-5400000">
            <a:off x="7577138" y="5291137"/>
            <a:ext cx="27368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sz="2000">
                <a:latin typeface="Arial Narrow" charset="0"/>
                <a:cs typeface="Arial" charset="0"/>
              </a:rPr>
              <a:t>www.psychlotron.org.uk</a:t>
            </a:r>
          </a:p>
        </p:txBody>
      </p:sp>
    </p:spTree>
    <p:extLst>
      <p:ext uri="{BB962C8B-B14F-4D97-AF65-F5344CB8AC3E}">
        <p14:creationId xmlns:p14="http://schemas.microsoft.com/office/powerpoint/2010/main" val="36866734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nodeType="afterGroup">
                            <p:stCondLst>
                              <p:cond delay="500"/>
                            </p:stCondLst>
                            <p:childTnLst>
                              <p:par>
                                <p:cTn id="9" presetID="14" presetClass="entr" presetSubtype="1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500"/>
                                        <p:tgtEl>
                                          <p:spTgt spid="6"/>
                                        </p:tgtEl>
                                      </p:cBhvr>
                                    </p:animEffect>
                                  </p:childTnLst>
                                </p:cTn>
                              </p:par>
                            </p:childTnLst>
                          </p:cTn>
                        </p:par>
                        <p:par>
                          <p:cTn id="12" fill="hold" nodeType="afterGroup">
                            <p:stCondLst>
                              <p:cond delay="1000"/>
                            </p:stCondLst>
                            <p:childTnLst>
                              <p:par>
                                <p:cTn id="13" presetID="14" presetClass="entr" presetSubtype="1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randombar(horizontal)">
                                      <p:cBhvr>
                                        <p:cTn id="15" dur="500"/>
                                        <p:tgtEl>
                                          <p:spTgt spid="8"/>
                                        </p:tgtEl>
                                      </p:cBhvr>
                                    </p:animEffect>
                                  </p:childTnLst>
                                </p:cTn>
                              </p:par>
                            </p:childTnLst>
                          </p:cTn>
                        </p:par>
                        <p:par>
                          <p:cTn id="16" fill="hold" nodeType="afterGroup">
                            <p:stCondLst>
                              <p:cond delay="1500"/>
                            </p:stCondLst>
                            <p:childTnLst>
                              <p:par>
                                <p:cTn id="17" presetID="14" presetClass="entr" presetSubtype="1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randombar(horizontal)">
                                      <p:cBhvr>
                                        <p:cTn id="19" dur="500"/>
                                        <p:tgtEl>
                                          <p:spTgt spid="10"/>
                                        </p:tgtEl>
                                      </p:cBhvr>
                                    </p:animEffect>
                                  </p:childTnLst>
                                </p:cTn>
                              </p:par>
                            </p:childTnLst>
                          </p:cTn>
                        </p:par>
                        <p:par>
                          <p:cTn id="20" fill="hold" nodeType="afterGroup">
                            <p:stCondLst>
                              <p:cond delay="2000"/>
                            </p:stCondLst>
                            <p:childTnLst>
                              <p:par>
                                <p:cTn id="21" presetID="14" presetClass="entr" presetSubtype="10"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randombar(horizontal)">
                                      <p:cBhvr>
                                        <p:cTn id="23" dur="500"/>
                                        <p:tgtEl>
                                          <p:spTgt spid="12"/>
                                        </p:tgtEl>
                                      </p:cBhvr>
                                    </p:animEffect>
                                  </p:childTnLst>
                                </p:cTn>
                              </p:par>
                            </p:childTnLst>
                          </p:cTn>
                        </p:par>
                        <p:par>
                          <p:cTn id="24" fill="hold" nodeType="afterGroup">
                            <p:stCondLst>
                              <p:cond delay="2500"/>
                            </p:stCondLst>
                            <p:childTnLst>
                              <p:par>
                                <p:cTn id="25" presetID="14" presetClass="entr" presetSubtype="10"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randombar(horizontal)">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323850" y="404813"/>
            <a:ext cx="4824413" cy="936625"/>
          </a:xfrm>
        </p:spPr>
        <p:txBody>
          <a:bodyPr/>
          <a:lstStyle/>
          <a:p>
            <a:r>
              <a:rPr lang="en-GB" sz="2400" b="1" i="1">
                <a:solidFill>
                  <a:srgbClr val="000066"/>
                </a:solidFill>
                <a:latin typeface="Arial" charset="0"/>
              </a:rPr>
              <a:t>The simple idea that memories are lost over time is called  </a:t>
            </a:r>
          </a:p>
        </p:txBody>
      </p:sp>
      <p:sp>
        <p:nvSpPr>
          <p:cNvPr id="25603" name="Rectangle 3"/>
          <p:cNvSpPr>
            <a:spLocks noGrp="1" noChangeArrowheads="1"/>
          </p:cNvSpPr>
          <p:nvPr>
            <p:ph type="subTitle" idx="1"/>
          </p:nvPr>
        </p:nvSpPr>
        <p:spPr>
          <a:xfrm>
            <a:off x="5292725" y="404813"/>
            <a:ext cx="3600450" cy="720725"/>
          </a:xfrm>
          <a:solidFill>
            <a:srgbClr val="FFFF00"/>
          </a:solidFill>
        </p:spPr>
        <p:txBody>
          <a:bodyPr/>
          <a:lstStyle/>
          <a:p>
            <a:r>
              <a:rPr lang="en-GB" sz="3600" u="sng">
                <a:solidFill>
                  <a:srgbClr val="990000"/>
                </a:solidFill>
                <a:latin typeface="Arial Rounded MT Bold" charset="0"/>
              </a:rPr>
              <a:t>TRACE DECAY</a:t>
            </a:r>
            <a:endParaRPr lang="en-GB" sz="3600" b="1">
              <a:solidFill>
                <a:srgbClr val="990000"/>
              </a:solidFill>
              <a:latin typeface="Arial Rounded MT Bold" charset="0"/>
            </a:endParaRPr>
          </a:p>
        </p:txBody>
      </p:sp>
      <p:sp>
        <p:nvSpPr>
          <p:cNvPr id="25604" name="Rectangle 4"/>
          <p:cNvSpPr>
            <a:spLocks noChangeArrowheads="1"/>
          </p:cNvSpPr>
          <p:nvPr/>
        </p:nvSpPr>
        <p:spPr bwMode="auto">
          <a:xfrm>
            <a:off x="395288" y="2133600"/>
            <a:ext cx="6121400" cy="3025775"/>
          </a:xfrm>
          <a:prstGeom prst="rect">
            <a:avLst/>
          </a:prstGeom>
          <a:solidFill>
            <a:srgbClr val="CCFFFF"/>
          </a:solidFill>
          <a:ln w="12700">
            <a:solidFill>
              <a:srgbClr val="0000FF"/>
            </a:solidFill>
            <a:miter lim="800000"/>
            <a:headEnd/>
            <a:tailEnd/>
          </a:ln>
          <a:effectLst/>
        </p:spPr>
        <p:txBody>
          <a:bodyPr anchor="ctr"/>
          <a:lstStyle/>
          <a:p>
            <a:pPr algn="ctr">
              <a:defRPr/>
            </a:pPr>
            <a:endParaRPr lang="en-US" sz="4400">
              <a:effectLst>
                <a:outerShdw blurRad="38100" dist="38100" dir="2700000" algn="tl">
                  <a:srgbClr val="000000"/>
                </a:outerShdw>
              </a:effectLst>
              <a:latin typeface="Arial Rounded MT Bold" pitchFamily="34" charset="0"/>
              <a:ea typeface="+mn-ea"/>
            </a:endParaRPr>
          </a:p>
        </p:txBody>
      </p:sp>
      <p:sp>
        <p:nvSpPr>
          <p:cNvPr id="25605" name="Text Box 5"/>
          <p:cNvSpPr txBox="1">
            <a:spLocks noChangeArrowheads="1"/>
          </p:cNvSpPr>
          <p:nvPr/>
        </p:nvSpPr>
        <p:spPr bwMode="auto">
          <a:xfrm>
            <a:off x="179388" y="1341438"/>
            <a:ext cx="8640762"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r>
              <a:rPr lang="en-GB" b="1">
                <a:solidFill>
                  <a:srgbClr val="000066"/>
                </a:solidFill>
              </a:rPr>
              <a:t>First proposed by Hans Ebbinghaus in 1885 based on testing his own memory for non-sense syllables (such as BEJ, ZUX) which had no associations.</a:t>
            </a:r>
          </a:p>
        </p:txBody>
      </p:sp>
      <p:sp>
        <p:nvSpPr>
          <p:cNvPr id="10246" name="Line 7"/>
          <p:cNvSpPr>
            <a:spLocks noChangeShapeType="1"/>
          </p:cNvSpPr>
          <p:nvPr/>
        </p:nvSpPr>
        <p:spPr bwMode="auto">
          <a:xfrm>
            <a:off x="898525" y="2420938"/>
            <a:ext cx="0" cy="2232025"/>
          </a:xfrm>
          <a:prstGeom prst="line">
            <a:avLst/>
          </a:prstGeom>
          <a:noFill/>
          <a:ln w="12700">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10247" name="Line 8"/>
          <p:cNvSpPr>
            <a:spLocks noChangeShapeType="1"/>
          </p:cNvSpPr>
          <p:nvPr/>
        </p:nvSpPr>
        <p:spPr bwMode="auto">
          <a:xfrm>
            <a:off x="898525" y="4652963"/>
            <a:ext cx="5473700"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5609" name="Freeform 9"/>
          <p:cNvSpPr>
            <a:spLocks/>
          </p:cNvSpPr>
          <p:nvPr/>
        </p:nvSpPr>
        <p:spPr bwMode="auto">
          <a:xfrm>
            <a:off x="971550" y="2565400"/>
            <a:ext cx="5184775" cy="1871663"/>
          </a:xfrm>
          <a:custGeom>
            <a:avLst/>
            <a:gdLst>
              <a:gd name="T0" fmla="*/ 0 w 3266"/>
              <a:gd name="T1" fmla="*/ 0 h 1179"/>
              <a:gd name="T2" fmla="*/ 2147483647 w 3266"/>
              <a:gd name="T3" fmla="*/ 2147483647 h 1179"/>
              <a:gd name="T4" fmla="*/ 2147483647 w 3266"/>
              <a:gd name="T5" fmla="*/ 2147483647 h 1179"/>
              <a:gd name="T6" fmla="*/ 2147483647 w 3266"/>
              <a:gd name="T7" fmla="*/ 2147483647 h 1179"/>
              <a:gd name="T8" fmla="*/ 2147483647 w 3266"/>
              <a:gd name="T9" fmla="*/ 2147483647 h 1179"/>
              <a:gd name="T10" fmla="*/ 0 60000 65536"/>
              <a:gd name="T11" fmla="*/ 0 60000 65536"/>
              <a:gd name="T12" fmla="*/ 0 60000 65536"/>
              <a:gd name="T13" fmla="*/ 0 60000 65536"/>
              <a:gd name="T14" fmla="*/ 0 60000 65536"/>
              <a:gd name="T15" fmla="*/ 0 w 3266"/>
              <a:gd name="T16" fmla="*/ 0 h 1179"/>
              <a:gd name="T17" fmla="*/ 3266 w 3266"/>
              <a:gd name="T18" fmla="*/ 1179 h 1179"/>
            </a:gdLst>
            <a:ahLst/>
            <a:cxnLst>
              <a:cxn ang="T10">
                <a:pos x="T0" y="T1"/>
              </a:cxn>
              <a:cxn ang="T11">
                <a:pos x="T2" y="T3"/>
              </a:cxn>
              <a:cxn ang="T12">
                <a:pos x="T4" y="T5"/>
              </a:cxn>
              <a:cxn ang="T13">
                <a:pos x="T6" y="T7"/>
              </a:cxn>
              <a:cxn ang="T14">
                <a:pos x="T8" y="T9"/>
              </a:cxn>
            </a:cxnLst>
            <a:rect l="T15" t="T16" r="T17" b="T18"/>
            <a:pathLst>
              <a:path w="3266" h="1179">
                <a:moveTo>
                  <a:pt x="0" y="0"/>
                </a:moveTo>
                <a:lnTo>
                  <a:pt x="65" y="335"/>
                </a:lnTo>
                <a:lnTo>
                  <a:pt x="403" y="655"/>
                </a:lnTo>
                <a:lnTo>
                  <a:pt x="1007" y="792"/>
                </a:lnTo>
                <a:lnTo>
                  <a:pt x="3266" y="1179"/>
                </a:lnTo>
              </a:path>
            </a:pathLst>
          </a:custGeom>
          <a:noFill/>
          <a:ln w="9525" cap="rnd">
            <a:solidFill>
              <a:schemeClr val="tx1"/>
            </a:solidFill>
            <a:prstDash val="sysDot"/>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249" name="Text Box 10"/>
          <p:cNvSpPr txBox="1">
            <a:spLocks noChangeArrowheads="1"/>
          </p:cNvSpPr>
          <p:nvPr/>
        </p:nvSpPr>
        <p:spPr bwMode="auto">
          <a:xfrm rot="-5400000">
            <a:off x="28576" y="3292475"/>
            <a:ext cx="10080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GB" sz="1200" b="1">
                <a:solidFill>
                  <a:srgbClr val="000066"/>
                </a:solidFill>
              </a:rPr>
              <a:t>RECALL %</a:t>
            </a:r>
          </a:p>
        </p:txBody>
      </p:sp>
      <p:sp>
        <p:nvSpPr>
          <p:cNvPr id="10250" name="Text Box 11"/>
          <p:cNvSpPr txBox="1">
            <a:spLocks noChangeArrowheads="1"/>
          </p:cNvSpPr>
          <p:nvPr/>
        </p:nvSpPr>
        <p:spPr bwMode="auto">
          <a:xfrm>
            <a:off x="1690688" y="4797425"/>
            <a:ext cx="21605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GB" sz="1200" b="1">
                <a:solidFill>
                  <a:srgbClr val="000066"/>
                </a:solidFill>
              </a:rPr>
              <a:t>TIME = DAYS</a:t>
            </a:r>
          </a:p>
        </p:txBody>
      </p:sp>
      <p:sp>
        <p:nvSpPr>
          <p:cNvPr id="25612" name="Text Box 12"/>
          <p:cNvSpPr txBox="1">
            <a:spLocks noChangeArrowheads="1"/>
          </p:cNvSpPr>
          <p:nvPr/>
        </p:nvSpPr>
        <p:spPr bwMode="auto">
          <a:xfrm>
            <a:off x="1979613" y="2493963"/>
            <a:ext cx="403225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r>
              <a:rPr lang="en-GB" b="1">
                <a:solidFill>
                  <a:srgbClr val="000066"/>
                </a:solidFill>
              </a:rPr>
              <a:t>Ebbinghaus found that his memory decayed over time, called the </a:t>
            </a:r>
            <a:r>
              <a:rPr lang="ja-JP" altLang="en-GB" b="1">
                <a:solidFill>
                  <a:srgbClr val="000066"/>
                </a:solidFill>
              </a:rPr>
              <a:t>“</a:t>
            </a:r>
            <a:r>
              <a:rPr lang="en-GB" b="1">
                <a:solidFill>
                  <a:srgbClr val="000066"/>
                </a:solidFill>
              </a:rPr>
              <a:t>FORGETTING CURVE</a:t>
            </a:r>
            <a:r>
              <a:rPr lang="ja-JP" altLang="en-GB" b="1">
                <a:solidFill>
                  <a:srgbClr val="000066"/>
                </a:solidFill>
              </a:rPr>
              <a:t>”</a:t>
            </a:r>
            <a:r>
              <a:rPr lang="en-GB" b="1">
                <a:solidFill>
                  <a:srgbClr val="000066"/>
                </a:solidFill>
              </a:rPr>
              <a:t>.</a:t>
            </a:r>
          </a:p>
        </p:txBody>
      </p:sp>
      <p:sp>
        <p:nvSpPr>
          <p:cNvPr id="25613" name="Text Box 13"/>
          <p:cNvSpPr txBox="1">
            <a:spLocks noChangeArrowheads="1"/>
          </p:cNvSpPr>
          <p:nvPr/>
        </p:nvSpPr>
        <p:spPr bwMode="auto">
          <a:xfrm>
            <a:off x="323850" y="5373688"/>
            <a:ext cx="85693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GB">
                <a:solidFill>
                  <a:srgbClr val="000066"/>
                </a:solidFill>
              </a:rPr>
              <a:t>This is NOT an adequate explanation for forgetting in LTM because -</a:t>
            </a:r>
          </a:p>
          <a:p>
            <a:pPr eaLnBrk="1" hangingPunct="1">
              <a:buFontTx/>
              <a:buChar char="•"/>
            </a:pPr>
            <a:r>
              <a:rPr lang="en-GB">
                <a:solidFill>
                  <a:srgbClr val="000066"/>
                </a:solidFill>
              </a:rPr>
              <a:t>Items which cannot be remembered at one time can be recalled later.</a:t>
            </a:r>
          </a:p>
          <a:p>
            <a:pPr eaLnBrk="1" hangingPunct="1">
              <a:buFontTx/>
              <a:buChar char="•"/>
            </a:pPr>
            <a:r>
              <a:rPr lang="en-GB">
                <a:solidFill>
                  <a:srgbClr val="000066"/>
                </a:solidFill>
              </a:rPr>
              <a:t>Older meaningful memories of important events can often be remembered better than newer but less relevant ones.</a:t>
            </a:r>
          </a:p>
        </p:txBody>
      </p:sp>
      <p:sp>
        <p:nvSpPr>
          <p:cNvPr id="10253" name="Text Box 14"/>
          <p:cNvSpPr txBox="1">
            <a:spLocks noChangeArrowheads="1"/>
          </p:cNvSpPr>
          <p:nvPr/>
        </p:nvSpPr>
        <p:spPr bwMode="auto">
          <a:xfrm>
            <a:off x="395288" y="5445125"/>
            <a:ext cx="84248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400">
              <a:solidFill>
                <a:srgbClr val="000066"/>
              </a:solidFill>
            </a:endParaRPr>
          </a:p>
        </p:txBody>
      </p:sp>
    </p:spTree>
    <p:extLst>
      <p:ext uri="{BB962C8B-B14F-4D97-AF65-F5344CB8AC3E}">
        <p14:creationId xmlns:p14="http://schemas.microsoft.com/office/powerpoint/2010/main" val="290159981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603">
                                            <p:bg/>
                                          </p:spTgt>
                                        </p:tgtEl>
                                        <p:attrNameLst>
                                          <p:attrName>style.visibility</p:attrName>
                                        </p:attrNameLst>
                                      </p:cBhvr>
                                      <p:to>
                                        <p:strVal val="visible"/>
                                      </p:to>
                                    </p:set>
                                    <p:anim calcmode="lin" valueType="num">
                                      <p:cBhvr additive="base">
                                        <p:cTn id="7" dur="500" fill="hold"/>
                                        <p:tgtEl>
                                          <p:spTgt spid="25603">
                                            <p:bg/>
                                          </p:spTgt>
                                        </p:tgtEl>
                                        <p:attrNameLst>
                                          <p:attrName>ppt_x</p:attrName>
                                        </p:attrNameLst>
                                      </p:cBhvr>
                                      <p:tavLst>
                                        <p:tav tm="0">
                                          <p:val>
                                            <p:strVal val="0-#ppt_w/2"/>
                                          </p:val>
                                        </p:tav>
                                        <p:tav tm="100000">
                                          <p:val>
                                            <p:strVal val="#ppt_x"/>
                                          </p:val>
                                        </p:tav>
                                      </p:tavLst>
                                    </p:anim>
                                    <p:anim calcmode="lin" valueType="num">
                                      <p:cBhvr additive="base">
                                        <p:cTn id="8" dur="500" fill="hold"/>
                                        <p:tgtEl>
                                          <p:spTgt spid="25603">
                                            <p:bg/>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5603">
                                            <p:txEl>
                                              <p:pRg st="0" end="0"/>
                                            </p:txEl>
                                          </p:spTgt>
                                        </p:tgtEl>
                                        <p:attrNameLst>
                                          <p:attrName>style.visibility</p:attrName>
                                        </p:attrNameLst>
                                      </p:cBhvr>
                                      <p:to>
                                        <p:strVal val="visible"/>
                                      </p:to>
                                    </p:set>
                                    <p:anim calcmode="lin" valueType="num">
                                      <p:cBhvr additive="base">
                                        <p:cTn id="13" dur="500" fill="hold"/>
                                        <p:tgtEl>
                                          <p:spTgt spid="2560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560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5605"/>
                                        </p:tgtEl>
                                        <p:attrNameLst>
                                          <p:attrName>style.visibility</p:attrName>
                                        </p:attrNameLst>
                                      </p:cBhvr>
                                      <p:to>
                                        <p:strVal val="visible"/>
                                      </p:to>
                                    </p:set>
                                    <p:anim calcmode="lin" valueType="num">
                                      <p:cBhvr additive="base">
                                        <p:cTn id="19" dur="500" fill="hold"/>
                                        <p:tgtEl>
                                          <p:spTgt spid="25605"/>
                                        </p:tgtEl>
                                        <p:attrNameLst>
                                          <p:attrName>ppt_x</p:attrName>
                                        </p:attrNameLst>
                                      </p:cBhvr>
                                      <p:tavLst>
                                        <p:tav tm="0">
                                          <p:val>
                                            <p:strVal val="0-#ppt_w/2"/>
                                          </p:val>
                                        </p:tav>
                                        <p:tav tm="100000">
                                          <p:val>
                                            <p:strVal val="#ppt_x"/>
                                          </p:val>
                                        </p:tav>
                                      </p:tavLst>
                                    </p:anim>
                                    <p:anim calcmode="lin" valueType="num">
                                      <p:cBhvr additive="base">
                                        <p:cTn id="20" dur="500" fill="hold"/>
                                        <p:tgtEl>
                                          <p:spTgt spid="25605"/>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25612">
                                            <p:txEl>
                                              <p:pRg st="0" end="0"/>
                                            </p:txEl>
                                          </p:spTgt>
                                        </p:tgtEl>
                                        <p:attrNameLst>
                                          <p:attrName>style.visibility</p:attrName>
                                        </p:attrNameLst>
                                      </p:cBhvr>
                                      <p:to>
                                        <p:strVal val="visible"/>
                                      </p:to>
                                    </p:set>
                                    <p:anim calcmode="lin" valueType="num">
                                      <p:cBhvr additive="base">
                                        <p:cTn id="25" dur="500" fill="hold"/>
                                        <p:tgtEl>
                                          <p:spTgt spid="25612">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56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1" fill="hold" grpId="0" nodeType="clickEffect">
                                  <p:stCondLst>
                                    <p:cond delay="0"/>
                                  </p:stCondLst>
                                  <p:childTnLst>
                                    <p:set>
                                      <p:cBhvr>
                                        <p:cTn id="30" dur="1" fill="hold">
                                          <p:stCondLst>
                                            <p:cond delay="0"/>
                                          </p:stCondLst>
                                        </p:cTn>
                                        <p:tgtEl>
                                          <p:spTgt spid="25609"/>
                                        </p:tgtEl>
                                        <p:attrNameLst>
                                          <p:attrName>style.visibility</p:attrName>
                                        </p:attrNameLst>
                                      </p:cBhvr>
                                      <p:to>
                                        <p:strVal val="visible"/>
                                      </p:to>
                                    </p:set>
                                    <p:anim calcmode="lin" valueType="num">
                                      <p:cBhvr additive="base">
                                        <p:cTn id="31" dur="500" fill="hold"/>
                                        <p:tgtEl>
                                          <p:spTgt spid="25609"/>
                                        </p:tgtEl>
                                        <p:attrNameLst>
                                          <p:attrName>ppt_x</p:attrName>
                                        </p:attrNameLst>
                                      </p:cBhvr>
                                      <p:tavLst>
                                        <p:tav tm="0">
                                          <p:val>
                                            <p:strVal val="#ppt_x"/>
                                          </p:val>
                                        </p:tav>
                                        <p:tav tm="100000">
                                          <p:val>
                                            <p:strVal val="#ppt_x"/>
                                          </p:val>
                                        </p:tav>
                                      </p:tavLst>
                                    </p:anim>
                                    <p:anim calcmode="lin" valueType="num">
                                      <p:cBhvr additive="base">
                                        <p:cTn id="32" dur="500" fill="hold"/>
                                        <p:tgtEl>
                                          <p:spTgt spid="25609"/>
                                        </p:tgtEl>
                                        <p:attrNameLst>
                                          <p:attrName>ppt_y</p:attrName>
                                        </p:attrNameLst>
                                      </p:cBhvr>
                                      <p:tavLst>
                                        <p:tav tm="0">
                                          <p:val>
                                            <p:strVal val="0-#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nodeType="clickEffect">
                                  <p:stCondLst>
                                    <p:cond delay="0"/>
                                  </p:stCondLst>
                                  <p:childTnLst>
                                    <p:set>
                                      <p:cBhvr>
                                        <p:cTn id="36" dur="1" fill="hold">
                                          <p:stCondLst>
                                            <p:cond delay="0"/>
                                          </p:stCondLst>
                                        </p:cTn>
                                        <p:tgtEl>
                                          <p:spTgt spid="25613">
                                            <p:txEl>
                                              <p:pRg st="0" end="0"/>
                                            </p:txEl>
                                          </p:spTgt>
                                        </p:tgtEl>
                                        <p:attrNameLst>
                                          <p:attrName>style.visibility</p:attrName>
                                        </p:attrNameLst>
                                      </p:cBhvr>
                                      <p:to>
                                        <p:strVal val="visible"/>
                                      </p:to>
                                    </p:set>
                                    <p:anim calcmode="lin" valueType="num">
                                      <p:cBhvr additive="base">
                                        <p:cTn id="37" dur="500" fill="hold"/>
                                        <p:tgtEl>
                                          <p:spTgt spid="25613">
                                            <p:txEl>
                                              <p:pRg st="0" end="0"/>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561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nodeType="clickEffect">
                                  <p:stCondLst>
                                    <p:cond delay="0"/>
                                  </p:stCondLst>
                                  <p:childTnLst>
                                    <p:set>
                                      <p:cBhvr>
                                        <p:cTn id="42" dur="1" fill="hold">
                                          <p:stCondLst>
                                            <p:cond delay="0"/>
                                          </p:stCondLst>
                                        </p:cTn>
                                        <p:tgtEl>
                                          <p:spTgt spid="25613">
                                            <p:txEl>
                                              <p:pRg st="1" end="1"/>
                                            </p:txEl>
                                          </p:spTgt>
                                        </p:tgtEl>
                                        <p:attrNameLst>
                                          <p:attrName>style.visibility</p:attrName>
                                        </p:attrNameLst>
                                      </p:cBhvr>
                                      <p:to>
                                        <p:strVal val="visible"/>
                                      </p:to>
                                    </p:set>
                                    <p:anim calcmode="lin" valueType="num">
                                      <p:cBhvr additive="base">
                                        <p:cTn id="43" dur="500" fill="hold"/>
                                        <p:tgtEl>
                                          <p:spTgt spid="25613">
                                            <p:txEl>
                                              <p:pRg st="1" end="1"/>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561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8" presetClass="entr" presetSubtype="16" fill="hold" nodeType="clickEffect">
                                  <p:stCondLst>
                                    <p:cond delay="0"/>
                                  </p:stCondLst>
                                  <p:childTnLst>
                                    <p:set>
                                      <p:cBhvr>
                                        <p:cTn id="48" dur="1" fill="hold">
                                          <p:stCondLst>
                                            <p:cond delay="0"/>
                                          </p:stCondLst>
                                        </p:cTn>
                                        <p:tgtEl>
                                          <p:spTgt spid="25613">
                                            <p:txEl>
                                              <p:pRg st="2" end="2"/>
                                            </p:txEl>
                                          </p:spTgt>
                                        </p:tgtEl>
                                        <p:attrNameLst>
                                          <p:attrName>style.visibility</p:attrName>
                                        </p:attrNameLst>
                                      </p:cBhvr>
                                      <p:to>
                                        <p:strVal val="visible"/>
                                      </p:to>
                                    </p:set>
                                    <p:animEffect transition="in" filter="diamond(in)">
                                      <p:cBhvr>
                                        <p:cTn id="49" dur="2000"/>
                                        <p:tgtEl>
                                          <p:spTgt spid="256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animBg="1"/>
      <p:bldP spid="25605" grpId="0"/>
      <p:bldP spid="2560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979613" y="476250"/>
            <a:ext cx="3527425" cy="1143000"/>
          </a:xfrm>
        </p:spPr>
        <p:txBody>
          <a:bodyPr>
            <a:normAutofit fontScale="90000"/>
          </a:bodyPr>
          <a:lstStyle/>
          <a:p>
            <a:r>
              <a:rPr lang="en-GB" sz="4000">
                <a:latin typeface="Arial" charset="0"/>
              </a:rPr>
              <a:t>Trace Decay in STM?</a:t>
            </a:r>
          </a:p>
        </p:txBody>
      </p:sp>
      <p:sp>
        <p:nvSpPr>
          <p:cNvPr id="11267" name="Rectangle 3"/>
          <p:cNvSpPr>
            <a:spLocks noGrp="1" noChangeArrowheads="1"/>
          </p:cNvSpPr>
          <p:nvPr>
            <p:ph type="body" idx="1"/>
          </p:nvPr>
        </p:nvSpPr>
        <p:spPr>
          <a:xfrm>
            <a:off x="611188" y="1916113"/>
            <a:ext cx="7847012" cy="1225550"/>
          </a:xfrm>
        </p:spPr>
        <p:txBody>
          <a:bodyPr/>
          <a:lstStyle/>
          <a:p>
            <a:pPr>
              <a:lnSpc>
                <a:spcPct val="90000"/>
              </a:lnSpc>
              <a:buFontTx/>
              <a:buNone/>
            </a:pPr>
            <a:r>
              <a:rPr lang="en-GB" sz="2400" b="1">
                <a:latin typeface="Tahoma" charset="0"/>
              </a:rPr>
              <a:t>Instructions:-</a:t>
            </a:r>
            <a:r>
              <a:rPr lang="en-GB" sz="2400">
                <a:latin typeface="Tahoma" charset="0"/>
              </a:rPr>
              <a:t> Read the consonants that appear below then count backwards in three</a:t>
            </a:r>
            <a:r>
              <a:rPr lang="ja-JP" altLang="en-GB" sz="2400">
                <a:latin typeface="Tahoma" charset="0"/>
              </a:rPr>
              <a:t>’</a:t>
            </a:r>
            <a:r>
              <a:rPr lang="en-GB" sz="2400">
                <a:latin typeface="Tahoma" charset="0"/>
              </a:rPr>
              <a:t>s from the number given. Write down the letters you recall when asked.</a:t>
            </a:r>
          </a:p>
        </p:txBody>
      </p:sp>
      <p:sp>
        <p:nvSpPr>
          <p:cNvPr id="11268" name="Text Box 4"/>
          <p:cNvSpPr txBox="1">
            <a:spLocks noChangeArrowheads="1"/>
          </p:cNvSpPr>
          <p:nvPr/>
        </p:nvSpPr>
        <p:spPr bwMode="auto">
          <a:xfrm>
            <a:off x="468313" y="549275"/>
            <a:ext cx="1223962" cy="94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GB" sz="1600" b="1">
                <a:solidFill>
                  <a:srgbClr val="000066"/>
                </a:solidFill>
              </a:rPr>
              <a:t>Student Exercise</a:t>
            </a:r>
          </a:p>
          <a:p>
            <a:pPr eaLnBrk="1" hangingPunct="1"/>
            <a:r>
              <a:rPr lang="en-GB" sz="1600" b="1">
                <a:solidFill>
                  <a:srgbClr val="000066"/>
                </a:solidFill>
              </a:rPr>
              <a:t>MemEx1</a:t>
            </a:r>
          </a:p>
        </p:txBody>
      </p:sp>
      <p:sp>
        <p:nvSpPr>
          <p:cNvPr id="26629" name="Text Box 5"/>
          <p:cNvSpPr txBox="1">
            <a:spLocks noChangeArrowheads="1"/>
          </p:cNvSpPr>
          <p:nvPr/>
        </p:nvSpPr>
        <p:spPr bwMode="auto">
          <a:xfrm>
            <a:off x="611188" y="3284538"/>
            <a:ext cx="31686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GB" sz="2400">
                <a:solidFill>
                  <a:srgbClr val="000066"/>
                </a:solidFill>
              </a:rPr>
              <a:t>L Z M , P V Q, X F D </a:t>
            </a:r>
          </a:p>
        </p:txBody>
      </p:sp>
      <p:sp>
        <p:nvSpPr>
          <p:cNvPr id="26630" name="Text Box 6"/>
          <p:cNvSpPr txBox="1">
            <a:spLocks noChangeArrowheads="1"/>
          </p:cNvSpPr>
          <p:nvPr/>
        </p:nvSpPr>
        <p:spPr bwMode="auto">
          <a:xfrm>
            <a:off x="611188" y="3789363"/>
            <a:ext cx="30972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GB" sz="2400">
                <a:solidFill>
                  <a:srgbClr val="000066"/>
                </a:solidFill>
              </a:rPr>
              <a:t>B F Y , G Z J, P D L	</a:t>
            </a:r>
          </a:p>
        </p:txBody>
      </p:sp>
      <p:sp>
        <p:nvSpPr>
          <p:cNvPr id="26631" name="Text Box 7"/>
          <p:cNvSpPr txBox="1">
            <a:spLocks noChangeArrowheads="1"/>
          </p:cNvSpPr>
          <p:nvPr/>
        </p:nvSpPr>
        <p:spPr bwMode="auto">
          <a:xfrm>
            <a:off x="611188" y="4292600"/>
            <a:ext cx="31686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GB" sz="2400">
                <a:solidFill>
                  <a:srgbClr val="000066"/>
                </a:solidFill>
              </a:rPr>
              <a:t>K M R , H G Y, J T Z </a:t>
            </a:r>
          </a:p>
        </p:txBody>
      </p:sp>
      <p:sp>
        <p:nvSpPr>
          <p:cNvPr id="26632" name="Text Box 8"/>
          <p:cNvSpPr txBox="1">
            <a:spLocks noChangeArrowheads="1"/>
          </p:cNvSpPr>
          <p:nvPr/>
        </p:nvSpPr>
        <p:spPr bwMode="auto">
          <a:xfrm>
            <a:off x="611188" y="4797425"/>
            <a:ext cx="30241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GB" sz="2400">
                <a:solidFill>
                  <a:srgbClr val="000066"/>
                </a:solidFill>
              </a:rPr>
              <a:t>M Q L , T L Y, F R N</a:t>
            </a:r>
          </a:p>
        </p:txBody>
      </p:sp>
      <p:sp>
        <p:nvSpPr>
          <p:cNvPr id="26633" name="Text Box 9"/>
          <p:cNvSpPr txBox="1">
            <a:spLocks noChangeArrowheads="1"/>
          </p:cNvSpPr>
          <p:nvPr/>
        </p:nvSpPr>
        <p:spPr bwMode="auto">
          <a:xfrm>
            <a:off x="4211638" y="3284538"/>
            <a:ext cx="7921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GB" sz="2400">
                <a:solidFill>
                  <a:srgbClr val="000066"/>
                </a:solidFill>
              </a:rPr>
              <a:t>763</a:t>
            </a:r>
          </a:p>
        </p:txBody>
      </p:sp>
      <p:sp>
        <p:nvSpPr>
          <p:cNvPr id="11274" name="Text Box 10"/>
          <p:cNvSpPr txBox="1">
            <a:spLocks noChangeArrowheads="1"/>
          </p:cNvSpPr>
          <p:nvPr/>
        </p:nvSpPr>
        <p:spPr bwMode="auto">
          <a:xfrm>
            <a:off x="5580063" y="3284538"/>
            <a:ext cx="20875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400">
              <a:solidFill>
                <a:srgbClr val="000066"/>
              </a:solidFill>
            </a:endParaRPr>
          </a:p>
        </p:txBody>
      </p:sp>
      <p:sp>
        <p:nvSpPr>
          <p:cNvPr id="26635" name="Text Box 11"/>
          <p:cNvSpPr txBox="1">
            <a:spLocks noChangeArrowheads="1"/>
          </p:cNvSpPr>
          <p:nvPr/>
        </p:nvSpPr>
        <p:spPr bwMode="auto">
          <a:xfrm>
            <a:off x="5580063" y="3284538"/>
            <a:ext cx="31686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GB" sz="2400">
                <a:solidFill>
                  <a:srgbClr val="FF0000"/>
                </a:solidFill>
              </a:rPr>
              <a:t>STOP! WRITE NOW!</a:t>
            </a:r>
          </a:p>
        </p:txBody>
      </p:sp>
      <p:sp>
        <p:nvSpPr>
          <p:cNvPr id="26636" name="Text Box 12"/>
          <p:cNvSpPr txBox="1">
            <a:spLocks noChangeArrowheads="1"/>
          </p:cNvSpPr>
          <p:nvPr/>
        </p:nvSpPr>
        <p:spPr bwMode="auto">
          <a:xfrm>
            <a:off x="4211638" y="3789363"/>
            <a:ext cx="7921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GB" sz="2400">
                <a:solidFill>
                  <a:srgbClr val="000066"/>
                </a:solidFill>
              </a:rPr>
              <a:t>435</a:t>
            </a:r>
          </a:p>
        </p:txBody>
      </p:sp>
      <p:sp>
        <p:nvSpPr>
          <p:cNvPr id="26637" name="Text Box 13"/>
          <p:cNvSpPr txBox="1">
            <a:spLocks noChangeArrowheads="1"/>
          </p:cNvSpPr>
          <p:nvPr/>
        </p:nvSpPr>
        <p:spPr bwMode="auto">
          <a:xfrm>
            <a:off x="4211638" y="4292600"/>
            <a:ext cx="7921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GB" sz="2400">
                <a:solidFill>
                  <a:srgbClr val="000066"/>
                </a:solidFill>
              </a:rPr>
              <a:t>917</a:t>
            </a:r>
          </a:p>
        </p:txBody>
      </p:sp>
      <p:sp>
        <p:nvSpPr>
          <p:cNvPr id="26638" name="Text Box 14"/>
          <p:cNvSpPr txBox="1">
            <a:spLocks noChangeArrowheads="1"/>
          </p:cNvSpPr>
          <p:nvPr/>
        </p:nvSpPr>
        <p:spPr bwMode="auto">
          <a:xfrm>
            <a:off x="4211638" y="4797425"/>
            <a:ext cx="7921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GB" sz="2400">
                <a:solidFill>
                  <a:srgbClr val="000066"/>
                </a:solidFill>
              </a:rPr>
              <a:t>329</a:t>
            </a:r>
          </a:p>
        </p:txBody>
      </p:sp>
      <p:sp>
        <p:nvSpPr>
          <p:cNvPr id="26639" name="Text Box 15"/>
          <p:cNvSpPr txBox="1">
            <a:spLocks noChangeArrowheads="1"/>
          </p:cNvSpPr>
          <p:nvPr/>
        </p:nvSpPr>
        <p:spPr bwMode="auto">
          <a:xfrm>
            <a:off x="5580063" y="3789363"/>
            <a:ext cx="3095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GB" sz="2400">
                <a:solidFill>
                  <a:srgbClr val="FF0000"/>
                </a:solidFill>
              </a:rPr>
              <a:t>STOP!</a:t>
            </a:r>
            <a:r>
              <a:rPr lang="en-GB" sz="2400">
                <a:solidFill>
                  <a:srgbClr val="000066"/>
                </a:solidFill>
              </a:rPr>
              <a:t> </a:t>
            </a:r>
            <a:r>
              <a:rPr lang="en-GB" sz="2400">
                <a:solidFill>
                  <a:srgbClr val="FF0000"/>
                </a:solidFill>
              </a:rPr>
              <a:t>WRITE NOW!</a:t>
            </a:r>
          </a:p>
        </p:txBody>
      </p:sp>
      <p:sp>
        <p:nvSpPr>
          <p:cNvPr id="26640" name="Text Box 16"/>
          <p:cNvSpPr txBox="1">
            <a:spLocks noChangeArrowheads="1"/>
          </p:cNvSpPr>
          <p:nvPr/>
        </p:nvSpPr>
        <p:spPr bwMode="auto">
          <a:xfrm>
            <a:off x="5508625" y="4292600"/>
            <a:ext cx="3095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GB" sz="2400">
                <a:solidFill>
                  <a:srgbClr val="FF0000"/>
                </a:solidFill>
              </a:rPr>
              <a:t>STOP!</a:t>
            </a:r>
            <a:r>
              <a:rPr lang="en-GB" sz="2400">
                <a:solidFill>
                  <a:srgbClr val="000066"/>
                </a:solidFill>
              </a:rPr>
              <a:t> </a:t>
            </a:r>
            <a:r>
              <a:rPr lang="en-GB" sz="2400">
                <a:solidFill>
                  <a:srgbClr val="FF0000"/>
                </a:solidFill>
              </a:rPr>
              <a:t>WRITE NOW!</a:t>
            </a:r>
          </a:p>
        </p:txBody>
      </p:sp>
      <p:sp>
        <p:nvSpPr>
          <p:cNvPr id="26641" name="Text Box 17"/>
          <p:cNvSpPr txBox="1">
            <a:spLocks noChangeArrowheads="1"/>
          </p:cNvSpPr>
          <p:nvPr/>
        </p:nvSpPr>
        <p:spPr bwMode="auto">
          <a:xfrm>
            <a:off x="5508625" y="4797425"/>
            <a:ext cx="31670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GB" sz="2400">
                <a:solidFill>
                  <a:srgbClr val="FF0000"/>
                </a:solidFill>
              </a:rPr>
              <a:t>STOP!</a:t>
            </a:r>
            <a:r>
              <a:rPr lang="en-GB" sz="2400">
                <a:solidFill>
                  <a:srgbClr val="000066"/>
                </a:solidFill>
              </a:rPr>
              <a:t> </a:t>
            </a:r>
            <a:r>
              <a:rPr lang="en-GB" sz="2400">
                <a:solidFill>
                  <a:srgbClr val="FF0000"/>
                </a:solidFill>
              </a:rPr>
              <a:t>WRITE NOW!</a:t>
            </a:r>
          </a:p>
        </p:txBody>
      </p:sp>
      <p:sp>
        <p:nvSpPr>
          <p:cNvPr id="11282" name="Text Box 18"/>
          <p:cNvSpPr txBox="1">
            <a:spLocks noChangeArrowheads="1"/>
          </p:cNvSpPr>
          <p:nvPr/>
        </p:nvSpPr>
        <p:spPr bwMode="auto">
          <a:xfrm>
            <a:off x="5940425" y="333375"/>
            <a:ext cx="2663825" cy="1015663"/>
          </a:xfrm>
          <a:prstGeom prst="rect">
            <a:avLst/>
          </a:prstGeom>
          <a:solidFill>
            <a:srgbClr val="00FFFF"/>
          </a:solidFill>
          <a:ln w="9525">
            <a:solidFill>
              <a:schemeClr val="tx1"/>
            </a:solidFill>
            <a:miter lim="800000"/>
            <a:headEnd/>
            <a:tailEnd/>
          </a:ln>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GB" dirty="0" smtClean="0">
                <a:solidFill>
                  <a:srgbClr val="000066"/>
                </a:solidFill>
              </a:rPr>
              <a:t>Distractor task </a:t>
            </a:r>
            <a:r>
              <a:rPr lang="en-GB" dirty="0">
                <a:solidFill>
                  <a:srgbClr val="000066"/>
                </a:solidFill>
              </a:rPr>
              <a:t>practice – count back in three</a:t>
            </a:r>
            <a:r>
              <a:rPr lang="ja-JP" altLang="en-GB" dirty="0">
                <a:solidFill>
                  <a:srgbClr val="000066"/>
                </a:solidFill>
              </a:rPr>
              <a:t>’</a:t>
            </a:r>
            <a:r>
              <a:rPr lang="en-GB" dirty="0">
                <a:solidFill>
                  <a:srgbClr val="000066"/>
                </a:solidFill>
              </a:rPr>
              <a:t>s from 333.</a:t>
            </a:r>
            <a:r>
              <a:rPr lang="en-GB" sz="2400" dirty="0">
                <a:solidFill>
                  <a:srgbClr val="000066"/>
                </a:solidFill>
              </a:rPr>
              <a:t>  </a:t>
            </a:r>
          </a:p>
        </p:txBody>
      </p:sp>
      <p:sp>
        <p:nvSpPr>
          <p:cNvPr id="26643" name="Text Box 19"/>
          <p:cNvSpPr txBox="1">
            <a:spLocks noChangeArrowheads="1"/>
          </p:cNvSpPr>
          <p:nvPr/>
        </p:nvSpPr>
        <p:spPr bwMode="auto">
          <a:xfrm>
            <a:off x="250825" y="5445125"/>
            <a:ext cx="8497888"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GB">
                <a:solidFill>
                  <a:srgbClr val="000066"/>
                </a:solidFill>
              </a:rPr>
              <a:t>This shows that the longer the interval before recall the more items that are lost from memory. This is what we would expect because Peterson &amp; Peterson showed that the duration of S.T.M. is between 18 – 30 secs.</a:t>
            </a:r>
          </a:p>
        </p:txBody>
      </p:sp>
    </p:spTree>
    <p:extLst>
      <p:ext uri="{BB962C8B-B14F-4D97-AF65-F5344CB8AC3E}">
        <p14:creationId xmlns:p14="http://schemas.microsoft.com/office/powerpoint/2010/main" val="23474969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6629">
                                            <p:txEl>
                                              <p:pRg st="0" end="0"/>
                                            </p:txEl>
                                          </p:spTgt>
                                        </p:tgtEl>
                                        <p:attrNameLst>
                                          <p:attrName>style.visibility</p:attrName>
                                        </p:attrNameLst>
                                      </p:cBhvr>
                                      <p:to>
                                        <p:strVal val="visible"/>
                                      </p:to>
                                    </p:set>
                                    <p:anim calcmode="lin" valueType="num">
                                      <p:cBhvr additive="base">
                                        <p:cTn id="7" dur="500" fill="hold"/>
                                        <p:tgtEl>
                                          <p:spTgt spid="2662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6629">
                                            <p:txEl>
                                              <p:pRg st="0" end="0"/>
                                            </p:txEl>
                                          </p:spTgt>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xit" presetSubtype="2" fill="hold" nodeType="afterEffect">
                                  <p:stCondLst>
                                    <p:cond delay="15000"/>
                                  </p:stCondLst>
                                  <p:childTnLst>
                                    <p:anim calcmode="lin" valueType="num">
                                      <p:cBhvr additive="base">
                                        <p:cTn id="11" dur="500"/>
                                        <p:tgtEl>
                                          <p:spTgt spid="26629">
                                            <p:txEl>
                                              <p:pRg st="0" end="0"/>
                                            </p:txEl>
                                          </p:spTgt>
                                        </p:tgtEl>
                                        <p:attrNameLst>
                                          <p:attrName>ppt_x</p:attrName>
                                        </p:attrNameLst>
                                      </p:cBhvr>
                                      <p:tavLst>
                                        <p:tav tm="0">
                                          <p:val>
                                            <p:strVal val="ppt_x"/>
                                          </p:val>
                                        </p:tav>
                                        <p:tav tm="100000">
                                          <p:val>
                                            <p:strVal val="1+ppt_w/2"/>
                                          </p:val>
                                        </p:tav>
                                      </p:tavLst>
                                    </p:anim>
                                    <p:anim calcmode="lin" valueType="num">
                                      <p:cBhvr additive="base">
                                        <p:cTn id="12" dur="500"/>
                                        <p:tgtEl>
                                          <p:spTgt spid="26629">
                                            <p:txEl>
                                              <p:pRg st="0" end="0"/>
                                            </p:txEl>
                                          </p:spTgt>
                                        </p:tgtEl>
                                        <p:attrNameLst>
                                          <p:attrName>ppt_y</p:attrName>
                                        </p:attrNameLst>
                                      </p:cBhvr>
                                      <p:tavLst>
                                        <p:tav tm="0">
                                          <p:val>
                                            <p:strVal val="ppt_y"/>
                                          </p:val>
                                        </p:tav>
                                        <p:tav tm="100000">
                                          <p:val>
                                            <p:strVal val="ppt_y"/>
                                          </p:val>
                                        </p:tav>
                                      </p:tavLst>
                                    </p:anim>
                                    <p:set>
                                      <p:cBhvr>
                                        <p:cTn id="13" dur="1" fill="hold">
                                          <p:stCondLst>
                                            <p:cond delay="499"/>
                                          </p:stCondLst>
                                        </p:cTn>
                                        <p:tgtEl>
                                          <p:spTgt spid="26629">
                                            <p:txEl>
                                              <p:pRg st="0" end="0"/>
                                            </p:txEl>
                                          </p:spTgt>
                                        </p:tgtEl>
                                        <p:attrNameLst>
                                          <p:attrName>style.visibility</p:attrName>
                                        </p:attrNameLst>
                                      </p:cBhvr>
                                      <p:to>
                                        <p:strVal val="hidden"/>
                                      </p:to>
                                    </p:set>
                                  </p:childTnLst>
                                </p:cTn>
                              </p:par>
                            </p:childTnLst>
                          </p:cTn>
                        </p:par>
                        <p:par>
                          <p:cTn id="14" fill="hold" nodeType="afterGroup">
                            <p:stCondLst>
                              <p:cond delay="16000"/>
                            </p:stCondLst>
                            <p:childTnLst>
                              <p:par>
                                <p:cTn id="15" presetID="8" presetClass="entr" presetSubtype="16" fill="hold" grpId="0" nodeType="afterEffect">
                                  <p:stCondLst>
                                    <p:cond delay="0"/>
                                  </p:stCondLst>
                                  <p:childTnLst>
                                    <p:set>
                                      <p:cBhvr>
                                        <p:cTn id="16" dur="1" fill="hold">
                                          <p:stCondLst>
                                            <p:cond delay="0"/>
                                          </p:stCondLst>
                                        </p:cTn>
                                        <p:tgtEl>
                                          <p:spTgt spid="26633"/>
                                        </p:tgtEl>
                                        <p:attrNameLst>
                                          <p:attrName>style.visibility</p:attrName>
                                        </p:attrNameLst>
                                      </p:cBhvr>
                                      <p:to>
                                        <p:strVal val="visible"/>
                                      </p:to>
                                    </p:set>
                                    <p:animEffect transition="in" filter="diamond(in)">
                                      <p:cBhvr>
                                        <p:cTn id="17" dur="500"/>
                                        <p:tgtEl>
                                          <p:spTgt spid="26633"/>
                                        </p:tgtEl>
                                      </p:cBhvr>
                                    </p:animEffect>
                                  </p:childTnLst>
                                </p:cTn>
                              </p:par>
                            </p:childTnLst>
                          </p:cTn>
                        </p:par>
                        <p:par>
                          <p:cTn id="18" fill="hold" nodeType="afterGroup">
                            <p:stCondLst>
                              <p:cond delay="16500"/>
                            </p:stCondLst>
                            <p:childTnLst>
                              <p:par>
                                <p:cTn id="19" presetID="4" presetClass="entr" presetSubtype="16" fill="hold" grpId="0" nodeType="afterEffect">
                                  <p:stCondLst>
                                    <p:cond delay="10000"/>
                                  </p:stCondLst>
                                  <p:childTnLst>
                                    <p:set>
                                      <p:cBhvr>
                                        <p:cTn id="20" dur="1" fill="hold">
                                          <p:stCondLst>
                                            <p:cond delay="0"/>
                                          </p:stCondLst>
                                        </p:cTn>
                                        <p:tgtEl>
                                          <p:spTgt spid="26635">
                                            <p:txEl>
                                              <p:pRg st="0" end="0"/>
                                            </p:txEl>
                                          </p:spTgt>
                                        </p:tgtEl>
                                        <p:attrNameLst>
                                          <p:attrName>style.visibility</p:attrName>
                                        </p:attrNameLst>
                                      </p:cBhvr>
                                      <p:to>
                                        <p:strVal val="visible"/>
                                      </p:to>
                                    </p:set>
                                    <p:animEffect transition="in" filter="box(in)">
                                      <p:cBhvr>
                                        <p:cTn id="21" dur="500"/>
                                        <p:tgtEl>
                                          <p:spTgt spid="26635">
                                            <p:txEl>
                                              <p:pRg st="0" end="0"/>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8" fill="hold" grpId="0" nodeType="clickEffect">
                                  <p:stCondLst>
                                    <p:cond delay="0"/>
                                  </p:stCondLst>
                                  <p:childTnLst>
                                    <p:set>
                                      <p:cBhvr>
                                        <p:cTn id="25" dur="1" fill="hold">
                                          <p:stCondLst>
                                            <p:cond delay="0"/>
                                          </p:stCondLst>
                                        </p:cTn>
                                        <p:tgtEl>
                                          <p:spTgt spid="26630"/>
                                        </p:tgtEl>
                                        <p:attrNameLst>
                                          <p:attrName>style.visibility</p:attrName>
                                        </p:attrNameLst>
                                      </p:cBhvr>
                                      <p:to>
                                        <p:strVal val="visible"/>
                                      </p:to>
                                    </p:set>
                                    <p:anim calcmode="lin" valueType="num">
                                      <p:cBhvr additive="base">
                                        <p:cTn id="26" dur="500" fill="hold"/>
                                        <p:tgtEl>
                                          <p:spTgt spid="26630"/>
                                        </p:tgtEl>
                                        <p:attrNameLst>
                                          <p:attrName>ppt_x</p:attrName>
                                        </p:attrNameLst>
                                      </p:cBhvr>
                                      <p:tavLst>
                                        <p:tav tm="0">
                                          <p:val>
                                            <p:strVal val="0-#ppt_w/2"/>
                                          </p:val>
                                        </p:tav>
                                        <p:tav tm="100000">
                                          <p:val>
                                            <p:strVal val="#ppt_x"/>
                                          </p:val>
                                        </p:tav>
                                      </p:tavLst>
                                    </p:anim>
                                    <p:anim calcmode="lin" valueType="num">
                                      <p:cBhvr additive="base">
                                        <p:cTn id="27" dur="500" fill="hold"/>
                                        <p:tgtEl>
                                          <p:spTgt spid="26630"/>
                                        </p:tgtEl>
                                        <p:attrNameLst>
                                          <p:attrName>ppt_y</p:attrName>
                                        </p:attrNameLst>
                                      </p:cBhvr>
                                      <p:tavLst>
                                        <p:tav tm="0">
                                          <p:val>
                                            <p:strVal val="#ppt_y"/>
                                          </p:val>
                                        </p:tav>
                                        <p:tav tm="100000">
                                          <p:val>
                                            <p:strVal val="#ppt_y"/>
                                          </p:val>
                                        </p:tav>
                                      </p:tavLst>
                                    </p:anim>
                                  </p:childTnLst>
                                </p:cTn>
                              </p:par>
                            </p:childTnLst>
                          </p:cTn>
                        </p:par>
                        <p:par>
                          <p:cTn id="28" fill="hold" nodeType="afterGroup">
                            <p:stCondLst>
                              <p:cond delay="500"/>
                            </p:stCondLst>
                            <p:childTnLst>
                              <p:par>
                                <p:cTn id="29" presetID="2" presetClass="exit" presetSubtype="4" fill="hold" grpId="1" nodeType="afterEffect">
                                  <p:stCondLst>
                                    <p:cond delay="10000"/>
                                  </p:stCondLst>
                                  <p:childTnLst>
                                    <p:anim calcmode="lin" valueType="num">
                                      <p:cBhvr additive="base">
                                        <p:cTn id="30" dur="500"/>
                                        <p:tgtEl>
                                          <p:spTgt spid="26630"/>
                                        </p:tgtEl>
                                        <p:attrNameLst>
                                          <p:attrName>ppt_x</p:attrName>
                                        </p:attrNameLst>
                                      </p:cBhvr>
                                      <p:tavLst>
                                        <p:tav tm="0">
                                          <p:val>
                                            <p:strVal val="ppt_x"/>
                                          </p:val>
                                        </p:tav>
                                        <p:tav tm="100000">
                                          <p:val>
                                            <p:strVal val="ppt_x"/>
                                          </p:val>
                                        </p:tav>
                                      </p:tavLst>
                                    </p:anim>
                                    <p:anim calcmode="lin" valueType="num">
                                      <p:cBhvr additive="base">
                                        <p:cTn id="31" dur="500"/>
                                        <p:tgtEl>
                                          <p:spTgt spid="26630"/>
                                        </p:tgtEl>
                                        <p:attrNameLst>
                                          <p:attrName>ppt_y</p:attrName>
                                        </p:attrNameLst>
                                      </p:cBhvr>
                                      <p:tavLst>
                                        <p:tav tm="0">
                                          <p:val>
                                            <p:strVal val="ppt_y"/>
                                          </p:val>
                                        </p:tav>
                                        <p:tav tm="100000">
                                          <p:val>
                                            <p:strVal val="1+ppt_h/2"/>
                                          </p:val>
                                        </p:tav>
                                      </p:tavLst>
                                    </p:anim>
                                    <p:set>
                                      <p:cBhvr>
                                        <p:cTn id="32" dur="1" fill="hold">
                                          <p:stCondLst>
                                            <p:cond delay="499"/>
                                          </p:stCondLst>
                                        </p:cTn>
                                        <p:tgtEl>
                                          <p:spTgt spid="26630"/>
                                        </p:tgtEl>
                                        <p:attrNameLst>
                                          <p:attrName>style.visibility</p:attrName>
                                        </p:attrNameLst>
                                      </p:cBhvr>
                                      <p:to>
                                        <p:strVal val="hidden"/>
                                      </p:to>
                                    </p:set>
                                  </p:childTnLst>
                                </p:cTn>
                              </p:par>
                            </p:childTnLst>
                          </p:cTn>
                        </p:par>
                        <p:par>
                          <p:cTn id="33" fill="hold" nodeType="afterGroup">
                            <p:stCondLst>
                              <p:cond delay="11000"/>
                            </p:stCondLst>
                            <p:childTnLst>
                              <p:par>
                                <p:cTn id="34" presetID="8" presetClass="entr" presetSubtype="16" fill="hold" grpId="0" nodeType="afterEffect">
                                  <p:stCondLst>
                                    <p:cond delay="10000"/>
                                  </p:stCondLst>
                                  <p:childTnLst>
                                    <p:set>
                                      <p:cBhvr>
                                        <p:cTn id="35" dur="1" fill="hold">
                                          <p:stCondLst>
                                            <p:cond delay="0"/>
                                          </p:stCondLst>
                                        </p:cTn>
                                        <p:tgtEl>
                                          <p:spTgt spid="26636"/>
                                        </p:tgtEl>
                                        <p:attrNameLst>
                                          <p:attrName>style.visibility</p:attrName>
                                        </p:attrNameLst>
                                      </p:cBhvr>
                                      <p:to>
                                        <p:strVal val="visible"/>
                                      </p:to>
                                    </p:set>
                                    <p:animEffect transition="in" filter="diamond(in)">
                                      <p:cBhvr>
                                        <p:cTn id="36" dur="500"/>
                                        <p:tgtEl>
                                          <p:spTgt spid="26636"/>
                                        </p:tgtEl>
                                      </p:cBhvr>
                                    </p:animEffect>
                                  </p:childTnLst>
                                </p:cTn>
                              </p:par>
                            </p:childTnLst>
                          </p:cTn>
                        </p:par>
                        <p:par>
                          <p:cTn id="37" fill="hold" nodeType="afterGroup">
                            <p:stCondLst>
                              <p:cond delay="21500"/>
                            </p:stCondLst>
                            <p:childTnLst>
                              <p:par>
                                <p:cTn id="38" presetID="4" presetClass="entr" presetSubtype="16" fill="hold" grpId="0" nodeType="afterEffect">
                                  <p:stCondLst>
                                    <p:cond delay="10000"/>
                                  </p:stCondLst>
                                  <p:childTnLst>
                                    <p:set>
                                      <p:cBhvr>
                                        <p:cTn id="39" dur="1" fill="hold">
                                          <p:stCondLst>
                                            <p:cond delay="0"/>
                                          </p:stCondLst>
                                        </p:cTn>
                                        <p:tgtEl>
                                          <p:spTgt spid="26639"/>
                                        </p:tgtEl>
                                        <p:attrNameLst>
                                          <p:attrName>style.visibility</p:attrName>
                                        </p:attrNameLst>
                                      </p:cBhvr>
                                      <p:to>
                                        <p:strVal val="visible"/>
                                      </p:to>
                                    </p:set>
                                    <p:animEffect transition="in" filter="box(in)">
                                      <p:cBhvr>
                                        <p:cTn id="40" dur="500"/>
                                        <p:tgtEl>
                                          <p:spTgt spid="26639"/>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26631"/>
                                        </p:tgtEl>
                                        <p:attrNameLst>
                                          <p:attrName>style.visibility</p:attrName>
                                        </p:attrNameLst>
                                      </p:cBhvr>
                                      <p:to>
                                        <p:strVal val="visible"/>
                                      </p:to>
                                    </p:set>
                                    <p:anim calcmode="lin" valueType="num">
                                      <p:cBhvr additive="base">
                                        <p:cTn id="45" dur="500" fill="hold"/>
                                        <p:tgtEl>
                                          <p:spTgt spid="26631"/>
                                        </p:tgtEl>
                                        <p:attrNameLst>
                                          <p:attrName>ppt_x</p:attrName>
                                        </p:attrNameLst>
                                      </p:cBhvr>
                                      <p:tavLst>
                                        <p:tav tm="0">
                                          <p:val>
                                            <p:strVal val="#ppt_x"/>
                                          </p:val>
                                        </p:tav>
                                        <p:tav tm="100000">
                                          <p:val>
                                            <p:strVal val="#ppt_x"/>
                                          </p:val>
                                        </p:tav>
                                      </p:tavLst>
                                    </p:anim>
                                    <p:anim calcmode="lin" valueType="num">
                                      <p:cBhvr additive="base">
                                        <p:cTn id="46" dur="500" fill="hold"/>
                                        <p:tgtEl>
                                          <p:spTgt spid="26631"/>
                                        </p:tgtEl>
                                        <p:attrNameLst>
                                          <p:attrName>ppt_y</p:attrName>
                                        </p:attrNameLst>
                                      </p:cBhvr>
                                      <p:tavLst>
                                        <p:tav tm="0">
                                          <p:val>
                                            <p:strVal val="1+#ppt_h/2"/>
                                          </p:val>
                                        </p:tav>
                                        <p:tav tm="100000">
                                          <p:val>
                                            <p:strVal val="#ppt_y"/>
                                          </p:val>
                                        </p:tav>
                                      </p:tavLst>
                                    </p:anim>
                                  </p:childTnLst>
                                </p:cTn>
                              </p:par>
                            </p:childTnLst>
                          </p:cTn>
                        </p:par>
                        <p:par>
                          <p:cTn id="47" fill="hold" nodeType="afterGroup">
                            <p:stCondLst>
                              <p:cond delay="500"/>
                            </p:stCondLst>
                            <p:childTnLst>
                              <p:par>
                                <p:cTn id="48" presetID="2" presetClass="exit" presetSubtype="4" fill="hold" grpId="1" nodeType="afterEffect">
                                  <p:stCondLst>
                                    <p:cond delay="10000"/>
                                  </p:stCondLst>
                                  <p:childTnLst>
                                    <p:anim calcmode="lin" valueType="num">
                                      <p:cBhvr additive="base">
                                        <p:cTn id="49" dur="500"/>
                                        <p:tgtEl>
                                          <p:spTgt spid="26631"/>
                                        </p:tgtEl>
                                        <p:attrNameLst>
                                          <p:attrName>ppt_x</p:attrName>
                                        </p:attrNameLst>
                                      </p:cBhvr>
                                      <p:tavLst>
                                        <p:tav tm="0">
                                          <p:val>
                                            <p:strVal val="ppt_x"/>
                                          </p:val>
                                        </p:tav>
                                        <p:tav tm="100000">
                                          <p:val>
                                            <p:strVal val="ppt_x"/>
                                          </p:val>
                                        </p:tav>
                                      </p:tavLst>
                                    </p:anim>
                                    <p:anim calcmode="lin" valueType="num">
                                      <p:cBhvr additive="base">
                                        <p:cTn id="50" dur="500"/>
                                        <p:tgtEl>
                                          <p:spTgt spid="26631"/>
                                        </p:tgtEl>
                                        <p:attrNameLst>
                                          <p:attrName>ppt_y</p:attrName>
                                        </p:attrNameLst>
                                      </p:cBhvr>
                                      <p:tavLst>
                                        <p:tav tm="0">
                                          <p:val>
                                            <p:strVal val="ppt_y"/>
                                          </p:val>
                                        </p:tav>
                                        <p:tav tm="100000">
                                          <p:val>
                                            <p:strVal val="1+ppt_h/2"/>
                                          </p:val>
                                        </p:tav>
                                      </p:tavLst>
                                    </p:anim>
                                    <p:set>
                                      <p:cBhvr>
                                        <p:cTn id="51" dur="1" fill="hold">
                                          <p:stCondLst>
                                            <p:cond delay="499"/>
                                          </p:stCondLst>
                                        </p:cTn>
                                        <p:tgtEl>
                                          <p:spTgt spid="26631"/>
                                        </p:tgtEl>
                                        <p:attrNameLst>
                                          <p:attrName>style.visibility</p:attrName>
                                        </p:attrNameLst>
                                      </p:cBhvr>
                                      <p:to>
                                        <p:strVal val="hidden"/>
                                      </p:to>
                                    </p:set>
                                  </p:childTnLst>
                                </p:cTn>
                              </p:par>
                            </p:childTnLst>
                          </p:cTn>
                        </p:par>
                        <p:par>
                          <p:cTn id="52" fill="hold" nodeType="afterGroup">
                            <p:stCondLst>
                              <p:cond delay="11000"/>
                            </p:stCondLst>
                            <p:childTnLst>
                              <p:par>
                                <p:cTn id="53" presetID="2" presetClass="entr" presetSubtype="4" fill="hold" grpId="0" nodeType="afterEffect">
                                  <p:stCondLst>
                                    <p:cond delay="0"/>
                                  </p:stCondLst>
                                  <p:childTnLst>
                                    <p:set>
                                      <p:cBhvr>
                                        <p:cTn id="54" dur="1" fill="hold">
                                          <p:stCondLst>
                                            <p:cond delay="0"/>
                                          </p:stCondLst>
                                        </p:cTn>
                                        <p:tgtEl>
                                          <p:spTgt spid="26637"/>
                                        </p:tgtEl>
                                        <p:attrNameLst>
                                          <p:attrName>style.visibility</p:attrName>
                                        </p:attrNameLst>
                                      </p:cBhvr>
                                      <p:to>
                                        <p:strVal val="visible"/>
                                      </p:to>
                                    </p:set>
                                    <p:anim calcmode="lin" valueType="num">
                                      <p:cBhvr additive="base">
                                        <p:cTn id="55" dur="500" fill="hold"/>
                                        <p:tgtEl>
                                          <p:spTgt spid="26637"/>
                                        </p:tgtEl>
                                        <p:attrNameLst>
                                          <p:attrName>ppt_x</p:attrName>
                                        </p:attrNameLst>
                                      </p:cBhvr>
                                      <p:tavLst>
                                        <p:tav tm="0">
                                          <p:val>
                                            <p:strVal val="#ppt_x"/>
                                          </p:val>
                                        </p:tav>
                                        <p:tav tm="100000">
                                          <p:val>
                                            <p:strVal val="#ppt_x"/>
                                          </p:val>
                                        </p:tav>
                                      </p:tavLst>
                                    </p:anim>
                                    <p:anim calcmode="lin" valueType="num">
                                      <p:cBhvr additive="base">
                                        <p:cTn id="56" dur="500" fill="hold"/>
                                        <p:tgtEl>
                                          <p:spTgt spid="26637"/>
                                        </p:tgtEl>
                                        <p:attrNameLst>
                                          <p:attrName>ppt_y</p:attrName>
                                        </p:attrNameLst>
                                      </p:cBhvr>
                                      <p:tavLst>
                                        <p:tav tm="0">
                                          <p:val>
                                            <p:strVal val="1+#ppt_h/2"/>
                                          </p:val>
                                        </p:tav>
                                        <p:tav tm="100000">
                                          <p:val>
                                            <p:strVal val="#ppt_y"/>
                                          </p:val>
                                        </p:tav>
                                      </p:tavLst>
                                    </p:anim>
                                  </p:childTnLst>
                                </p:cTn>
                              </p:par>
                            </p:childTnLst>
                          </p:cTn>
                        </p:par>
                        <p:par>
                          <p:cTn id="57" fill="hold" nodeType="afterGroup">
                            <p:stCondLst>
                              <p:cond delay="11500"/>
                            </p:stCondLst>
                            <p:childTnLst>
                              <p:par>
                                <p:cTn id="58" presetID="2" presetClass="entr" presetSubtype="4" fill="hold" grpId="0" nodeType="afterEffect">
                                  <p:stCondLst>
                                    <p:cond delay="1500"/>
                                  </p:stCondLst>
                                  <p:childTnLst>
                                    <p:set>
                                      <p:cBhvr>
                                        <p:cTn id="59" dur="1" fill="hold">
                                          <p:stCondLst>
                                            <p:cond delay="0"/>
                                          </p:stCondLst>
                                        </p:cTn>
                                        <p:tgtEl>
                                          <p:spTgt spid="26640"/>
                                        </p:tgtEl>
                                        <p:attrNameLst>
                                          <p:attrName>style.visibility</p:attrName>
                                        </p:attrNameLst>
                                      </p:cBhvr>
                                      <p:to>
                                        <p:strVal val="visible"/>
                                      </p:to>
                                    </p:set>
                                    <p:anim calcmode="lin" valueType="num">
                                      <p:cBhvr additive="base">
                                        <p:cTn id="60" dur="500" fill="hold"/>
                                        <p:tgtEl>
                                          <p:spTgt spid="26640"/>
                                        </p:tgtEl>
                                        <p:attrNameLst>
                                          <p:attrName>ppt_x</p:attrName>
                                        </p:attrNameLst>
                                      </p:cBhvr>
                                      <p:tavLst>
                                        <p:tav tm="0">
                                          <p:val>
                                            <p:strVal val="#ppt_x"/>
                                          </p:val>
                                        </p:tav>
                                        <p:tav tm="100000">
                                          <p:val>
                                            <p:strVal val="#ppt_x"/>
                                          </p:val>
                                        </p:tav>
                                      </p:tavLst>
                                    </p:anim>
                                    <p:anim calcmode="lin" valueType="num">
                                      <p:cBhvr additive="base">
                                        <p:cTn id="61" dur="500" fill="hold"/>
                                        <p:tgtEl>
                                          <p:spTgt spid="26640"/>
                                        </p:tgtEl>
                                        <p:attrNameLst>
                                          <p:attrName>ppt_y</p:attrName>
                                        </p:attrNameLst>
                                      </p:cBhvr>
                                      <p:tavLst>
                                        <p:tav tm="0">
                                          <p:val>
                                            <p:strVal val="1+#ppt_h/2"/>
                                          </p:val>
                                        </p:tav>
                                        <p:tav tm="100000">
                                          <p:val>
                                            <p:strVal val="#ppt_y"/>
                                          </p:val>
                                        </p:tav>
                                      </p:tavLst>
                                    </p:anim>
                                  </p:childTnLst>
                                </p:cTn>
                              </p:par>
                            </p:childTnLst>
                          </p:cTn>
                        </p:par>
                      </p:childTnLst>
                    </p:cTn>
                  </p:par>
                  <p:par>
                    <p:cTn id="62" fill="hold" nodeType="clickPar">
                      <p:stCondLst>
                        <p:cond delay="indefinite"/>
                      </p:stCondLst>
                      <p:childTnLst>
                        <p:par>
                          <p:cTn id="63" fill="hold" nodeType="withGroup">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26632"/>
                                        </p:tgtEl>
                                        <p:attrNameLst>
                                          <p:attrName>style.visibility</p:attrName>
                                        </p:attrNameLst>
                                      </p:cBhvr>
                                      <p:to>
                                        <p:strVal val="visible"/>
                                      </p:to>
                                    </p:set>
                                    <p:anim calcmode="lin" valueType="num">
                                      <p:cBhvr additive="base">
                                        <p:cTn id="66" dur="500" fill="hold"/>
                                        <p:tgtEl>
                                          <p:spTgt spid="26632"/>
                                        </p:tgtEl>
                                        <p:attrNameLst>
                                          <p:attrName>ppt_x</p:attrName>
                                        </p:attrNameLst>
                                      </p:cBhvr>
                                      <p:tavLst>
                                        <p:tav tm="0">
                                          <p:val>
                                            <p:strVal val="#ppt_x"/>
                                          </p:val>
                                        </p:tav>
                                        <p:tav tm="100000">
                                          <p:val>
                                            <p:strVal val="#ppt_x"/>
                                          </p:val>
                                        </p:tav>
                                      </p:tavLst>
                                    </p:anim>
                                    <p:anim calcmode="lin" valueType="num">
                                      <p:cBhvr additive="base">
                                        <p:cTn id="67" dur="500" fill="hold"/>
                                        <p:tgtEl>
                                          <p:spTgt spid="26632"/>
                                        </p:tgtEl>
                                        <p:attrNameLst>
                                          <p:attrName>ppt_y</p:attrName>
                                        </p:attrNameLst>
                                      </p:cBhvr>
                                      <p:tavLst>
                                        <p:tav tm="0">
                                          <p:val>
                                            <p:strVal val="1+#ppt_h/2"/>
                                          </p:val>
                                        </p:tav>
                                        <p:tav tm="100000">
                                          <p:val>
                                            <p:strVal val="#ppt_y"/>
                                          </p:val>
                                        </p:tav>
                                      </p:tavLst>
                                    </p:anim>
                                  </p:childTnLst>
                                </p:cTn>
                              </p:par>
                            </p:childTnLst>
                          </p:cTn>
                        </p:par>
                        <p:par>
                          <p:cTn id="68" fill="hold" nodeType="afterGroup">
                            <p:stCondLst>
                              <p:cond delay="500"/>
                            </p:stCondLst>
                            <p:childTnLst>
                              <p:par>
                                <p:cTn id="69" presetID="2" presetClass="exit" presetSubtype="4" fill="hold" grpId="1" nodeType="afterEffect">
                                  <p:stCondLst>
                                    <p:cond delay="0"/>
                                  </p:stCondLst>
                                  <p:childTnLst>
                                    <p:anim calcmode="lin" valueType="num">
                                      <p:cBhvr additive="base">
                                        <p:cTn id="70" dur="500"/>
                                        <p:tgtEl>
                                          <p:spTgt spid="26632"/>
                                        </p:tgtEl>
                                        <p:attrNameLst>
                                          <p:attrName>ppt_x</p:attrName>
                                        </p:attrNameLst>
                                      </p:cBhvr>
                                      <p:tavLst>
                                        <p:tav tm="0">
                                          <p:val>
                                            <p:strVal val="ppt_x"/>
                                          </p:val>
                                        </p:tav>
                                        <p:tav tm="100000">
                                          <p:val>
                                            <p:strVal val="ppt_x"/>
                                          </p:val>
                                        </p:tav>
                                      </p:tavLst>
                                    </p:anim>
                                    <p:anim calcmode="lin" valueType="num">
                                      <p:cBhvr additive="base">
                                        <p:cTn id="71" dur="500"/>
                                        <p:tgtEl>
                                          <p:spTgt spid="26632"/>
                                        </p:tgtEl>
                                        <p:attrNameLst>
                                          <p:attrName>ppt_y</p:attrName>
                                        </p:attrNameLst>
                                      </p:cBhvr>
                                      <p:tavLst>
                                        <p:tav tm="0">
                                          <p:val>
                                            <p:strVal val="ppt_y"/>
                                          </p:val>
                                        </p:tav>
                                        <p:tav tm="100000">
                                          <p:val>
                                            <p:strVal val="1+ppt_h/2"/>
                                          </p:val>
                                        </p:tav>
                                      </p:tavLst>
                                    </p:anim>
                                    <p:set>
                                      <p:cBhvr>
                                        <p:cTn id="72" dur="1" fill="hold">
                                          <p:stCondLst>
                                            <p:cond delay="499"/>
                                          </p:stCondLst>
                                        </p:cTn>
                                        <p:tgtEl>
                                          <p:spTgt spid="26632"/>
                                        </p:tgtEl>
                                        <p:attrNameLst>
                                          <p:attrName>style.visibility</p:attrName>
                                        </p:attrNameLst>
                                      </p:cBhvr>
                                      <p:to>
                                        <p:strVal val="hidden"/>
                                      </p:to>
                                    </p:set>
                                  </p:childTnLst>
                                </p:cTn>
                              </p:par>
                            </p:childTnLst>
                          </p:cTn>
                        </p:par>
                        <p:par>
                          <p:cTn id="73" fill="hold" nodeType="afterGroup">
                            <p:stCondLst>
                              <p:cond delay="1000"/>
                            </p:stCondLst>
                            <p:childTnLst>
                              <p:par>
                                <p:cTn id="74" presetID="2" presetClass="entr" presetSubtype="4" fill="hold" grpId="0" nodeType="afterEffect">
                                  <p:stCondLst>
                                    <p:cond delay="0"/>
                                  </p:stCondLst>
                                  <p:childTnLst>
                                    <p:set>
                                      <p:cBhvr>
                                        <p:cTn id="75" dur="1" fill="hold">
                                          <p:stCondLst>
                                            <p:cond delay="0"/>
                                          </p:stCondLst>
                                        </p:cTn>
                                        <p:tgtEl>
                                          <p:spTgt spid="26638"/>
                                        </p:tgtEl>
                                        <p:attrNameLst>
                                          <p:attrName>style.visibility</p:attrName>
                                        </p:attrNameLst>
                                      </p:cBhvr>
                                      <p:to>
                                        <p:strVal val="visible"/>
                                      </p:to>
                                    </p:set>
                                    <p:anim calcmode="lin" valueType="num">
                                      <p:cBhvr additive="base">
                                        <p:cTn id="76" dur="500" fill="hold"/>
                                        <p:tgtEl>
                                          <p:spTgt spid="26638"/>
                                        </p:tgtEl>
                                        <p:attrNameLst>
                                          <p:attrName>ppt_x</p:attrName>
                                        </p:attrNameLst>
                                      </p:cBhvr>
                                      <p:tavLst>
                                        <p:tav tm="0">
                                          <p:val>
                                            <p:strVal val="#ppt_x"/>
                                          </p:val>
                                        </p:tav>
                                        <p:tav tm="100000">
                                          <p:val>
                                            <p:strVal val="#ppt_x"/>
                                          </p:val>
                                        </p:tav>
                                      </p:tavLst>
                                    </p:anim>
                                    <p:anim calcmode="lin" valueType="num">
                                      <p:cBhvr additive="base">
                                        <p:cTn id="77" dur="500" fill="hold"/>
                                        <p:tgtEl>
                                          <p:spTgt spid="26638"/>
                                        </p:tgtEl>
                                        <p:attrNameLst>
                                          <p:attrName>ppt_y</p:attrName>
                                        </p:attrNameLst>
                                      </p:cBhvr>
                                      <p:tavLst>
                                        <p:tav tm="0">
                                          <p:val>
                                            <p:strVal val="1+#ppt_h/2"/>
                                          </p:val>
                                        </p:tav>
                                        <p:tav tm="100000">
                                          <p:val>
                                            <p:strVal val="#ppt_y"/>
                                          </p:val>
                                        </p:tav>
                                      </p:tavLst>
                                    </p:anim>
                                  </p:childTnLst>
                                </p:cTn>
                              </p:par>
                            </p:childTnLst>
                          </p:cTn>
                        </p:par>
                        <p:par>
                          <p:cTn id="78" fill="hold" nodeType="afterGroup">
                            <p:stCondLst>
                              <p:cond delay="1500"/>
                            </p:stCondLst>
                            <p:childTnLst>
                              <p:par>
                                <p:cTn id="79" presetID="2" presetClass="entr" presetSubtype="4" fill="hold" grpId="0" nodeType="afterEffect">
                                  <p:stCondLst>
                                    <p:cond delay="15000"/>
                                  </p:stCondLst>
                                  <p:childTnLst>
                                    <p:set>
                                      <p:cBhvr>
                                        <p:cTn id="80" dur="1" fill="hold">
                                          <p:stCondLst>
                                            <p:cond delay="0"/>
                                          </p:stCondLst>
                                        </p:cTn>
                                        <p:tgtEl>
                                          <p:spTgt spid="26641"/>
                                        </p:tgtEl>
                                        <p:attrNameLst>
                                          <p:attrName>style.visibility</p:attrName>
                                        </p:attrNameLst>
                                      </p:cBhvr>
                                      <p:to>
                                        <p:strVal val="visible"/>
                                      </p:to>
                                    </p:set>
                                    <p:anim calcmode="lin" valueType="num">
                                      <p:cBhvr additive="base">
                                        <p:cTn id="81" dur="500" fill="hold"/>
                                        <p:tgtEl>
                                          <p:spTgt spid="26641"/>
                                        </p:tgtEl>
                                        <p:attrNameLst>
                                          <p:attrName>ppt_x</p:attrName>
                                        </p:attrNameLst>
                                      </p:cBhvr>
                                      <p:tavLst>
                                        <p:tav tm="0">
                                          <p:val>
                                            <p:strVal val="#ppt_x"/>
                                          </p:val>
                                        </p:tav>
                                        <p:tav tm="100000">
                                          <p:val>
                                            <p:strVal val="#ppt_x"/>
                                          </p:val>
                                        </p:tav>
                                      </p:tavLst>
                                    </p:anim>
                                    <p:anim calcmode="lin" valueType="num">
                                      <p:cBhvr additive="base">
                                        <p:cTn id="82" dur="500" fill="hold"/>
                                        <p:tgtEl>
                                          <p:spTgt spid="26641"/>
                                        </p:tgtEl>
                                        <p:attrNameLst>
                                          <p:attrName>ppt_y</p:attrName>
                                        </p:attrNameLst>
                                      </p:cBhvr>
                                      <p:tavLst>
                                        <p:tav tm="0">
                                          <p:val>
                                            <p:strVal val="1+#ppt_h/2"/>
                                          </p:val>
                                        </p:tav>
                                        <p:tav tm="100000">
                                          <p:val>
                                            <p:strVal val="#ppt_y"/>
                                          </p:val>
                                        </p:tav>
                                      </p:tavLst>
                                    </p:anim>
                                  </p:childTnLst>
                                </p:cTn>
                              </p:par>
                            </p:childTnLst>
                          </p:cTn>
                        </p:par>
                      </p:childTnLst>
                    </p:cTn>
                  </p:par>
                  <p:par>
                    <p:cTn id="83" fill="hold" nodeType="clickPar">
                      <p:stCondLst>
                        <p:cond delay="indefinite"/>
                      </p:stCondLst>
                      <p:childTnLst>
                        <p:par>
                          <p:cTn id="84" fill="hold" nodeType="withGroup">
                            <p:stCondLst>
                              <p:cond delay="0"/>
                            </p:stCondLst>
                            <p:childTnLst>
                              <p:par>
                                <p:cTn id="85" presetID="2" presetClass="entr" presetSubtype="4" fill="hold" grpId="0" nodeType="clickEffect">
                                  <p:stCondLst>
                                    <p:cond delay="0"/>
                                  </p:stCondLst>
                                  <p:childTnLst>
                                    <p:set>
                                      <p:cBhvr>
                                        <p:cTn id="86" dur="1" fill="hold">
                                          <p:stCondLst>
                                            <p:cond delay="0"/>
                                          </p:stCondLst>
                                        </p:cTn>
                                        <p:tgtEl>
                                          <p:spTgt spid="26643"/>
                                        </p:tgtEl>
                                        <p:attrNameLst>
                                          <p:attrName>style.visibility</p:attrName>
                                        </p:attrNameLst>
                                      </p:cBhvr>
                                      <p:to>
                                        <p:strVal val="visible"/>
                                      </p:to>
                                    </p:set>
                                    <p:anim calcmode="lin" valueType="num">
                                      <p:cBhvr additive="base">
                                        <p:cTn id="87" dur="500" fill="hold"/>
                                        <p:tgtEl>
                                          <p:spTgt spid="26643"/>
                                        </p:tgtEl>
                                        <p:attrNameLst>
                                          <p:attrName>ppt_x</p:attrName>
                                        </p:attrNameLst>
                                      </p:cBhvr>
                                      <p:tavLst>
                                        <p:tav tm="0">
                                          <p:val>
                                            <p:strVal val="#ppt_x"/>
                                          </p:val>
                                        </p:tav>
                                        <p:tav tm="100000">
                                          <p:val>
                                            <p:strVal val="#ppt_x"/>
                                          </p:val>
                                        </p:tav>
                                      </p:tavLst>
                                    </p:anim>
                                    <p:anim calcmode="lin" valueType="num">
                                      <p:cBhvr additive="base">
                                        <p:cTn id="88" dur="500" fill="hold"/>
                                        <p:tgtEl>
                                          <p:spTgt spid="266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0" grpId="0"/>
      <p:bldP spid="26630" grpId="1"/>
      <p:bldP spid="26631" grpId="0"/>
      <p:bldP spid="26631" grpId="1"/>
      <p:bldP spid="26632" grpId="0"/>
      <p:bldP spid="26632" grpId="1"/>
      <p:bldP spid="26633" grpId="0"/>
      <p:bldP spid="26635" grpId="0" build="allAtOnce"/>
      <p:bldP spid="26636" grpId="0"/>
      <p:bldP spid="26637" grpId="0"/>
      <p:bldP spid="26638" grpId="0"/>
      <p:bldP spid="26639" grpId="0"/>
      <p:bldP spid="26640" grpId="0"/>
      <p:bldP spid="26641" grpId="0"/>
      <p:bldP spid="2664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solidFill>
            <a:srgbClr val="FFFF00"/>
          </a:solidFill>
        </p:spPr>
        <p:txBody>
          <a:bodyPr/>
          <a:lstStyle/>
          <a:p>
            <a:pPr eaLnBrk="1" hangingPunct="1"/>
            <a:r>
              <a:rPr lang="en-GB">
                <a:latin typeface="Arial" charset="0"/>
              </a:rPr>
              <a:t>Trace Decay (STM)</a:t>
            </a:r>
          </a:p>
        </p:txBody>
      </p:sp>
      <p:sp>
        <p:nvSpPr>
          <p:cNvPr id="12291" name="Rectangle 3"/>
          <p:cNvSpPr>
            <a:spLocks noGrp="1" noChangeArrowheads="1"/>
          </p:cNvSpPr>
          <p:nvPr>
            <p:ph type="body" idx="1"/>
          </p:nvPr>
        </p:nvSpPr>
        <p:spPr>
          <a:xfrm>
            <a:off x="179388" y="1600200"/>
            <a:ext cx="8424862" cy="4525963"/>
          </a:xfrm>
        </p:spPr>
        <p:txBody>
          <a:bodyPr/>
          <a:lstStyle/>
          <a:p>
            <a:pPr eaLnBrk="1" hangingPunct="1"/>
            <a:r>
              <a:rPr lang="en-GB" sz="2800">
                <a:latin typeface="Arial" charset="0"/>
              </a:rPr>
              <a:t>Trace decay</a:t>
            </a:r>
          </a:p>
          <a:p>
            <a:pPr lvl="1" eaLnBrk="1" hangingPunct="1"/>
            <a:r>
              <a:rPr lang="en-GB" sz="2400">
                <a:latin typeface="Arial" charset="0"/>
              </a:rPr>
              <a:t>Based on the idea that information is physically represented as a memory trace (i.e. arrangement of neurons – structural change in the brain.</a:t>
            </a:r>
          </a:p>
          <a:p>
            <a:pPr lvl="1" eaLnBrk="1" hangingPunct="1"/>
            <a:endParaRPr lang="en-GB" sz="2400">
              <a:latin typeface="Arial" charset="0"/>
            </a:endParaRPr>
          </a:p>
          <a:p>
            <a:pPr lvl="1" eaLnBrk="1" hangingPunct="1"/>
            <a:r>
              <a:rPr lang="en-GB" sz="2400">
                <a:latin typeface="Arial" charset="0"/>
              </a:rPr>
              <a:t>The trace is fragile and disintegrates if not constantly refreshed</a:t>
            </a:r>
          </a:p>
          <a:p>
            <a:pPr lvl="1" eaLnBrk="1" hangingPunct="1">
              <a:buFontTx/>
              <a:buNone/>
            </a:pPr>
            <a:endParaRPr lang="en-GB" sz="2400">
              <a:latin typeface="Arial" charset="0"/>
            </a:endParaRPr>
          </a:p>
          <a:p>
            <a:pPr lvl="1" eaLnBrk="1" hangingPunct="1"/>
            <a:r>
              <a:rPr lang="en-GB" sz="2400">
                <a:latin typeface="Arial" charset="0"/>
              </a:rPr>
              <a:t>In STM after about 20s, the trace has decayed completely &amp; recall is no longer possible</a:t>
            </a:r>
          </a:p>
        </p:txBody>
      </p:sp>
    </p:spTree>
    <p:extLst>
      <p:ext uri="{BB962C8B-B14F-4D97-AF65-F5344CB8AC3E}">
        <p14:creationId xmlns:p14="http://schemas.microsoft.com/office/powerpoint/2010/main" val="3642769045"/>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solidFill>
            <a:srgbClr val="FFFF00"/>
          </a:solidFill>
        </p:spPr>
        <p:txBody>
          <a:bodyPr/>
          <a:lstStyle/>
          <a:p>
            <a:pPr eaLnBrk="1" hangingPunct="1"/>
            <a:r>
              <a:rPr lang="en-GB">
                <a:latin typeface="Arial" charset="0"/>
              </a:rPr>
              <a:t>Trace Decay: Evidence</a:t>
            </a:r>
          </a:p>
        </p:txBody>
      </p:sp>
      <p:sp>
        <p:nvSpPr>
          <p:cNvPr id="48131" name="Rectangle 3"/>
          <p:cNvSpPr>
            <a:spLocks noGrp="1" noChangeArrowheads="1"/>
          </p:cNvSpPr>
          <p:nvPr>
            <p:ph sz="half" idx="1"/>
          </p:nvPr>
        </p:nvSpPr>
        <p:spPr>
          <a:solidFill>
            <a:srgbClr val="FFC000"/>
          </a:solidFill>
        </p:spPr>
        <p:txBody>
          <a:bodyPr>
            <a:normAutofit lnSpcReduction="10000"/>
          </a:bodyPr>
          <a:lstStyle/>
          <a:p>
            <a:pPr eaLnBrk="1" hangingPunct="1">
              <a:buFontTx/>
              <a:buNone/>
            </a:pPr>
            <a:r>
              <a:rPr lang="en-GB">
                <a:latin typeface="Arial" charset="0"/>
                <a:sym typeface="Wingdings" charset="0"/>
              </a:rPr>
              <a:t> </a:t>
            </a:r>
            <a:r>
              <a:rPr lang="en-GB">
                <a:latin typeface="Arial" charset="0"/>
              </a:rPr>
              <a:t>Peterson &amp; Peterson (1959)</a:t>
            </a:r>
          </a:p>
          <a:p>
            <a:pPr lvl="1" eaLnBrk="1" hangingPunct="1"/>
            <a:r>
              <a:rPr lang="en-GB">
                <a:latin typeface="Arial" charset="0"/>
              </a:rPr>
              <a:t>Recall of trigrams after varying intervals</a:t>
            </a:r>
          </a:p>
          <a:p>
            <a:pPr lvl="1" eaLnBrk="1" hangingPunct="1"/>
            <a:r>
              <a:rPr lang="en-GB">
                <a:latin typeface="Arial" charset="0"/>
              </a:rPr>
              <a:t>Interference task to prevent rehearsal</a:t>
            </a:r>
          </a:p>
          <a:p>
            <a:pPr eaLnBrk="1" hangingPunct="1">
              <a:buFontTx/>
              <a:buNone/>
            </a:pPr>
            <a:r>
              <a:rPr lang="en-GB">
                <a:latin typeface="Arial" charset="0"/>
                <a:sym typeface="Wingdings" charset="0"/>
              </a:rPr>
              <a:t> </a:t>
            </a:r>
            <a:r>
              <a:rPr lang="en-GB">
                <a:latin typeface="Arial" charset="0"/>
              </a:rPr>
              <a:t>Found less that 10% recall after 18s</a:t>
            </a:r>
          </a:p>
          <a:p>
            <a:pPr lvl="1" eaLnBrk="1" hangingPunct="1"/>
            <a:r>
              <a:rPr lang="en-GB">
                <a:latin typeface="Arial" charset="0"/>
              </a:rPr>
              <a:t>Claimed evidence for decay in STM</a:t>
            </a:r>
          </a:p>
          <a:p>
            <a:pPr lvl="1" eaLnBrk="1" hangingPunct="1">
              <a:buFontTx/>
              <a:buNone/>
            </a:pPr>
            <a:endParaRPr lang="en-GB">
              <a:latin typeface="Arial" charset="0"/>
            </a:endParaRPr>
          </a:p>
        </p:txBody>
      </p:sp>
      <p:sp>
        <p:nvSpPr>
          <p:cNvPr id="13316" name="Content Placeholder 4"/>
          <p:cNvSpPr>
            <a:spLocks noGrp="1"/>
          </p:cNvSpPr>
          <p:nvPr>
            <p:ph sz="half" idx="2"/>
          </p:nvPr>
        </p:nvSpPr>
        <p:spPr>
          <a:solidFill>
            <a:srgbClr val="00B0F0"/>
          </a:solidFill>
        </p:spPr>
        <p:txBody>
          <a:bodyPr>
            <a:normAutofit lnSpcReduction="10000"/>
          </a:bodyPr>
          <a:lstStyle/>
          <a:p>
            <a:pPr>
              <a:buFontTx/>
              <a:buNone/>
            </a:pPr>
            <a:r>
              <a:rPr lang="en-GB">
                <a:latin typeface="Arial" charset="0"/>
                <a:sym typeface="Wingdings" charset="0"/>
              </a:rPr>
              <a:t>	</a:t>
            </a:r>
            <a:r>
              <a:rPr lang="en-GB">
                <a:latin typeface="Arial" charset="0"/>
              </a:rPr>
              <a:t>Difficult to test trace decay as participants will automatically rehearse.</a:t>
            </a:r>
          </a:p>
          <a:p>
            <a:endParaRPr lang="en-GB">
              <a:latin typeface="Arial" charset="0"/>
            </a:endParaRPr>
          </a:p>
          <a:p>
            <a:pPr>
              <a:buFontTx/>
              <a:buNone/>
            </a:pPr>
            <a:r>
              <a:rPr lang="en-GB">
                <a:latin typeface="Arial" charset="0"/>
                <a:sym typeface="Wingdings" charset="0"/>
              </a:rPr>
              <a:t> </a:t>
            </a:r>
            <a:r>
              <a:rPr lang="en-GB">
                <a:latin typeface="Arial" charset="0"/>
              </a:rPr>
              <a:t>Forgetting may be due to interference rather than decay (Waugh &amp; Norman, 1985)</a:t>
            </a:r>
            <a:endParaRPr lang="en-US">
              <a:latin typeface="Arial" charset="0"/>
            </a:endParaRPr>
          </a:p>
        </p:txBody>
      </p:sp>
      <p:sp>
        <p:nvSpPr>
          <p:cNvPr id="13317" name="Text Box 4"/>
          <p:cNvSpPr txBox="1">
            <a:spLocks noChangeArrowheads="1"/>
          </p:cNvSpPr>
          <p:nvPr/>
        </p:nvSpPr>
        <p:spPr bwMode="auto">
          <a:xfrm rot="-5400000">
            <a:off x="7577138" y="5291137"/>
            <a:ext cx="27368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sz="2000">
                <a:latin typeface="Arial Narrow" charset="0"/>
                <a:cs typeface="Arial" charset="0"/>
              </a:rPr>
              <a:t>www.psychlotron.org.uk</a:t>
            </a:r>
          </a:p>
        </p:txBody>
      </p:sp>
    </p:spTree>
    <p:extLst>
      <p:ext uri="{BB962C8B-B14F-4D97-AF65-F5344CB8AC3E}">
        <p14:creationId xmlns:p14="http://schemas.microsoft.com/office/powerpoint/2010/main" val="304657141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8131">
                                            <p:bg/>
                                          </p:spTgt>
                                        </p:tgtEl>
                                        <p:attrNameLst>
                                          <p:attrName>style.visibility</p:attrName>
                                        </p:attrNameLst>
                                      </p:cBhvr>
                                      <p:to>
                                        <p:strVal val="visible"/>
                                      </p:to>
                                    </p:set>
                                    <p:animEffect transition="in" filter="randombar(horizontal)">
                                      <p:cBhvr>
                                        <p:cTn id="7" dur="500"/>
                                        <p:tgtEl>
                                          <p:spTgt spid="48131">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8131">
                                            <p:txEl>
                                              <p:pRg st="0" end="0"/>
                                            </p:txEl>
                                          </p:spTgt>
                                        </p:tgtEl>
                                        <p:attrNameLst>
                                          <p:attrName>style.visibility</p:attrName>
                                        </p:attrNameLst>
                                      </p:cBhvr>
                                      <p:to>
                                        <p:strVal val="visible"/>
                                      </p:to>
                                    </p:set>
                                    <p:animEffect transition="in" filter="randombar(horizontal)">
                                      <p:cBhvr>
                                        <p:cTn id="12" dur="500"/>
                                        <p:tgtEl>
                                          <p:spTgt spid="48131">
                                            <p:txEl>
                                              <p:pRg st="0" end="0"/>
                                            </p:txEl>
                                          </p:spTgt>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48131">
                                            <p:txEl>
                                              <p:pRg st="1" end="1"/>
                                            </p:txEl>
                                          </p:spTgt>
                                        </p:tgtEl>
                                        <p:attrNameLst>
                                          <p:attrName>style.visibility</p:attrName>
                                        </p:attrNameLst>
                                      </p:cBhvr>
                                      <p:to>
                                        <p:strVal val="visible"/>
                                      </p:to>
                                    </p:set>
                                    <p:animEffect transition="in" filter="randombar(horizontal)">
                                      <p:cBhvr>
                                        <p:cTn id="15" dur="500"/>
                                        <p:tgtEl>
                                          <p:spTgt spid="48131">
                                            <p:txEl>
                                              <p:pRg st="1" end="1"/>
                                            </p:txEl>
                                          </p:spTgt>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48131">
                                            <p:txEl>
                                              <p:pRg st="2" end="2"/>
                                            </p:txEl>
                                          </p:spTgt>
                                        </p:tgtEl>
                                        <p:attrNameLst>
                                          <p:attrName>style.visibility</p:attrName>
                                        </p:attrNameLst>
                                      </p:cBhvr>
                                      <p:to>
                                        <p:strVal val="visible"/>
                                      </p:to>
                                    </p:set>
                                    <p:animEffect transition="in" filter="randombar(horizontal)">
                                      <p:cBhvr>
                                        <p:cTn id="18" dur="500"/>
                                        <p:tgtEl>
                                          <p:spTgt spid="48131">
                                            <p:txEl>
                                              <p:pRg st="2" end="2"/>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48131">
                                            <p:txEl>
                                              <p:pRg st="3" end="3"/>
                                            </p:txEl>
                                          </p:spTgt>
                                        </p:tgtEl>
                                        <p:attrNameLst>
                                          <p:attrName>style.visibility</p:attrName>
                                        </p:attrNameLst>
                                      </p:cBhvr>
                                      <p:to>
                                        <p:strVal val="visible"/>
                                      </p:to>
                                    </p:set>
                                    <p:animEffect transition="in" filter="randombar(horizontal)">
                                      <p:cBhvr>
                                        <p:cTn id="23" dur="500"/>
                                        <p:tgtEl>
                                          <p:spTgt spid="48131">
                                            <p:txEl>
                                              <p:pRg st="3" end="3"/>
                                            </p:txEl>
                                          </p:spTgt>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48131">
                                            <p:txEl>
                                              <p:pRg st="4" end="4"/>
                                            </p:txEl>
                                          </p:spTgt>
                                        </p:tgtEl>
                                        <p:attrNameLst>
                                          <p:attrName>style.visibility</p:attrName>
                                        </p:attrNameLst>
                                      </p:cBhvr>
                                      <p:to>
                                        <p:strVal val="visible"/>
                                      </p:to>
                                    </p:set>
                                    <p:animEffect transition="in" filter="randombar(horizontal)">
                                      <p:cBhvr>
                                        <p:cTn id="26" dur="500"/>
                                        <p:tgtEl>
                                          <p:spTgt spid="4813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solidFill>
            <a:srgbClr val="FFFF00"/>
          </a:solidFill>
        </p:spPr>
        <p:txBody>
          <a:bodyPr/>
          <a:lstStyle/>
          <a:p>
            <a:pPr eaLnBrk="1" hangingPunct="1"/>
            <a:r>
              <a:rPr lang="en-GB">
                <a:latin typeface="Arial" charset="0"/>
              </a:rPr>
              <a:t>Displacement (STM)</a:t>
            </a:r>
          </a:p>
        </p:txBody>
      </p:sp>
      <p:grpSp>
        <p:nvGrpSpPr>
          <p:cNvPr id="15363" name="Group 3"/>
          <p:cNvGrpSpPr>
            <a:grpSpLocks/>
          </p:cNvGrpSpPr>
          <p:nvPr/>
        </p:nvGrpSpPr>
        <p:grpSpPr bwMode="auto">
          <a:xfrm>
            <a:off x="2411413" y="2781300"/>
            <a:ext cx="4392612" cy="1081088"/>
            <a:chOff x="1474" y="2432"/>
            <a:chExt cx="2767" cy="681"/>
          </a:xfrm>
        </p:grpSpPr>
        <p:sp>
          <p:nvSpPr>
            <p:cNvPr id="15374" name="Line 4"/>
            <p:cNvSpPr>
              <a:spLocks noChangeShapeType="1"/>
            </p:cNvSpPr>
            <p:nvPr/>
          </p:nvSpPr>
          <p:spPr bwMode="auto">
            <a:xfrm>
              <a:off x="1474" y="2432"/>
              <a:ext cx="0" cy="68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75" name="Line 5"/>
            <p:cNvSpPr>
              <a:spLocks noChangeShapeType="1"/>
            </p:cNvSpPr>
            <p:nvPr/>
          </p:nvSpPr>
          <p:spPr bwMode="auto">
            <a:xfrm>
              <a:off x="1474" y="3113"/>
              <a:ext cx="2767"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76" name="Line 6"/>
            <p:cNvSpPr>
              <a:spLocks noChangeShapeType="1"/>
            </p:cNvSpPr>
            <p:nvPr/>
          </p:nvSpPr>
          <p:spPr bwMode="auto">
            <a:xfrm flipV="1">
              <a:off x="4241" y="2432"/>
              <a:ext cx="0" cy="68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80903" name="Rectangle 7"/>
          <p:cNvSpPr>
            <a:spLocks noChangeArrowheads="1"/>
          </p:cNvSpPr>
          <p:nvPr/>
        </p:nvSpPr>
        <p:spPr bwMode="auto">
          <a:xfrm>
            <a:off x="2482850" y="3070225"/>
            <a:ext cx="360363" cy="574675"/>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80904" name="Rectangle 8"/>
          <p:cNvSpPr>
            <a:spLocks noChangeArrowheads="1"/>
          </p:cNvSpPr>
          <p:nvPr/>
        </p:nvSpPr>
        <p:spPr bwMode="auto">
          <a:xfrm>
            <a:off x="3130550" y="3070225"/>
            <a:ext cx="360363" cy="574675"/>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80905" name="Rectangle 9"/>
          <p:cNvSpPr>
            <a:spLocks noChangeArrowheads="1"/>
          </p:cNvSpPr>
          <p:nvPr/>
        </p:nvSpPr>
        <p:spPr bwMode="auto">
          <a:xfrm>
            <a:off x="3779838" y="3070225"/>
            <a:ext cx="360362" cy="574675"/>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80906" name="Rectangle 10"/>
          <p:cNvSpPr>
            <a:spLocks noChangeArrowheads="1"/>
          </p:cNvSpPr>
          <p:nvPr/>
        </p:nvSpPr>
        <p:spPr bwMode="auto">
          <a:xfrm>
            <a:off x="4427538" y="3070225"/>
            <a:ext cx="360362" cy="574675"/>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80907" name="Rectangle 11"/>
          <p:cNvSpPr>
            <a:spLocks noChangeArrowheads="1"/>
          </p:cNvSpPr>
          <p:nvPr/>
        </p:nvSpPr>
        <p:spPr bwMode="auto">
          <a:xfrm>
            <a:off x="5075238" y="3070225"/>
            <a:ext cx="360362" cy="574675"/>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80908" name="Rectangle 12"/>
          <p:cNvSpPr>
            <a:spLocks noChangeArrowheads="1"/>
          </p:cNvSpPr>
          <p:nvPr/>
        </p:nvSpPr>
        <p:spPr bwMode="auto">
          <a:xfrm>
            <a:off x="5722938" y="3070225"/>
            <a:ext cx="360362" cy="574675"/>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80909" name="Rectangle 13"/>
          <p:cNvSpPr>
            <a:spLocks noChangeArrowheads="1"/>
          </p:cNvSpPr>
          <p:nvPr/>
        </p:nvSpPr>
        <p:spPr bwMode="auto">
          <a:xfrm>
            <a:off x="6370638" y="3070225"/>
            <a:ext cx="360362" cy="574675"/>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80910" name="Rectangle 14"/>
          <p:cNvSpPr>
            <a:spLocks noChangeArrowheads="1"/>
          </p:cNvSpPr>
          <p:nvPr/>
        </p:nvSpPr>
        <p:spPr bwMode="auto">
          <a:xfrm>
            <a:off x="1835150" y="3070225"/>
            <a:ext cx="360363" cy="574675"/>
          </a:xfrm>
          <a:prstGeom prst="rect">
            <a:avLst/>
          </a:prstGeom>
          <a:solidFill>
            <a:srgbClr val="993300"/>
          </a:solidFill>
          <a:ln w="9525">
            <a:solidFill>
              <a:schemeClr val="tx1"/>
            </a:solidFill>
            <a:miter lim="800000"/>
            <a:headEnd/>
            <a:tailEnd/>
          </a:ln>
        </p:spPr>
        <p:txBody>
          <a:bodyPr wrap="none" anchor="ctr"/>
          <a:lstStyle/>
          <a:p>
            <a:endParaRPr lang="en-US"/>
          </a:p>
        </p:txBody>
      </p:sp>
      <p:sp>
        <p:nvSpPr>
          <p:cNvPr id="15372" name="Text Box 15"/>
          <p:cNvSpPr txBox="1">
            <a:spLocks noChangeArrowheads="1"/>
          </p:cNvSpPr>
          <p:nvPr/>
        </p:nvSpPr>
        <p:spPr bwMode="auto">
          <a:xfrm>
            <a:off x="2843213" y="4076700"/>
            <a:ext cx="36004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spcBef>
                <a:spcPct val="50000"/>
              </a:spcBef>
            </a:pPr>
            <a:r>
              <a:rPr lang="en-GB" sz="2400">
                <a:cs typeface="Arial" charset="0"/>
              </a:rPr>
              <a:t>Short Term Memory</a:t>
            </a:r>
          </a:p>
        </p:txBody>
      </p:sp>
      <p:sp>
        <p:nvSpPr>
          <p:cNvPr id="15373" name="Text Box 16"/>
          <p:cNvSpPr txBox="1">
            <a:spLocks noChangeArrowheads="1"/>
          </p:cNvSpPr>
          <p:nvPr/>
        </p:nvSpPr>
        <p:spPr bwMode="auto">
          <a:xfrm rot="-5400000">
            <a:off x="7577138" y="5291137"/>
            <a:ext cx="27368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sz="2000">
                <a:latin typeface="Arial Narrow" charset="0"/>
                <a:cs typeface="Arial" charset="0"/>
              </a:rPr>
              <a:t>www.psychlotron.org.uk</a:t>
            </a:r>
          </a:p>
        </p:txBody>
      </p:sp>
    </p:spTree>
    <p:extLst>
      <p:ext uri="{BB962C8B-B14F-4D97-AF65-F5344CB8AC3E}">
        <p14:creationId xmlns:p14="http://schemas.microsoft.com/office/powerpoint/2010/main" val="240688803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0909"/>
                                        </p:tgtEl>
                                        <p:attrNameLst>
                                          <p:attrName>style.visibility</p:attrName>
                                        </p:attrNameLst>
                                      </p:cBhvr>
                                      <p:to>
                                        <p:strVal val="visible"/>
                                      </p:to>
                                    </p:set>
                                    <p:animEffect transition="in" filter="randombar(horizontal)">
                                      <p:cBhvr>
                                        <p:cTn id="7" dur="500"/>
                                        <p:tgtEl>
                                          <p:spTgt spid="80909"/>
                                        </p:tgtEl>
                                      </p:cBhvr>
                                    </p:animEffect>
                                  </p:childTnLst>
                                </p:cTn>
                              </p:par>
                            </p:childTnLst>
                          </p:cTn>
                        </p:par>
                        <p:par>
                          <p:cTn id="8" fill="hold" nodeType="afterGroup">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80908"/>
                                        </p:tgtEl>
                                        <p:attrNameLst>
                                          <p:attrName>style.visibility</p:attrName>
                                        </p:attrNameLst>
                                      </p:cBhvr>
                                      <p:to>
                                        <p:strVal val="visible"/>
                                      </p:to>
                                    </p:set>
                                    <p:animEffect transition="in" filter="randombar(horizontal)">
                                      <p:cBhvr>
                                        <p:cTn id="11" dur="500"/>
                                        <p:tgtEl>
                                          <p:spTgt spid="80908"/>
                                        </p:tgtEl>
                                      </p:cBhvr>
                                    </p:animEffect>
                                  </p:childTnLst>
                                </p:cTn>
                              </p:par>
                            </p:childTnLst>
                          </p:cTn>
                        </p:par>
                        <p:par>
                          <p:cTn id="12" fill="hold" nodeType="afterGroup">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80907"/>
                                        </p:tgtEl>
                                        <p:attrNameLst>
                                          <p:attrName>style.visibility</p:attrName>
                                        </p:attrNameLst>
                                      </p:cBhvr>
                                      <p:to>
                                        <p:strVal val="visible"/>
                                      </p:to>
                                    </p:set>
                                    <p:animEffect transition="in" filter="randombar(horizontal)">
                                      <p:cBhvr>
                                        <p:cTn id="15" dur="500"/>
                                        <p:tgtEl>
                                          <p:spTgt spid="80907"/>
                                        </p:tgtEl>
                                      </p:cBhvr>
                                    </p:animEffect>
                                  </p:childTnLst>
                                </p:cTn>
                              </p:par>
                            </p:childTnLst>
                          </p:cTn>
                        </p:par>
                        <p:par>
                          <p:cTn id="16" fill="hold" nodeType="afterGroup">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80906"/>
                                        </p:tgtEl>
                                        <p:attrNameLst>
                                          <p:attrName>style.visibility</p:attrName>
                                        </p:attrNameLst>
                                      </p:cBhvr>
                                      <p:to>
                                        <p:strVal val="visible"/>
                                      </p:to>
                                    </p:set>
                                    <p:animEffect transition="in" filter="randombar(horizontal)">
                                      <p:cBhvr>
                                        <p:cTn id="19" dur="500"/>
                                        <p:tgtEl>
                                          <p:spTgt spid="80906"/>
                                        </p:tgtEl>
                                      </p:cBhvr>
                                    </p:animEffect>
                                  </p:childTnLst>
                                </p:cTn>
                              </p:par>
                            </p:childTnLst>
                          </p:cTn>
                        </p:par>
                        <p:par>
                          <p:cTn id="20" fill="hold" nodeType="afterGroup">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80905"/>
                                        </p:tgtEl>
                                        <p:attrNameLst>
                                          <p:attrName>style.visibility</p:attrName>
                                        </p:attrNameLst>
                                      </p:cBhvr>
                                      <p:to>
                                        <p:strVal val="visible"/>
                                      </p:to>
                                    </p:set>
                                    <p:animEffect transition="in" filter="randombar(horizontal)">
                                      <p:cBhvr>
                                        <p:cTn id="23" dur="500"/>
                                        <p:tgtEl>
                                          <p:spTgt spid="80905"/>
                                        </p:tgtEl>
                                      </p:cBhvr>
                                    </p:animEffect>
                                  </p:childTnLst>
                                </p:cTn>
                              </p:par>
                            </p:childTnLst>
                          </p:cTn>
                        </p:par>
                        <p:par>
                          <p:cTn id="24" fill="hold" nodeType="afterGroup">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80904"/>
                                        </p:tgtEl>
                                        <p:attrNameLst>
                                          <p:attrName>style.visibility</p:attrName>
                                        </p:attrNameLst>
                                      </p:cBhvr>
                                      <p:to>
                                        <p:strVal val="visible"/>
                                      </p:to>
                                    </p:set>
                                    <p:animEffect transition="in" filter="randombar(horizontal)">
                                      <p:cBhvr>
                                        <p:cTn id="27" dur="500"/>
                                        <p:tgtEl>
                                          <p:spTgt spid="80904"/>
                                        </p:tgtEl>
                                      </p:cBhvr>
                                    </p:animEffect>
                                  </p:childTnLst>
                                </p:cTn>
                              </p:par>
                            </p:childTnLst>
                          </p:cTn>
                        </p:par>
                        <p:par>
                          <p:cTn id="28" fill="hold" nodeType="afterGroup">
                            <p:stCondLst>
                              <p:cond delay="3000"/>
                            </p:stCondLst>
                            <p:childTnLst>
                              <p:par>
                                <p:cTn id="29" presetID="14" presetClass="entr" presetSubtype="10" fill="hold" grpId="0" nodeType="afterEffect">
                                  <p:stCondLst>
                                    <p:cond delay="0"/>
                                  </p:stCondLst>
                                  <p:childTnLst>
                                    <p:set>
                                      <p:cBhvr>
                                        <p:cTn id="30" dur="1" fill="hold">
                                          <p:stCondLst>
                                            <p:cond delay="0"/>
                                          </p:stCondLst>
                                        </p:cTn>
                                        <p:tgtEl>
                                          <p:spTgt spid="80903"/>
                                        </p:tgtEl>
                                        <p:attrNameLst>
                                          <p:attrName>style.visibility</p:attrName>
                                        </p:attrNameLst>
                                      </p:cBhvr>
                                      <p:to>
                                        <p:strVal val="visible"/>
                                      </p:to>
                                    </p:set>
                                    <p:animEffect transition="in" filter="randombar(horizontal)">
                                      <p:cBhvr>
                                        <p:cTn id="31" dur="500"/>
                                        <p:tgtEl>
                                          <p:spTgt spid="80903"/>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4" presetClass="entr" presetSubtype="10" fill="hold" grpId="0" nodeType="clickEffect">
                                  <p:stCondLst>
                                    <p:cond delay="0"/>
                                  </p:stCondLst>
                                  <p:childTnLst>
                                    <p:set>
                                      <p:cBhvr>
                                        <p:cTn id="35" dur="1" fill="hold">
                                          <p:stCondLst>
                                            <p:cond delay="0"/>
                                          </p:stCondLst>
                                        </p:cTn>
                                        <p:tgtEl>
                                          <p:spTgt spid="80910"/>
                                        </p:tgtEl>
                                        <p:attrNameLst>
                                          <p:attrName>style.visibility</p:attrName>
                                        </p:attrNameLst>
                                      </p:cBhvr>
                                      <p:to>
                                        <p:strVal val="visible"/>
                                      </p:to>
                                    </p:set>
                                    <p:animEffect transition="in" filter="randombar(horizontal)">
                                      <p:cBhvr>
                                        <p:cTn id="36" dur="500"/>
                                        <p:tgtEl>
                                          <p:spTgt spid="80910"/>
                                        </p:tgtEl>
                                      </p:cBhvr>
                                    </p:animEffect>
                                  </p:childTnLst>
                                </p:cTn>
                              </p:par>
                            </p:childTnLst>
                          </p:cTn>
                        </p:par>
                        <p:par>
                          <p:cTn id="37" fill="hold" nodeType="afterGroup">
                            <p:stCondLst>
                              <p:cond delay="500"/>
                            </p:stCondLst>
                            <p:childTnLst>
                              <p:par>
                                <p:cTn id="38" presetID="0" presetClass="path" presetSubtype="0" accel="50000" decel="50000" fill="hold" grpId="1" nodeType="afterEffect">
                                  <p:stCondLst>
                                    <p:cond delay="0"/>
                                  </p:stCondLst>
                                  <p:childTnLst>
                                    <p:animMotion origin="layout" path="M -5.55556E-7 -1.48148E-6 L 0.07101 -1.48148E-6 " pathEditMode="relative" ptsTypes="AA">
                                      <p:cBhvr>
                                        <p:cTn id="39" dur="2000" fill="hold"/>
                                        <p:tgtEl>
                                          <p:spTgt spid="80909"/>
                                        </p:tgtEl>
                                        <p:attrNameLst>
                                          <p:attrName>ppt_x</p:attrName>
                                          <p:attrName>ppt_y</p:attrName>
                                        </p:attrNameLst>
                                      </p:cBhvr>
                                    </p:animMotion>
                                  </p:childTnLst>
                                </p:cTn>
                              </p:par>
                            </p:childTnLst>
                          </p:cTn>
                        </p:par>
                        <p:par>
                          <p:cTn id="40" fill="hold" nodeType="afterGroup">
                            <p:stCondLst>
                              <p:cond delay="2500"/>
                            </p:stCondLst>
                            <p:childTnLst>
                              <p:par>
                                <p:cTn id="41" presetID="0" presetClass="path" presetSubtype="0" accel="50000" decel="50000" fill="hold" grpId="1" nodeType="afterEffect">
                                  <p:stCondLst>
                                    <p:cond delay="0"/>
                                  </p:stCondLst>
                                  <p:childTnLst>
                                    <p:animMotion origin="layout" path="M 0 0 L 0.07083 0 " pathEditMode="relative" ptsTypes="AA">
                                      <p:cBhvr>
                                        <p:cTn id="42" dur="2000" fill="hold"/>
                                        <p:tgtEl>
                                          <p:spTgt spid="80903"/>
                                        </p:tgtEl>
                                        <p:attrNameLst>
                                          <p:attrName>ppt_x</p:attrName>
                                          <p:attrName>ppt_y</p:attrName>
                                        </p:attrNameLst>
                                      </p:cBhvr>
                                    </p:animMotion>
                                  </p:childTnLst>
                                </p:cTn>
                              </p:par>
                              <p:par>
                                <p:cTn id="43" presetID="0" presetClass="path" presetSubtype="0" accel="50000" decel="50000" fill="hold" grpId="1" nodeType="withEffect">
                                  <p:stCondLst>
                                    <p:cond delay="0"/>
                                  </p:stCondLst>
                                  <p:childTnLst>
                                    <p:animMotion origin="layout" path="M 0 0 L 0.07083 0 " pathEditMode="relative" ptsTypes="AA">
                                      <p:cBhvr>
                                        <p:cTn id="44" dur="2000" fill="hold"/>
                                        <p:tgtEl>
                                          <p:spTgt spid="80904"/>
                                        </p:tgtEl>
                                        <p:attrNameLst>
                                          <p:attrName>ppt_x</p:attrName>
                                          <p:attrName>ppt_y</p:attrName>
                                        </p:attrNameLst>
                                      </p:cBhvr>
                                    </p:animMotion>
                                  </p:childTnLst>
                                </p:cTn>
                              </p:par>
                              <p:par>
                                <p:cTn id="45" presetID="0" presetClass="path" presetSubtype="0" accel="50000" decel="50000" fill="hold" grpId="1" nodeType="withEffect">
                                  <p:stCondLst>
                                    <p:cond delay="0"/>
                                  </p:stCondLst>
                                  <p:childTnLst>
                                    <p:animMotion origin="layout" path="M 0 0 L 0.07083 0 " pathEditMode="relative" ptsTypes="AA">
                                      <p:cBhvr>
                                        <p:cTn id="46" dur="2000" fill="hold"/>
                                        <p:tgtEl>
                                          <p:spTgt spid="80905"/>
                                        </p:tgtEl>
                                        <p:attrNameLst>
                                          <p:attrName>ppt_x</p:attrName>
                                          <p:attrName>ppt_y</p:attrName>
                                        </p:attrNameLst>
                                      </p:cBhvr>
                                    </p:animMotion>
                                  </p:childTnLst>
                                </p:cTn>
                              </p:par>
                              <p:par>
                                <p:cTn id="47" presetID="0" presetClass="path" presetSubtype="0" accel="50000" decel="50000" fill="hold" grpId="1" nodeType="withEffect">
                                  <p:stCondLst>
                                    <p:cond delay="0"/>
                                  </p:stCondLst>
                                  <p:childTnLst>
                                    <p:animMotion origin="layout" path="M 0 0 L 0.07083 0 " pathEditMode="relative" ptsTypes="AA">
                                      <p:cBhvr>
                                        <p:cTn id="48" dur="2000" fill="hold"/>
                                        <p:tgtEl>
                                          <p:spTgt spid="80906"/>
                                        </p:tgtEl>
                                        <p:attrNameLst>
                                          <p:attrName>ppt_x</p:attrName>
                                          <p:attrName>ppt_y</p:attrName>
                                        </p:attrNameLst>
                                      </p:cBhvr>
                                    </p:animMotion>
                                  </p:childTnLst>
                                </p:cTn>
                              </p:par>
                              <p:par>
                                <p:cTn id="49" presetID="0" presetClass="path" presetSubtype="0" accel="50000" decel="50000" fill="hold" grpId="1" nodeType="withEffect">
                                  <p:stCondLst>
                                    <p:cond delay="0"/>
                                  </p:stCondLst>
                                  <p:childTnLst>
                                    <p:animMotion origin="layout" path="M 0 0 L 0.07083 0 " pathEditMode="relative" ptsTypes="AA">
                                      <p:cBhvr>
                                        <p:cTn id="50" dur="2000" fill="hold"/>
                                        <p:tgtEl>
                                          <p:spTgt spid="80907"/>
                                        </p:tgtEl>
                                        <p:attrNameLst>
                                          <p:attrName>ppt_x</p:attrName>
                                          <p:attrName>ppt_y</p:attrName>
                                        </p:attrNameLst>
                                      </p:cBhvr>
                                    </p:animMotion>
                                  </p:childTnLst>
                                </p:cTn>
                              </p:par>
                              <p:par>
                                <p:cTn id="51" presetID="0" presetClass="path" presetSubtype="0" accel="50000" decel="50000" fill="hold" grpId="1" nodeType="withEffect">
                                  <p:stCondLst>
                                    <p:cond delay="0"/>
                                  </p:stCondLst>
                                  <p:childTnLst>
                                    <p:animMotion origin="layout" path="M 0 0 L 0.07083 0 " pathEditMode="relative" ptsTypes="AA">
                                      <p:cBhvr>
                                        <p:cTn id="52" dur="2000" fill="hold"/>
                                        <p:tgtEl>
                                          <p:spTgt spid="80908"/>
                                        </p:tgtEl>
                                        <p:attrNameLst>
                                          <p:attrName>ppt_x</p:attrName>
                                          <p:attrName>ppt_y</p:attrName>
                                        </p:attrNameLst>
                                      </p:cBhvr>
                                    </p:animMotion>
                                  </p:childTnLst>
                                </p:cTn>
                              </p:par>
                              <p:par>
                                <p:cTn id="53" presetID="0" presetClass="path" presetSubtype="0" accel="50000" decel="50000" fill="hold" grpId="1" nodeType="withEffect">
                                  <p:stCondLst>
                                    <p:cond delay="0"/>
                                  </p:stCondLst>
                                  <p:childTnLst>
                                    <p:animMotion origin="layout" path="M 0 0 L 0.07083 0 " pathEditMode="relative" ptsTypes="AA">
                                      <p:cBhvr>
                                        <p:cTn id="54" dur="2000" fill="hold"/>
                                        <p:tgtEl>
                                          <p:spTgt spid="80910"/>
                                        </p:tgtEl>
                                        <p:attrNameLst>
                                          <p:attrName>ppt_x</p:attrName>
                                          <p:attrName>ppt_y</p:attrName>
                                        </p:attrNameLst>
                                      </p:cBhvr>
                                    </p:animMotion>
                                  </p:childTnLst>
                                </p:cTn>
                              </p:par>
                            </p:childTnLst>
                          </p:cTn>
                        </p:par>
                        <p:par>
                          <p:cTn id="55" fill="hold" nodeType="afterGroup">
                            <p:stCondLst>
                              <p:cond delay="4500"/>
                            </p:stCondLst>
                            <p:childTnLst>
                              <p:par>
                                <p:cTn id="56" presetID="14" presetClass="exit" presetSubtype="10" fill="hold" grpId="2" nodeType="afterEffect">
                                  <p:stCondLst>
                                    <p:cond delay="0"/>
                                  </p:stCondLst>
                                  <p:childTnLst>
                                    <p:animEffect transition="out" filter="randombar(horizontal)">
                                      <p:cBhvr>
                                        <p:cTn id="57" dur="500"/>
                                        <p:tgtEl>
                                          <p:spTgt spid="80909"/>
                                        </p:tgtEl>
                                      </p:cBhvr>
                                    </p:animEffect>
                                    <p:set>
                                      <p:cBhvr>
                                        <p:cTn id="58" dur="1" fill="hold">
                                          <p:stCondLst>
                                            <p:cond delay="499"/>
                                          </p:stCondLst>
                                        </p:cTn>
                                        <p:tgtEl>
                                          <p:spTgt spid="8090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903" grpId="0" animBg="1"/>
      <p:bldP spid="80903" grpId="1" animBg="1"/>
      <p:bldP spid="80904" grpId="0" animBg="1"/>
      <p:bldP spid="80904" grpId="1" animBg="1"/>
      <p:bldP spid="80905" grpId="0" animBg="1"/>
      <p:bldP spid="80905" grpId="1" animBg="1"/>
      <p:bldP spid="80906" grpId="0" animBg="1"/>
      <p:bldP spid="80906" grpId="1" animBg="1"/>
      <p:bldP spid="80907" grpId="0" animBg="1"/>
      <p:bldP spid="80907" grpId="1" animBg="1"/>
      <p:bldP spid="80908" grpId="0" animBg="1"/>
      <p:bldP spid="80908" grpId="1" animBg="1"/>
      <p:bldP spid="80909" grpId="0" animBg="1"/>
      <p:bldP spid="80909" grpId="1" animBg="1"/>
      <p:bldP spid="80909" grpId="2" animBg="1"/>
      <p:bldP spid="80910" grpId="0" animBg="1"/>
      <p:bldP spid="80910" grpId="1"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ctrTitle"/>
          </p:nvPr>
        </p:nvSpPr>
        <p:spPr>
          <a:xfrm>
            <a:off x="4067175" y="260350"/>
            <a:ext cx="4752975" cy="936625"/>
          </a:xfrm>
        </p:spPr>
        <p:txBody>
          <a:bodyPr/>
          <a:lstStyle/>
          <a:p>
            <a:r>
              <a:rPr lang="en-GB" sz="2400" b="1" i="1">
                <a:solidFill>
                  <a:srgbClr val="000066"/>
                </a:solidFill>
                <a:latin typeface="Arial" charset="0"/>
              </a:rPr>
              <a:t>Is the simple idea that new memories will replace old ones  </a:t>
            </a:r>
          </a:p>
        </p:txBody>
      </p:sp>
      <p:sp>
        <p:nvSpPr>
          <p:cNvPr id="29699" name="Rectangle 3"/>
          <p:cNvSpPr>
            <a:spLocks noGrp="1" noChangeArrowheads="1"/>
          </p:cNvSpPr>
          <p:nvPr>
            <p:ph type="subTitle" idx="1"/>
          </p:nvPr>
        </p:nvSpPr>
        <p:spPr>
          <a:xfrm>
            <a:off x="468313" y="404813"/>
            <a:ext cx="3600450" cy="720725"/>
          </a:xfrm>
        </p:spPr>
        <p:txBody>
          <a:bodyPr/>
          <a:lstStyle/>
          <a:p>
            <a:r>
              <a:rPr lang="en-GB" u="sng">
                <a:solidFill>
                  <a:srgbClr val="990000"/>
                </a:solidFill>
                <a:latin typeface="Arial Rounded MT Bold" charset="0"/>
              </a:rPr>
              <a:t>DISPLACEMENT</a:t>
            </a:r>
            <a:endParaRPr lang="en-GB" b="1">
              <a:solidFill>
                <a:srgbClr val="990000"/>
              </a:solidFill>
              <a:latin typeface="Arial Rounded MT Bold" charset="0"/>
            </a:endParaRPr>
          </a:p>
        </p:txBody>
      </p:sp>
      <p:sp>
        <p:nvSpPr>
          <p:cNvPr id="16388" name="Text Box 4"/>
          <p:cNvSpPr txBox="1">
            <a:spLocks noChangeArrowheads="1"/>
          </p:cNvSpPr>
          <p:nvPr/>
        </p:nvSpPr>
        <p:spPr bwMode="auto">
          <a:xfrm>
            <a:off x="395288" y="1341438"/>
            <a:ext cx="820896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GB" b="1">
                <a:solidFill>
                  <a:srgbClr val="000066"/>
                </a:solidFill>
              </a:rPr>
              <a:t>This theory assumes that a memory store has a limited capacity, so which types of memory will it apply to?</a:t>
            </a:r>
          </a:p>
        </p:txBody>
      </p:sp>
      <p:sp>
        <p:nvSpPr>
          <p:cNvPr id="29701" name="Text Box 5"/>
          <p:cNvSpPr txBox="1">
            <a:spLocks noChangeArrowheads="1"/>
          </p:cNvSpPr>
          <p:nvPr/>
        </p:nvSpPr>
        <p:spPr bwMode="auto">
          <a:xfrm>
            <a:off x="6588125" y="2205038"/>
            <a:ext cx="2160588" cy="222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GB" b="1" i="1">
                <a:solidFill>
                  <a:srgbClr val="000066"/>
                </a:solidFill>
              </a:rPr>
              <a:t>Miller (1956) found that when STM was full up (5 – 9 items) new material would push out the old.</a:t>
            </a:r>
          </a:p>
        </p:txBody>
      </p:sp>
      <p:sp>
        <p:nvSpPr>
          <p:cNvPr id="29702" name="Text Box 6"/>
          <p:cNvSpPr txBox="1">
            <a:spLocks noChangeArrowheads="1"/>
          </p:cNvSpPr>
          <p:nvPr/>
        </p:nvSpPr>
        <p:spPr bwMode="auto">
          <a:xfrm>
            <a:off x="323850" y="5373688"/>
            <a:ext cx="856932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GB">
                <a:solidFill>
                  <a:srgbClr val="000066"/>
                </a:solidFill>
              </a:rPr>
              <a:t>This is NOT an adequate explanation for forgetting in LTM because -</a:t>
            </a:r>
          </a:p>
          <a:p>
            <a:pPr eaLnBrk="1" hangingPunct="1">
              <a:buFontTx/>
              <a:buChar char="•"/>
            </a:pPr>
            <a:r>
              <a:rPr lang="en-GB">
                <a:solidFill>
                  <a:srgbClr val="000066"/>
                </a:solidFill>
              </a:rPr>
              <a:t>As far as we can tell LTM has an unlimited capacity.</a:t>
            </a:r>
          </a:p>
          <a:p>
            <a:pPr eaLnBrk="1" hangingPunct="1">
              <a:buFontTx/>
              <a:buChar char="•"/>
            </a:pPr>
            <a:r>
              <a:rPr lang="en-GB">
                <a:solidFill>
                  <a:srgbClr val="000066"/>
                </a:solidFill>
              </a:rPr>
              <a:t>We can recover memories that we thought were forgotten.</a:t>
            </a:r>
          </a:p>
        </p:txBody>
      </p:sp>
      <p:sp>
        <p:nvSpPr>
          <p:cNvPr id="16391" name="Text Box 7"/>
          <p:cNvSpPr txBox="1">
            <a:spLocks noChangeArrowheads="1"/>
          </p:cNvSpPr>
          <p:nvPr/>
        </p:nvSpPr>
        <p:spPr bwMode="auto">
          <a:xfrm>
            <a:off x="395288" y="5445125"/>
            <a:ext cx="84248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400">
              <a:solidFill>
                <a:srgbClr val="000066"/>
              </a:solidFill>
            </a:endParaRPr>
          </a:p>
        </p:txBody>
      </p:sp>
      <p:sp>
        <p:nvSpPr>
          <p:cNvPr id="16392" name="Rectangle 8"/>
          <p:cNvSpPr>
            <a:spLocks noChangeArrowheads="1"/>
          </p:cNvSpPr>
          <p:nvPr/>
        </p:nvSpPr>
        <p:spPr bwMode="auto">
          <a:xfrm>
            <a:off x="1979613" y="2781300"/>
            <a:ext cx="2016125" cy="1584325"/>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16393" name="AutoShape 9"/>
          <p:cNvSpPr>
            <a:spLocks noChangeArrowheads="1"/>
          </p:cNvSpPr>
          <p:nvPr/>
        </p:nvSpPr>
        <p:spPr bwMode="auto">
          <a:xfrm>
            <a:off x="3492500" y="2276475"/>
            <a:ext cx="1223963" cy="6477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17694720 60000 65536"/>
              <a:gd name="T11" fmla="*/ 5898240 60000 65536"/>
              <a:gd name="T12" fmla="*/ 5898240 60000 65536"/>
              <a:gd name="T13" fmla="*/ 5898240 60000 65536"/>
              <a:gd name="T14" fmla="*/ 0 60000 65536"/>
              <a:gd name="T15" fmla="*/ 0 w 21600"/>
              <a:gd name="T16" fmla="*/ 8310 h 21600"/>
              <a:gd name="T17" fmla="*/ 6110 w 21600"/>
              <a:gd name="T18" fmla="*/ 21600 h 21600"/>
            </a:gdLst>
            <a:ahLst/>
            <a:cxnLst>
              <a:cxn ang="T10">
                <a:pos x="T0" y="T1"/>
              </a:cxn>
              <a:cxn ang="T11">
                <a:pos x="T2" y="T3"/>
              </a:cxn>
              <a:cxn ang="T12">
                <a:pos x="T4" y="T5"/>
              </a:cxn>
              <a:cxn ang="T13">
                <a:pos x="T6" y="T7"/>
              </a:cxn>
              <a:cxn ang="T14">
                <a:pos x="T8" y="T9"/>
              </a:cxn>
            </a:cxnLst>
            <a:rect l="T15" t="T16" r="T17" b="T18"/>
            <a:pathLst>
              <a:path w="21600" h="21600">
                <a:moveTo>
                  <a:pt x="15662" y="14285"/>
                </a:moveTo>
                <a:lnTo>
                  <a:pt x="21600" y="8310"/>
                </a:lnTo>
                <a:lnTo>
                  <a:pt x="18630" y="8310"/>
                </a:lnTo>
                <a:cubicBezTo>
                  <a:pt x="18630" y="3721"/>
                  <a:pt x="14430" y="0"/>
                  <a:pt x="9250" y="0"/>
                </a:cubicBezTo>
                <a:cubicBezTo>
                  <a:pt x="4141" y="0"/>
                  <a:pt x="0" y="3799"/>
                  <a:pt x="0" y="8485"/>
                </a:cubicBezTo>
                <a:lnTo>
                  <a:pt x="0" y="21600"/>
                </a:lnTo>
                <a:lnTo>
                  <a:pt x="6110" y="21600"/>
                </a:lnTo>
                <a:lnTo>
                  <a:pt x="6110" y="8310"/>
                </a:lnTo>
                <a:cubicBezTo>
                  <a:pt x="6110" y="6947"/>
                  <a:pt x="7362" y="5842"/>
                  <a:pt x="8907" y="5842"/>
                </a:cubicBezTo>
                <a:lnTo>
                  <a:pt x="9725" y="5842"/>
                </a:lnTo>
                <a:cubicBezTo>
                  <a:pt x="11269" y="5842"/>
                  <a:pt x="12520" y="6947"/>
                  <a:pt x="12520" y="8310"/>
                </a:cubicBezTo>
                <a:lnTo>
                  <a:pt x="9725" y="8310"/>
                </a:lnTo>
                <a:close/>
              </a:path>
            </a:pathLst>
          </a:custGeom>
          <a:solidFill>
            <a:schemeClr val="accent1"/>
          </a:solidFill>
          <a:ln w="9525">
            <a:solidFill>
              <a:schemeClr val="tx1"/>
            </a:solidFill>
            <a:miter lim="800000"/>
            <a:headEnd/>
            <a:tailEnd/>
          </a:ln>
        </p:spPr>
        <p:txBody>
          <a:bodyPr wrap="none" anchor="ctr"/>
          <a:lstStyle/>
          <a:p>
            <a:endParaRPr lang="en-US"/>
          </a:p>
        </p:txBody>
      </p:sp>
      <p:sp>
        <p:nvSpPr>
          <p:cNvPr id="16394" name="AutoShape 10"/>
          <p:cNvSpPr>
            <a:spLocks noChangeArrowheads="1"/>
          </p:cNvSpPr>
          <p:nvPr/>
        </p:nvSpPr>
        <p:spPr bwMode="auto">
          <a:xfrm>
            <a:off x="1403350" y="2276475"/>
            <a:ext cx="1008063" cy="8636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n-US"/>
          </a:p>
        </p:txBody>
      </p:sp>
      <p:sp>
        <p:nvSpPr>
          <p:cNvPr id="16395" name="Text Box 11"/>
          <p:cNvSpPr txBox="1">
            <a:spLocks noChangeArrowheads="1"/>
          </p:cNvSpPr>
          <p:nvPr/>
        </p:nvSpPr>
        <p:spPr bwMode="auto">
          <a:xfrm>
            <a:off x="250825" y="2420938"/>
            <a:ext cx="1800225"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GB" b="1">
                <a:solidFill>
                  <a:srgbClr val="000066"/>
                </a:solidFill>
              </a:rPr>
              <a:t>NEW INFORMATION INPUT</a:t>
            </a:r>
          </a:p>
        </p:txBody>
      </p:sp>
      <p:sp>
        <p:nvSpPr>
          <p:cNvPr id="16396" name="Text Box 12"/>
          <p:cNvSpPr txBox="1">
            <a:spLocks noChangeArrowheads="1"/>
          </p:cNvSpPr>
          <p:nvPr/>
        </p:nvSpPr>
        <p:spPr bwMode="auto">
          <a:xfrm>
            <a:off x="4067175" y="2492375"/>
            <a:ext cx="1800225"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r>
              <a:rPr lang="en-GB" b="1">
                <a:solidFill>
                  <a:srgbClr val="000066"/>
                </a:solidFill>
              </a:rPr>
              <a:t>OTHER INFORMATION IS LOST</a:t>
            </a:r>
          </a:p>
        </p:txBody>
      </p:sp>
      <p:sp>
        <p:nvSpPr>
          <p:cNvPr id="29709" name="Text Box 13"/>
          <p:cNvSpPr txBox="1">
            <a:spLocks noChangeArrowheads="1"/>
          </p:cNvSpPr>
          <p:nvPr/>
        </p:nvSpPr>
        <p:spPr bwMode="auto">
          <a:xfrm>
            <a:off x="2268538" y="3213100"/>
            <a:ext cx="1655762" cy="100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GB" sz="2400">
                <a:solidFill>
                  <a:srgbClr val="000066"/>
                </a:solidFill>
              </a:rPr>
              <a:t>S.T.M.</a:t>
            </a:r>
          </a:p>
          <a:p>
            <a:pPr eaLnBrk="1" hangingPunct="1"/>
            <a:r>
              <a:rPr lang="en-GB" sz="2400">
                <a:solidFill>
                  <a:srgbClr val="000066"/>
                </a:solidFill>
              </a:rPr>
              <a:t>7</a:t>
            </a:r>
            <a:r>
              <a:rPr lang="en-GB" sz="2400" baseline="30000">
                <a:solidFill>
                  <a:srgbClr val="000066"/>
                </a:solidFill>
              </a:rPr>
              <a:t>+</a:t>
            </a:r>
            <a:r>
              <a:rPr lang="en-GB" sz="2400" baseline="-25000">
                <a:solidFill>
                  <a:srgbClr val="000066"/>
                </a:solidFill>
              </a:rPr>
              <a:t>-</a:t>
            </a:r>
            <a:r>
              <a:rPr lang="en-GB" sz="2400">
                <a:solidFill>
                  <a:srgbClr val="000066"/>
                </a:solidFill>
              </a:rPr>
              <a:t>2 items</a:t>
            </a:r>
          </a:p>
        </p:txBody>
      </p:sp>
      <p:sp>
        <p:nvSpPr>
          <p:cNvPr id="29710" name="Text Box 14"/>
          <p:cNvSpPr txBox="1">
            <a:spLocks noChangeArrowheads="1"/>
          </p:cNvSpPr>
          <p:nvPr/>
        </p:nvSpPr>
        <p:spPr bwMode="auto">
          <a:xfrm>
            <a:off x="395288" y="4508500"/>
            <a:ext cx="82804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GB">
                <a:solidFill>
                  <a:srgbClr val="000066"/>
                </a:solidFill>
              </a:rPr>
              <a:t>Evidence from the digit span tests!  Also Sperling (1960) found that SENSORY MEMORY also has a very limited capacity so this theory would also explain forgetting here but-</a:t>
            </a:r>
          </a:p>
        </p:txBody>
      </p:sp>
    </p:spTree>
    <p:extLst>
      <p:ext uri="{BB962C8B-B14F-4D97-AF65-F5344CB8AC3E}">
        <p14:creationId xmlns:p14="http://schemas.microsoft.com/office/powerpoint/2010/main" val="371790502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Effect transition="in" filter="diamond(in)">
                                      <p:cBhvr>
                                        <p:cTn id="7" dur="2000"/>
                                        <p:tgtEl>
                                          <p:spTgt spid="2969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9709"/>
                                        </p:tgtEl>
                                        <p:attrNameLst>
                                          <p:attrName>style.visibility</p:attrName>
                                        </p:attrNameLst>
                                      </p:cBhvr>
                                      <p:to>
                                        <p:strVal val="visible"/>
                                      </p:to>
                                    </p:set>
                                    <p:animEffect transition="in" filter="blinds(horizontal)">
                                      <p:cBhvr>
                                        <p:cTn id="12" dur="500"/>
                                        <p:tgtEl>
                                          <p:spTgt spid="2970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9701"/>
                                        </p:tgtEl>
                                        <p:attrNameLst>
                                          <p:attrName>style.visibility</p:attrName>
                                        </p:attrNameLst>
                                      </p:cBhvr>
                                      <p:to>
                                        <p:strVal val="visible"/>
                                      </p:to>
                                    </p:set>
                                    <p:anim calcmode="lin" valueType="num">
                                      <p:cBhvr additive="base">
                                        <p:cTn id="17" dur="500" fill="hold"/>
                                        <p:tgtEl>
                                          <p:spTgt spid="29701"/>
                                        </p:tgtEl>
                                        <p:attrNameLst>
                                          <p:attrName>ppt_x</p:attrName>
                                        </p:attrNameLst>
                                      </p:cBhvr>
                                      <p:tavLst>
                                        <p:tav tm="0">
                                          <p:val>
                                            <p:strVal val="#ppt_x"/>
                                          </p:val>
                                        </p:tav>
                                        <p:tav tm="100000">
                                          <p:val>
                                            <p:strVal val="#ppt_x"/>
                                          </p:val>
                                        </p:tav>
                                      </p:tavLst>
                                    </p:anim>
                                    <p:anim calcmode="lin" valueType="num">
                                      <p:cBhvr additive="base">
                                        <p:cTn id="18" dur="500" fill="hold"/>
                                        <p:tgtEl>
                                          <p:spTgt spid="29701"/>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9710"/>
                                        </p:tgtEl>
                                        <p:attrNameLst>
                                          <p:attrName>style.visibility</p:attrName>
                                        </p:attrNameLst>
                                      </p:cBhvr>
                                      <p:to>
                                        <p:strVal val="visible"/>
                                      </p:to>
                                    </p:set>
                                    <p:anim calcmode="lin" valueType="num">
                                      <p:cBhvr additive="base">
                                        <p:cTn id="23" dur="500" fill="hold"/>
                                        <p:tgtEl>
                                          <p:spTgt spid="29710"/>
                                        </p:tgtEl>
                                        <p:attrNameLst>
                                          <p:attrName>ppt_x</p:attrName>
                                        </p:attrNameLst>
                                      </p:cBhvr>
                                      <p:tavLst>
                                        <p:tav tm="0">
                                          <p:val>
                                            <p:strVal val="#ppt_x"/>
                                          </p:val>
                                        </p:tav>
                                        <p:tav tm="100000">
                                          <p:val>
                                            <p:strVal val="#ppt_x"/>
                                          </p:val>
                                        </p:tav>
                                      </p:tavLst>
                                    </p:anim>
                                    <p:anim calcmode="lin" valueType="num">
                                      <p:cBhvr additive="base">
                                        <p:cTn id="24" dur="500" fill="hold"/>
                                        <p:tgtEl>
                                          <p:spTgt spid="29710"/>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nodeType="clickEffect">
                                  <p:stCondLst>
                                    <p:cond delay="0"/>
                                  </p:stCondLst>
                                  <p:childTnLst>
                                    <p:set>
                                      <p:cBhvr>
                                        <p:cTn id="28" dur="1" fill="hold">
                                          <p:stCondLst>
                                            <p:cond delay="0"/>
                                          </p:stCondLst>
                                        </p:cTn>
                                        <p:tgtEl>
                                          <p:spTgt spid="29702">
                                            <p:txEl>
                                              <p:pRg st="0" end="0"/>
                                            </p:txEl>
                                          </p:spTgt>
                                        </p:tgtEl>
                                        <p:attrNameLst>
                                          <p:attrName>style.visibility</p:attrName>
                                        </p:attrNameLst>
                                      </p:cBhvr>
                                      <p:to>
                                        <p:strVal val="visible"/>
                                      </p:to>
                                    </p:set>
                                    <p:anim calcmode="lin" valueType="num">
                                      <p:cBhvr additive="base">
                                        <p:cTn id="29" dur="500" fill="hold"/>
                                        <p:tgtEl>
                                          <p:spTgt spid="29702">
                                            <p:txEl>
                                              <p:pRg st="0" end="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970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nodeType="clickEffect">
                                  <p:stCondLst>
                                    <p:cond delay="0"/>
                                  </p:stCondLst>
                                  <p:childTnLst>
                                    <p:set>
                                      <p:cBhvr>
                                        <p:cTn id="34" dur="1" fill="hold">
                                          <p:stCondLst>
                                            <p:cond delay="0"/>
                                          </p:stCondLst>
                                        </p:cTn>
                                        <p:tgtEl>
                                          <p:spTgt spid="29702">
                                            <p:txEl>
                                              <p:pRg st="1" end="1"/>
                                            </p:txEl>
                                          </p:spTgt>
                                        </p:tgtEl>
                                        <p:attrNameLst>
                                          <p:attrName>style.visibility</p:attrName>
                                        </p:attrNameLst>
                                      </p:cBhvr>
                                      <p:to>
                                        <p:strVal val="visible"/>
                                      </p:to>
                                    </p:set>
                                    <p:anim calcmode="lin" valueType="num">
                                      <p:cBhvr additive="base">
                                        <p:cTn id="35" dur="500" fill="hold"/>
                                        <p:tgtEl>
                                          <p:spTgt spid="29702">
                                            <p:txEl>
                                              <p:pRg st="1" end="1"/>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970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4" fill="hold" nodeType="clickEffect">
                                  <p:stCondLst>
                                    <p:cond delay="0"/>
                                  </p:stCondLst>
                                  <p:childTnLst>
                                    <p:set>
                                      <p:cBhvr>
                                        <p:cTn id="40" dur="1" fill="hold">
                                          <p:stCondLst>
                                            <p:cond delay="0"/>
                                          </p:stCondLst>
                                        </p:cTn>
                                        <p:tgtEl>
                                          <p:spTgt spid="29702">
                                            <p:txEl>
                                              <p:pRg st="2" end="2"/>
                                            </p:txEl>
                                          </p:spTgt>
                                        </p:tgtEl>
                                        <p:attrNameLst>
                                          <p:attrName>style.visibility</p:attrName>
                                        </p:attrNameLst>
                                      </p:cBhvr>
                                      <p:to>
                                        <p:strVal val="visible"/>
                                      </p:to>
                                    </p:set>
                                    <p:anim calcmode="lin" valueType="num">
                                      <p:cBhvr additive="base">
                                        <p:cTn id="41" dur="500" fill="hold"/>
                                        <p:tgtEl>
                                          <p:spTgt spid="29702">
                                            <p:txEl>
                                              <p:pRg st="2" end="2"/>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970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p:bldP spid="29701" grpId="0"/>
      <p:bldP spid="29709" grpId="0"/>
      <p:bldP spid="297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solidFill>
            <a:srgbClr val="FFFF00"/>
          </a:solidFill>
        </p:spPr>
        <p:txBody>
          <a:bodyPr/>
          <a:lstStyle/>
          <a:p>
            <a:pPr eaLnBrk="1" hangingPunct="1"/>
            <a:r>
              <a:rPr lang="en-GB">
                <a:latin typeface="Arial" charset="0"/>
              </a:rPr>
              <a:t>Displacement</a:t>
            </a:r>
          </a:p>
        </p:txBody>
      </p:sp>
      <p:sp>
        <p:nvSpPr>
          <p:cNvPr id="17411" name="Rectangle 3"/>
          <p:cNvSpPr>
            <a:spLocks noGrp="1" noChangeArrowheads="1"/>
          </p:cNvSpPr>
          <p:nvPr>
            <p:ph type="body" idx="1"/>
          </p:nvPr>
        </p:nvSpPr>
        <p:spPr/>
        <p:txBody>
          <a:bodyPr>
            <a:normAutofit lnSpcReduction="10000"/>
          </a:bodyPr>
          <a:lstStyle/>
          <a:p>
            <a:pPr eaLnBrk="1" hangingPunct="1"/>
            <a:r>
              <a:rPr lang="en-GB" dirty="0">
                <a:latin typeface="Arial" charset="0"/>
              </a:rPr>
              <a:t>Displacement</a:t>
            </a:r>
          </a:p>
          <a:p>
            <a:pPr lvl="1" eaLnBrk="1" hangingPunct="1"/>
            <a:r>
              <a:rPr lang="en-GB" sz="2400" dirty="0">
                <a:latin typeface="Arial" charset="0"/>
              </a:rPr>
              <a:t>Based on the idea that STM has a strictly limited capacity for information</a:t>
            </a:r>
          </a:p>
          <a:p>
            <a:pPr lvl="1" eaLnBrk="1" hangingPunct="1"/>
            <a:r>
              <a:rPr lang="en-GB" sz="2400" dirty="0">
                <a:latin typeface="Arial" charset="0"/>
              </a:rPr>
              <a:t>If STM is full and new information is registered, then some existing info is pushed out or overwritten.</a:t>
            </a:r>
          </a:p>
          <a:p>
            <a:pPr lvl="1" eaLnBrk="1" hangingPunct="1"/>
            <a:endParaRPr lang="en-GB" sz="2400" dirty="0">
              <a:latin typeface="Arial" charset="0"/>
            </a:endParaRPr>
          </a:p>
          <a:p>
            <a:pPr lvl="1" eaLnBrk="1" hangingPunct="1">
              <a:buFont typeface="Wingdings" charset="0"/>
              <a:buChar char="J"/>
            </a:pPr>
            <a:r>
              <a:rPr lang="en-GB" sz="2400" dirty="0">
                <a:latin typeface="Arial" charset="0"/>
                <a:sym typeface="Wingdings" charset="0"/>
              </a:rPr>
              <a:t>Good description of forgetting in STM when applied to the MSM model</a:t>
            </a:r>
            <a:r>
              <a:rPr lang="en-GB" sz="2400" dirty="0" smtClean="0">
                <a:latin typeface="Arial" charset="0"/>
                <a:sym typeface="Wingdings" charset="0"/>
              </a:rPr>
              <a:t>.</a:t>
            </a:r>
          </a:p>
          <a:p>
            <a:pPr lvl="1" eaLnBrk="1" hangingPunct="1">
              <a:buFont typeface="Wingdings" charset="0"/>
              <a:buChar char="J"/>
            </a:pPr>
            <a:r>
              <a:rPr lang="en-GB" sz="2400" dirty="0" smtClean="0">
                <a:latin typeface="Arial" charset="0"/>
                <a:sym typeface="Wingdings" charset="0"/>
              </a:rPr>
              <a:t>Digit-span evidence.</a:t>
            </a:r>
            <a:endParaRPr lang="en-GB" sz="2400" dirty="0">
              <a:latin typeface="Arial" charset="0"/>
              <a:sym typeface="Wingdings" charset="0"/>
            </a:endParaRPr>
          </a:p>
          <a:p>
            <a:pPr lvl="1" eaLnBrk="1" hangingPunct="1">
              <a:buFontTx/>
              <a:buNone/>
            </a:pPr>
            <a:r>
              <a:rPr lang="en-GB" sz="2400" dirty="0" smtClean="0">
                <a:latin typeface="Arial" charset="0"/>
                <a:sym typeface="Wingdings" charset="0"/>
              </a:rPr>
              <a:t> </a:t>
            </a:r>
            <a:r>
              <a:rPr lang="en-GB" sz="2400" dirty="0">
                <a:latin typeface="Arial" charset="0"/>
                <a:sym typeface="Wingdings" charset="0"/>
              </a:rPr>
              <a:t>Does not account for WMM – Is STM more complex than a limited capacity store.</a:t>
            </a:r>
            <a:endParaRPr lang="en-GB" sz="2400" dirty="0">
              <a:latin typeface="Arial" charset="0"/>
            </a:endParaRPr>
          </a:p>
        </p:txBody>
      </p:sp>
      <p:sp>
        <p:nvSpPr>
          <p:cNvPr id="17412" name="Text Box 4"/>
          <p:cNvSpPr txBox="1">
            <a:spLocks noChangeArrowheads="1"/>
          </p:cNvSpPr>
          <p:nvPr/>
        </p:nvSpPr>
        <p:spPr bwMode="auto">
          <a:xfrm rot="-5400000">
            <a:off x="7577138" y="5291137"/>
            <a:ext cx="27368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sz="2000">
                <a:latin typeface="Arial Narrow" charset="0"/>
                <a:cs typeface="Arial" charset="0"/>
              </a:rPr>
              <a:t>www.psychlotron.org.uk</a:t>
            </a:r>
          </a:p>
        </p:txBody>
      </p:sp>
    </p:spTree>
    <p:extLst>
      <p:ext uri="{BB962C8B-B14F-4D97-AF65-F5344CB8AC3E}">
        <p14:creationId xmlns:p14="http://schemas.microsoft.com/office/powerpoint/2010/main" val="3634120369"/>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836712"/>
          </a:xfrm>
        </p:spPr>
        <p:txBody>
          <a:bodyPr/>
          <a:lstStyle/>
          <a:p>
            <a:r>
              <a:rPr lang="en-GB" b="1" dirty="0" smtClean="0"/>
              <a:t>Forgetting: interference </a:t>
            </a:r>
            <a:endParaRPr lang="en-GB" b="1" dirty="0"/>
          </a:p>
        </p:txBody>
      </p:sp>
      <p:sp>
        <p:nvSpPr>
          <p:cNvPr id="4" name="TextBox 3"/>
          <p:cNvSpPr txBox="1"/>
          <p:nvPr/>
        </p:nvSpPr>
        <p:spPr>
          <a:xfrm>
            <a:off x="251520" y="1772816"/>
            <a:ext cx="4032448" cy="1477328"/>
          </a:xfrm>
          <a:prstGeom prst="rect">
            <a:avLst/>
          </a:prstGeom>
          <a:ln w="38100">
            <a:solidFill>
              <a:srgbClr val="7D7195"/>
            </a:solidFill>
          </a:ln>
        </p:spPr>
        <p:style>
          <a:lnRef idx="2">
            <a:schemeClr val="accent4"/>
          </a:lnRef>
          <a:fillRef idx="1">
            <a:schemeClr val="lt1"/>
          </a:fillRef>
          <a:effectRef idx="0">
            <a:schemeClr val="accent4"/>
          </a:effectRef>
          <a:fontRef idx="minor">
            <a:schemeClr val="dk1"/>
          </a:fontRef>
        </p:style>
        <p:txBody>
          <a:bodyPr wrap="square" rtlCol="0">
            <a:spAutoFit/>
          </a:bodyPr>
          <a:lstStyle/>
          <a:p>
            <a:r>
              <a:rPr lang="en-GB" sz="2000" b="1" dirty="0">
                <a:solidFill>
                  <a:srgbClr val="FF0000"/>
                </a:solidFill>
              </a:rPr>
              <a:t>Proactive</a:t>
            </a:r>
            <a:r>
              <a:rPr lang="en-GB" sz="2000" b="1" dirty="0" smtClean="0"/>
              <a:t> </a:t>
            </a:r>
            <a:r>
              <a:rPr lang="en-GB" sz="2000" b="1" dirty="0">
                <a:solidFill>
                  <a:srgbClr val="FF0000"/>
                </a:solidFill>
              </a:rPr>
              <a:t>interference</a:t>
            </a:r>
            <a:r>
              <a:rPr lang="en-GB" sz="2000" b="1" dirty="0" smtClean="0"/>
              <a:t>:</a:t>
            </a:r>
          </a:p>
          <a:p>
            <a:r>
              <a:rPr lang="en-GB" sz="2000" b="1" dirty="0"/>
              <a:t>P</a:t>
            </a:r>
            <a:r>
              <a:rPr lang="en-GB" sz="2000" b="1" dirty="0" smtClean="0"/>
              <a:t>reviously learnt information interferes with the new information you are trying to store.</a:t>
            </a:r>
          </a:p>
          <a:p>
            <a:endParaRPr lang="en-GB" sz="1000" b="1" dirty="0"/>
          </a:p>
        </p:txBody>
      </p:sp>
      <p:sp>
        <p:nvSpPr>
          <p:cNvPr id="5" name="TextBox 4"/>
          <p:cNvSpPr txBox="1"/>
          <p:nvPr/>
        </p:nvSpPr>
        <p:spPr>
          <a:xfrm>
            <a:off x="4716016" y="1988840"/>
            <a:ext cx="4032448" cy="1177245"/>
          </a:xfrm>
          <a:prstGeom prst="rect">
            <a:avLst/>
          </a:prstGeom>
          <a:ln w="38100"/>
        </p:spPr>
        <p:style>
          <a:lnRef idx="2">
            <a:schemeClr val="accent6"/>
          </a:lnRef>
          <a:fillRef idx="1">
            <a:schemeClr val="lt1"/>
          </a:fillRef>
          <a:effectRef idx="0">
            <a:schemeClr val="accent6"/>
          </a:effectRef>
          <a:fontRef idx="minor">
            <a:schemeClr val="dk1"/>
          </a:fontRef>
        </p:style>
        <p:txBody>
          <a:bodyPr wrap="square" rtlCol="0">
            <a:spAutoFit/>
          </a:bodyPr>
          <a:lstStyle/>
          <a:p>
            <a:r>
              <a:rPr lang="en-GB" sz="2000" b="1" dirty="0">
                <a:solidFill>
                  <a:srgbClr val="FF0000"/>
                </a:solidFill>
              </a:rPr>
              <a:t>Retroactive</a:t>
            </a:r>
            <a:r>
              <a:rPr lang="en-GB" sz="2000" b="1" dirty="0">
                <a:solidFill>
                  <a:schemeClr val="dk1"/>
                </a:solidFill>
              </a:rPr>
              <a:t> </a:t>
            </a:r>
            <a:r>
              <a:rPr lang="en-GB" sz="2000" b="1" dirty="0">
                <a:solidFill>
                  <a:srgbClr val="FF0000"/>
                </a:solidFill>
              </a:rPr>
              <a:t>interference</a:t>
            </a:r>
            <a:r>
              <a:rPr lang="en-GB" sz="2000" b="1" dirty="0">
                <a:solidFill>
                  <a:schemeClr val="dk1"/>
                </a:solidFill>
              </a:rPr>
              <a:t>:</a:t>
            </a:r>
          </a:p>
          <a:p>
            <a:r>
              <a:rPr lang="en-GB" sz="2000" b="1" dirty="0">
                <a:solidFill>
                  <a:schemeClr val="dk1"/>
                </a:solidFill>
              </a:rPr>
              <a:t>A new memory  interferes with older  ones</a:t>
            </a:r>
            <a:r>
              <a:rPr lang="en-GB" sz="2000" b="1" dirty="0" smtClean="0">
                <a:solidFill>
                  <a:schemeClr val="dk1"/>
                </a:solidFill>
              </a:rPr>
              <a:t>.</a:t>
            </a:r>
          </a:p>
          <a:p>
            <a:endParaRPr lang="en-GB" sz="1050" b="1" dirty="0"/>
          </a:p>
        </p:txBody>
      </p:sp>
      <p:sp>
        <p:nvSpPr>
          <p:cNvPr id="6" name="TextBox 5"/>
          <p:cNvSpPr txBox="1"/>
          <p:nvPr/>
        </p:nvSpPr>
        <p:spPr>
          <a:xfrm>
            <a:off x="539552" y="764704"/>
            <a:ext cx="7848872" cy="954107"/>
          </a:xfrm>
          <a:prstGeom prst="rect">
            <a:avLst/>
          </a:prstGeom>
          <a:noFill/>
        </p:spPr>
        <p:txBody>
          <a:bodyPr wrap="square" rtlCol="0">
            <a:spAutoFit/>
          </a:bodyPr>
          <a:lstStyle/>
          <a:p>
            <a:r>
              <a:rPr lang="en-GB" sz="2000" b="1" dirty="0" smtClean="0">
                <a:solidFill>
                  <a:srgbClr val="FF0000"/>
                </a:solidFill>
              </a:rPr>
              <a:t>Interference: </a:t>
            </a:r>
            <a:r>
              <a:rPr lang="en-GB" b="1" dirty="0" smtClean="0"/>
              <a:t>one memory disturbs the ability to recall another. This might result in forgetting or distorting one or the other or both.  This is more likely to happen if the memories are similar.</a:t>
            </a:r>
            <a:endParaRPr lang="en-GB" b="1" dirty="0"/>
          </a:p>
        </p:txBody>
      </p:sp>
      <p:sp>
        <p:nvSpPr>
          <p:cNvPr id="7" name="Rounded Rectangle 6"/>
          <p:cNvSpPr/>
          <p:nvPr/>
        </p:nvSpPr>
        <p:spPr>
          <a:xfrm>
            <a:off x="2411760" y="5157192"/>
            <a:ext cx="1656184" cy="64807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New memory </a:t>
            </a:r>
            <a:endParaRPr lang="en-GB" dirty="0">
              <a:solidFill>
                <a:schemeClr val="tx1"/>
              </a:solidFill>
            </a:endParaRPr>
          </a:p>
        </p:txBody>
      </p:sp>
      <p:sp>
        <p:nvSpPr>
          <p:cNvPr id="8" name="Rounded Rectangle 7"/>
          <p:cNvSpPr/>
          <p:nvPr/>
        </p:nvSpPr>
        <p:spPr>
          <a:xfrm>
            <a:off x="251520" y="5157192"/>
            <a:ext cx="1656184" cy="64807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Old memory</a:t>
            </a:r>
            <a:endParaRPr lang="en-GB" dirty="0">
              <a:solidFill>
                <a:schemeClr val="tx1"/>
              </a:solidFill>
            </a:endParaRPr>
          </a:p>
        </p:txBody>
      </p:sp>
      <p:cxnSp>
        <p:nvCxnSpPr>
          <p:cNvPr id="10" name="Straight Connector 9"/>
          <p:cNvCxnSpPr/>
          <p:nvPr/>
        </p:nvCxnSpPr>
        <p:spPr>
          <a:xfrm flipV="1">
            <a:off x="2555776" y="5157192"/>
            <a:ext cx="1296144" cy="648072"/>
          </a:xfrm>
          <a:prstGeom prst="line">
            <a:avLst/>
          </a:prstGeom>
          <a:ln w="63500" cmpd="sng">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Curved Up Arrow 10"/>
          <p:cNvSpPr/>
          <p:nvPr/>
        </p:nvSpPr>
        <p:spPr>
          <a:xfrm>
            <a:off x="899592" y="5877272"/>
            <a:ext cx="2448272" cy="288032"/>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2" name="TextBox 11"/>
          <p:cNvSpPr txBox="1"/>
          <p:nvPr/>
        </p:nvSpPr>
        <p:spPr>
          <a:xfrm>
            <a:off x="683568" y="6237312"/>
            <a:ext cx="3096344" cy="646331"/>
          </a:xfrm>
          <a:prstGeom prst="rect">
            <a:avLst/>
          </a:prstGeom>
          <a:noFill/>
        </p:spPr>
        <p:txBody>
          <a:bodyPr wrap="square" rtlCol="0">
            <a:spAutoFit/>
          </a:bodyPr>
          <a:lstStyle/>
          <a:p>
            <a:pPr algn="ctr"/>
            <a:r>
              <a:rPr lang="en-GB" b="1" dirty="0" smtClean="0"/>
              <a:t>Proactive interference</a:t>
            </a:r>
          </a:p>
          <a:p>
            <a:pPr algn="ctr"/>
            <a:r>
              <a:rPr lang="en-GB" b="1" dirty="0" smtClean="0"/>
              <a:t>Pro=forward </a:t>
            </a:r>
            <a:endParaRPr lang="en-GB" b="1" dirty="0"/>
          </a:p>
        </p:txBody>
      </p:sp>
      <p:sp>
        <p:nvSpPr>
          <p:cNvPr id="13" name="Rounded Rectangle 12"/>
          <p:cNvSpPr/>
          <p:nvPr/>
        </p:nvSpPr>
        <p:spPr>
          <a:xfrm>
            <a:off x="7164288" y="4941168"/>
            <a:ext cx="1656184" cy="64807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New memory </a:t>
            </a:r>
            <a:endParaRPr lang="en-GB" dirty="0">
              <a:solidFill>
                <a:schemeClr val="tx1"/>
              </a:solidFill>
            </a:endParaRPr>
          </a:p>
        </p:txBody>
      </p:sp>
      <p:sp>
        <p:nvSpPr>
          <p:cNvPr id="14" name="Rounded Rectangle 13"/>
          <p:cNvSpPr/>
          <p:nvPr/>
        </p:nvSpPr>
        <p:spPr>
          <a:xfrm>
            <a:off x="4788024" y="5013176"/>
            <a:ext cx="1656184" cy="64807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Old memory</a:t>
            </a:r>
            <a:endParaRPr lang="en-GB" dirty="0">
              <a:solidFill>
                <a:schemeClr val="tx1"/>
              </a:solidFill>
            </a:endParaRPr>
          </a:p>
        </p:txBody>
      </p:sp>
      <p:cxnSp>
        <p:nvCxnSpPr>
          <p:cNvPr id="15" name="Straight Connector 14"/>
          <p:cNvCxnSpPr/>
          <p:nvPr/>
        </p:nvCxnSpPr>
        <p:spPr>
          <a:xfrm flipV="1">
            <a:off x="5004048" y="5013176"/>
            <a:ext cx="1296144" cy="648072"/>
          </a:xfrm>
          <a:prstGeom prst="line">
            <a:avLst/>
          </a:prstGeom>
          <a:ln w="63500" cmpd="sng">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Curved Up Arrow 15"/>
          <p:cNvSpPr/>
          <p:nvPr/>
        </p:nvSpPr>
        <p:spPr>
          <a:xfrm flipH="1">
            <a:off x="5652120" y="5661248"/>
            <a:ext cx="2376264" cy="360040"/>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7" name="TextBox 16"/>
          <p:cNvSpPr txBox="1"/>
          <p:nvPr/>
        </p:nvSpPr>
        <p:spPr>
          <a:xfrm>
            <a:off x="5436096" y="6237312"/>
            <a:ext cx="3096344" cy="646331"/>
          </a:xfrm>
          <a:prstGeom prst="rect">
            <a:avLst/>
          </a:prstGeom>
          <a:noFill/>
        </p:spPr>
        <p:txBody>
          <a:bodyPr wrap="square" rtlCol="0">
            <a:spAutoFit/>
          </a:bodyPr>
          <a:lstStyle/>
          <a:p>
            <a:pPr algn="ctr"/>
            <a:r>
              <a:rPr lang="en-GB" b="1" dirty="0" smtClean="0"/>
              <a:t>Retroactive interference</a:t>
            </a:r>
          </a:p>
          <a:p>
            <a:pPr algn="ctr"/>
            <a:r>
              <a:rPr lang="en-GB" b="1" dirty="0" smtClean="0"/>
              <a:t>Retro=backward</a:t>
            </a:r>
            <a:endParaRPr lang="en-GB" b="1" dirty="0"/>
          </a:p>
        </p:txBody>
      </p:sp>
      <p:sp>
        <p:nvSpPr>
          <p:cNvPr id="18" name="Footer Placeholder 17"/>
          <p:cNvSpPr>
            <a:spLocks noGrp="1"/>
          </p:cNvSpPr>
          <p:nvPr>
            <p:ph type="ftr" sz="quarter" idx="11"/>
          </p:nvPr>
        </p:nvSpPr>
        <p:spPr/>
        <p:txBody>
          <a:bodyPr/>
          <a:lstStyle/>
          <a:p>
            <a:r>
              <a:rPr lang="en-GB" smtClean="0"/>
              <a:t>www.psychbug.co.uk</a:t>
            </a:r>
            <a:endParaRPr lang="en-GB"/>
          </a:p>
        </p:txBody>
      </p:sp>
    </p:spTree>
    <p:extLst>
      <p:ext uri="{BB962C8B-B14F-4D97-AF65-F5344CB8AC3E}">
        <p14:creationId xmlns:p14="http://schemas.microsoft.com/office/powerpoint/2010/main" val="2220848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dissolv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fill="hold"/>
                                        <p:tgtEl>
                                          <p:spTgt spid="11"/>
                                        </p:tgtEl>
                                        <p:attrNameLst>
                                          <p:attrName>ppt_x</p:attrName>
                                        </p:attrNameLst>
                                      </p:cBhvr>
                                      <p:tavLst>
                                        <p:tav tm="0">
                                          <p:val>
                                            <p:strVal val="#ppt_x"/>
                                          </p:val>
                                        </p:tav>
                                        <p:tav tm="100000">
                                          <p:val>
                                            <p:strVal val="#ppt_x"/>
                                          </p:val>
                                        </p:tav>
                                      </p:tavLst>
                                    </p:anim>
                                    <p:anim calcmode="lin" valueType="num">
                                      <p:cBhvr additive="base">
                                        <p:cTn id="27" dur="500" fill="hold"/>
                                        <p:tgtEl>
                                          <p:spTgt spid="11"/>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ppt_x"/>
                                          </p:val>
                                        </p:tav>
                                        <p:tav tm="100000">
                                          <p:val>
                                            <p:strVal val="#ppt_x"/>
                                          </p:val>
                                        </p:tav>
                                      </p:tavLst>
                                    </p:anim>
                                    <p:anim calcmode="lin" valueType="num">
                                      <p:cBhvr additive="base">
                                        <p:cTn id="31" dur="500" fill="hold"/>
                                        <p:tgtEl>
                                          <p:spTgt spid="7"/>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additive="base">
                                        <p:cTn id="34" dur="500" fill="hold"/>
                                        <p:tgtEl>
                                          <p:spTgt spid="12"/>
                                        </p:tgtEl>
                                        <p:attrNameLst>
                                          <p:attrName>ppt_x</p:attrName>
                                        </p:attrNameLst>
                                      </p:cBhvr>
                                      <p:tavLst>
                                        <p:tav tm="0">
                                          <p:val>
                                            <p:strVal val="#ppt_x"/>
                                          </p:val>
                                        </p:tav>
                                        <p:tav tm="100000">
                                          <p:val>
                                            <p:strVal val="#ppt_x"/>
                                          </p:val>
                                        </p:tav>
                                      </p:tavLst>
                                    </p:anim>
                                    <p:anim calcmode="lin" valueType="num">
                                      <p:cBhvr additive="base">
                                        <p:cTn id="3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53" presetClass="entr" presetSubtype="0" fill="hold" grpId="0" nodeType="clickEffect">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cBhvr>
                                        <p:cTn id="40" dur="500" fill="hold"/>
                                        <p:tgtEl>
                                          <p:spTgt spid="5"/>
                                        </p:tgtEl>
                                        <p:attrNameLst>
                                          <p:attrName>ppt_w</p:attrName>
                                        </p:attrNameLst>
                                      </p:cBhvr>
                                      <p:tavLst>
                                        <p:tav tm="0">
                                          <p:val>
                                            <p:fltVal val="0"/>
                                          </p:val>
                                        </p:tav>
                                        <p:tav tm="100000">
                                          <p:val>
                                            <p:strVal val="#ppt_w"/>
                                          </p:val>
                                        </p:tav>
                                      </p:tavLst>
                                    </p:anim>
                                    <p:anim calcmode="lin" valueType="num">
                                      <p:cBhvr>
                                        <p:cTn id="41" dur="500" fill="hold"/>
                                        <p:tgtEl>
                                          <p:spTgt spid="5"/>
                                        </p:tgtEl>
                                        <p:attrNameLst>
                                          <p:attrName>ppt_h</p:attrName>
                                        </p:attrNameLst>
                                      </p:cBhvr>
                                      <p:tavLst>
                                        <p:tav tm="0">
                                          <p:val>
                                            <p:fltVal val="0"/>
                                          </p:val>
                                        </p:tav>
                                        <p:tav tm="100000">
                                          <p:val>
                                            <p:strVal val="#ppt_h"/>
                                          </p:val>
                                        </p:tav>
                                      </p:tavLst>
                                    </p:anim>
                                    <p:animEffect transition="in" filter="fade">
                                      <p:cBhvr>
                                        <p:cTn id="42" dur="500"/>
                                        <p:tgtEl>
                                          <p:spTgt spid="5"/>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ppt_x"/>
                                          </p:val>
                                        </p:tav>
                                        <p:tav tm="100000">
                                          <p:val>
                                            <p:strVal val="#ppt_x"/>
                                          </p:val>
                                        </p:tav>
                                      </p:tavLst>
                                    </p:anim>
                                    <p:anim calcmode="lin" valueType="num">
                                      <p:cBhvr additive="base">
                                        <p:cTn id="48" dur="500" fill="hold"/>
                                        <p:tgtEl>
                                          <p:spTgt spid="14"/>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ppt_x"/>
                                          </p:val>
                                        </p:tav>
                                        <p:tav tm="100000">
                                          <p:val>
                                            <p:strVal val="#ppt_x"/>
                                          </p:val>
                                        </p:tav>
                                      </p:tavLst>
                                    </p:anim>
                                    <p:anim calcmode="lin" valueType="num">
                                      <p:cBhvr additive="base">
                                        <p:cTn id="52" dur="500" fill="hold"/>
                                        <p:tgtEl>
                                          <p:spTgt spid="15"/>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500" fill="hold"/>
                                        <p:tgtEl>
                                          <p:spTgt spid="16"/>
                                        </p:tgtEl>
                                        <p:attrNameLst>
                                          <p:attrName>ppt_x</p:attrName>
                                        </p:attrNameLst>
                                      </p:cBhvr>
                                      <p:tavLst>
                                        <p:tav tm="0">
                                          <p:val>
                                            <p:strVal val="#ppt_x"/>
                                          </p:val>
                                        </p:tav>
                                        <p:tav tm="100000">
                                          <p:val>
                                            <p:strVal val="#ppt_x"/>
                                          </p:val>
                                        </p:tav>
                                      </p:tavLst>
                                    </p:anim>
                                    <p:anim calcmode="lin" valueType="num">
                                      <p:cBhvr additive="base">
                                        <p:cTn id="56" dur="500" fill="hold"/>
                                        <p:tgtEl>
                                          <p:spTgt spid="16"/>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3"/>
                                        </p:tgtEl>
                                        <p:attrNameLst>
                                          <p:attrName>style.visibility</p:attrName>
                                        </p:attrNameLst>
                                      </p:cBhvr>
                                      <p:to>
                                        <p:strVal val="visible"/>
                                      </p:to>
                                    </p:set>
                                    <p:anim calcmode="lin" valueType="num">
                                      <p:cBhvr additive="base">
                                        <p:cTn id="59" dur="500" fill="hold"/>
                                        <p:tgtEl>
                                          <p:spTgt spid="13"/>
                                        </p:tgtEl>
                                        <p:attrNameLst>
                                          <p:attrName>ppt_x</p:attrName>
                                        </p:attrNameLst>
                                      </p:cBhvr>
                                      <p:tavLst>
                                        <p:tav tm="0">
                                          <p:val>
                                            <p:strVal val="#ppt_x"/>
                                          </p:val>
                                        </p:tav>
                                        <p:tav tm="100000">
                                          <p:val>
                                            <p:strVal val="#ppt_x"/>
                                          </p:val>
                                        </p:tav>
                                      </p:tavLst>
                                    </p:anim>
                                    <p:anim calcmode="lin" valueType="num">
                                      <p:cBhvr additive="base">
                                        <p:cTn id="60" dur="500" fill="hold"/>
                                        <p:tgtEl>
                                          <p:spTgt spid="13"/>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7"/>
                                        </p:tgtEl>
                                        <p:attrNameLst>
                                          <p:attrName>style.visibility</p:attrName>
                                        </p:attrNameLst>
                                      </p:cBhvr>
                                      <p:to>
                                        <p:strVal val="visible"/>
                                      </p:to>
                                    </p:set>
                                    <p:anim calcmode="lin" valueType="num">
                                      <p:cBhvr additive="base">
                                        <p:cTn id="63" dur="500" fill="hold"/>
                                        <p:tgtEl>
                                          <p:spTgt spid="17"/>
                                        </p:tgtEl>
                                        <p:attrNameLst>
                                          <p:attrName>ppt_x</p:attrName>
                                        </p:attrNameLst>
                                      </p:cBhvr>
                                      <p:tavLst>
                                        <p:tav tm="0">
                                          <p:val>
                                            <p:strVal val="#ppt_x"/>
                                          </p:val>
                                        </p:tav>
                                        <p:tav tm="100000">
                                          <p:val>
                                            <p:strVal val="#ppt_x"/>
                                          </p:val>
                                        </p:tav>
                                      </p:tavLst>
                                    </p:anim>
                                    <p:anim calcmode="lin" valueType="num">
                                      <p:cBhvr additive="base">
                                        <p:cTn id="6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8" grpId="0" animBg="1"/>
      <p:bldP spid="11" grpId="0" animBg="1"/>
      <p:bldP spid="12" grpId="0"/>
      <p:bldP spid="13" grpId="0" animBg="1"/>
      <p:bldP spid="14" grpId="0" animBg="1"/>
      <p:bldP spid="16" grpId="0" animBg="1"/>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solidFill>
            <a:srgbClr val="FFFF00"/>
          </a:solidFill>
        </p:spPr>
        <p:txBody>
          <a:bodyPr/>
          <a:lstStyle/>
          <a:p>
            <a:pPr eaLnBrk="1" hangingPunct="1"/>
            <a:r>
              <a:rPr lang="en-GB">
                <a:latin typeface="Arial" charset="0"/>
              </a:rPr>
              <a:t>Interference (mainly LTM)</a:t>
            </a:r>
          </a:p>
        </p:txBody>
      </p:sp>
      <p:graphicFrame>
        <p:nvGraphicFramePr>
          <p:cNvPr id="4" name="Diagram 3"/>
          <p:cNvGraphicFramePr/>
          <p:nvPr>
            <p:extLst>
              <p:ext uri="{D42A27DB-BD31-4B8C-83A1-F6EECF244321}">
                <p14:modId xmlns:p14="http://schemas.microsoft.com/office/powerpoint/2010/main" val="2458279171"/>
              </p:ext>
            </p:extLst>
          </p:nvPr>
        </p:nvGraphicFramePr>
        <p:xfrm>
          <a:off x="0" y="1417638"/>
          <a:ext cx="9144000" cy="50775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871720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Proactive interference</a:t>
            </a:r>
            <a:endParaRPr lang="en-GB" dirty="0"/>
          </a:p>
        </p:txBody>
      </p:sp>
      <p:sp>
        <p:nvSpPr>
          <p:cNvPr id="3" name="Content Placeholder 2"/>
          <p:cNvSpPr>
            <a:spLocks noGrp="1"/>
          </p:cNvSpPr>
          <p:nvPr>
            <p:ph idx="1"/>
          </p:nvPr>
        </p:nvSpPr>
        <p:spPr/>
        <p:txBody>
          <a:bodyPr/>
          <a:lstStyle/>
          <a:p>
            <a:r>
              <a:rPr lang="en-GB" dirty="0" smtClean="0"/>
              <a:t>This is when previous learning interferes with later learning. (When an older memory interferes with a new one).</a:t>
            </a:r>
          </a:p>
          <a:p>
            <a:r>
              <a:rPr lang="en-GB" dirty="0" smtClean="0"/>
              <a:t>E.g. When you rearrange the location of items in a room, and you keep going back to the place where the items used to be instead of where they are now.</a:t>
            </a:r>
            <a:endParaRPr lang="en-GB" dirty="0"/>
          </a:p>
        </p:txBody>
      </p:sp>
      <p:sp>
        <p:nvSpPr>
          <p:cNvPr id="4" name="Footer Placeholder 3"/>
          <p:cNvSpPr>
            <a:spLocks noGrp="1"/>
          </p:cNvSpPr>
          <p:nvPr>
            <p:ph type="ftr" sz="quarter" idx="11"/>
          </p:nvPr>
        </p:nvSpPr>
        <p:spPr/>
        <p:txBody>
          <a:bodyPr/>
          <a:lstStyle/>
          <a:p>
            <a:r>
              <a:rPr lang="en-GB" smtClean="0"/>
              <a:t>www.psychbug.co.uk</a:t>
            </a:r>
            <a:endParaRPr lang="en-GB"/>
          </a:p>
        </p:txBody>
      </p:sp>
    </p:spTree>
    <p:extLst>
      <p:ext uri="{BB962C8B-B14F-4D97-AF65-F5344CB8AC3E}">
        <p14:creationId xmlns:p14="http://schemas.microsoft.com/office/powerpoint/2010/main" val="169429910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Retroactive interference</a:t>
            </a:r>
            <a:endParaRPr lang="en-GB" dirty="0"/>
          </a:p>
        </p:txBody>
      </p:sp>
      <p:sp>
        <p:nvSpPr>
          <p:cNvPr id="3" name="Content Placeholder 2"/>
          <p:cNvSpPr>
            <a:spLocks noGrp="1"/>
          </p:cNvSpPr>
          <p:nvPr>
            <p:ph idx="1"/>
          </p:nvPr>
        </p:nvSpPr>
        <p:spPr/>
        <p:txBody>
          <a:bodyPr/>
          <a:lstStyle/>
          <a:p>
            <a:r>
              <a:rPr lang="en-GB" dirty="0" smtClean="0"/>
              <a:t> This is when later learning disrupts earlier learning. (When a newer memory interferes with an older one).</a:t>
            </a:r>
          </a:p>
          <a:p>
            <a:r>
              <a:rPr lang="en-GB" dirty="0" smtClean="0"/>
              <a:t>E.g. new facts about WMM could alter what you know about the MSM</a:t>
            </a:r>
            <a:endParaRPr lang="en-GB" dirty="0"/>
          </a:p>
        </p:txBody>
      </p:sp>
      <p:sp>
        <p:nvSpPr>
          <p:cNvPr id="4" name="Footer Placeholder 3"/>
          <p:cNvSpPr>
            <a:spLocks noGrp="1"/>
          </p:cNvSpPr>
          <p:nvPr>
            <p:ph type="ftr" sz="quarter" idx="11"/>
          </p:nvPr>
        </p:nvSpPr>
        <p:spPr/>
        <p:txBody>
          <a:bodyPr/>
          <a:lstStyle/>
          <a:p>
            <a:r>
              <a:rPr lang="en-GB" smtClean="0"/>
              <a:t>www.psychbug.co.uk</a:t>
            </a:r>
            <a:endParaRPr lang="en-GB"/>
          </a:p>
        </p:txBody>
      </p:sp>
    </p:spTree>
    <p:extLst>
      <p:ext uri="{BB962C8B-B14F-4D97-AF65-F5344CB8AC3E}">
        <p14:creationId xmlns:p14="http://schemas.microsoft.com/office/powerpoint/2010/main" val="35775595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Proactive or retroactive ?</a:t>
            </a:r>
            <a:endParaRPr lang="en-GB" dirty="0"/>
          </a:p>
        </p:txBody>
      </p:sp>
      <p:sp>
        <p:nvSpPr>
          <p:cNvPr id="3" name="Content Placeholder 2"/>
          <p:cNvSpPr>
            <a:spLocks noGrp="1"/>
          </p:cNvSpPr>
          <p:nvPr>
            <p:ph idx="1"/>
          </p:nvPr>
        </p:nvSpPr>
        <p:spPr/>
        <p:txBody>
          <a:bodyPr/>
          <a:lstStyle/>
          <a:p>
            <a:r>
              <a:rPr lang="en-GB" dirty="0" smtClean="0"/>
              <a:t>Imagine you have learned to drive a car in the UK (You have learned to drive on the left side of the road).</a:t>
            </a:r>
          </a:p>
          <a:p>
            <a:r>
              <a:rPr lang="en-GB" dirty="0" smtClean="0"/>
              <a:t>You then fly to Spain and hire a car. Driving out of the airport, you narrowly avoid causing an accident because you failed to drive on the right.</a:t>
            </a:r>
          </a:p>
          <a:p>
            <a:r>
              <a:rPr lang="en-GB" dirty="0" smtClean="0"/>
              <a:t>What type of </a:t>
            </a:r>
            <a:r>
              <a:rPr lang="en-GB" dirty="0" err="1" smtClean="0"/>
              <a:t>intereference</a:t>
            </a:r>
            <a:r>
              <a:rPr lang="en-GB" dirty="0" smtClean="0"/>
              <a:t> caused this?</a:t>
            </a:r>
            <a:endParaRPr lang="en-GB" dirty="0"/>
          </a:p>
        </p:txBody>
      </p:sp>
      <p:sp>
        <p:nvSpPr>
          <p:cNvPr id="4" name="Footer Placeholder 3"/>
          <p:cNvSpPr>
            <a:spLocks noGrp="1"/>
          </p:cNvSpPr>
          <p:nvPr>
            <p:ph type="ftr" sz="quarter" idx="11"/>
          </p:nvPr>
        </p:nvSpPr>
        <p:spPr/>
        <p:txBody>
          <a:bodyPr/>
          <a:lstStyle/>
          <a:p>
            <a:r>
              <a:rPr lang="en-GB" smtClean="0"/>
              <a:t>www.psychbug.co.uk</a:t>
            </a:r>
            <a:endParaRPr lang="en-GB"/>
          </a:p>
        </p:txBody>
      </p:sp>
    </p:spTree>
    <p:extLst>
      <p:ext uri="{BB962C8B-B14F-4D97-AF65-F5344CB8AC3E}">
        <p14:creationId xmlns:p14="http://schemas.microsoft.com/office/powerpoint/2010/main" val="332181528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Answer: Proactive interference: Your old memory of driving on the left interfered with the later learning of driving on the right.</a:t>
            </a:r>
          </a:p>
          <a:p>
            <a:endParaRPr lang="en-GB" dirty="0"/>
          </a:p>
          <a:p>
            <a:r>
              <a:rPr lang="en-GB" dirty="0" smtClean="0"/>
              <a:t>You return to the UK and driving out of the car park, you find yourself in the right hand lane.</a:t>
            </a:r>
          </a:p>
          <a:p>
            <a:r>
              <a:rPr lang="en-GB" dirty="0" smtClean="0"/>
              <a:t>This is another type of interference. Which?</a:t>
            </a:r>
            <a:endParaRPr lang="en-GB" dirty="0"/>
          </a:p>
        </p:txBody>
      </p:sp>
      <p:sp>
        <p:nvSpPr>
          <p:cNvPr id="4" name="Footer Placeholder 3"/>
          <p:cNvSpPr>
            <a:spLocks noGrp="1"/>
          </p:cNvSpPr>
          <p:nvPr>
            <p:ph type="ftr" sz="quarter" idx="11"/>
          </p:nvPr>
        </p:nvSpPr>
        <p:spPr/>
        <p:txBody>
          <a:bodyPr/>
          <a:lstStyle/>
          <a:p>
            <a:r>
              <a:rPr lang="en-GB" smtClean="0"/>
              <a:t>www.psychbug.co.uk</a:t>
            </a:r>
            <a:endParaRPr lang="en-GB"/>
          </a:p>
        </p:txBody>
      </p:sp>
    </p:spTree>
    <p:extLst>
      <p:ext uri="{BB962C8B-B14F-4D97-AF65-F5344CB8AC3E}">
        <p14:creationId xmlns:p14="http://schemas.microsoft.com/office/powerpoint/2010/main" val="158540142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Answer: Retroactive interference: the new (recent) memory of driving on the right in Spain has interfered with your earlier, original learning of driving on the left.</a:t>
            </a:r>
            <a:endParaRPr lang="en-GB" dirty="0"/>
          </a:p>
        </p:txBody>
      </p:sp>
      <p:sp>
        <p:nvSpPr>
          <p:cNvPr id="4" name="Footer Placeholder 3"/>
          <p:cNvSpPr>
            <a:spLocks noGrp="1"/>
          </p:cNvSpPr>
          <p:nvPr>
            <p:ph type="ftr" sz="quarter" idx="11"/>
          </p:nvPr>
        </p:nvSpPr>
        <p:spPr/>
        <p:txBody>
          <a:bodyPr/>
          <a:lstStyle/>
          <a:p>
            <a:r>
              <a:rPr lang="en-GB" smtClean="0"/>
              <a:t>www.psychbug.co.uk</a:t>
            </a:r>
            <a:endParaRPr lang="en-GB"/>
          </a:p>
        </p:txBody>
      </p:sp>
    </p:spTree>
    <p:extLst>
      <p:ext uri="{BB962C8B-B14F-4D97-AF65-F5344CB8AC3E}">
        <p14:creationId xmlns:p14="http://schemas.microsoft.com/office/powerpoint/2010/main" val="96339966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68313" y="333375"/>
            <a:ext cx="8229600" cy="1143000"/>
          </a:xfrm>
          <a:solidFill>
            <a:schemeClr val="tx1"/>
          </a:solidFill>
        </p:spPr>
        <p:txBody>
          <a:bodyPr/>
          <a:lstStyle/>
          <a:p>
            <a:pPr eaLnBrk="1" hangingPunct="1"/>
            <a:r>
              <a:rPr lang="en-GB" sz="3200" dirty="0">
                <a:solidFill>
                  <a:schemeClr val="bg1"/>
                </a:solidFill>
                <a:latin typeface="Arial" charset="0"/>
              </a:rPr>
              <a:t>Retroactive Interference </a:t>
            </a:r>
            <a:r>
              <a:rPr lang="en-GB" sz="3200" dirty="0" smtClean="0">
                <a:solidFill>
                  <a:schemeClr val="bg1"/>
                </a:solidFill>
                <a:latin typeface="Arial" charset="0"/>
              </a:rPr>
              <a:t>– Underwood &amp; Postman (1960)</a:t>
            </a:r>
            <a:endParaRPr lang="en-GB" sz="3200" dirty="0">
              <a:solidFill>
                <a:schemeClr val="bg1"/>
              </a:solidFill>
              <a:latin typeface="Arial" charset="0"/>
            </a:endParaRPr>
          </a:p>
        </p:txBody>
      </p:sp>
      <p:sp>
        <p:nvSpPr>
          <p:cNvPr id="19459" name="Rectangle 3"/>
          <p:cNvSpPr>
            <a:spLocks noGrp="1" noChangeArrowheads="1"/>
          </p:cNvSpPr>
          <p:nvPr>
            <p:ph type="body" idx="1"/>
          </p:nvPr>
        </p:nvSpPr>
        <p:spPr/>
        <p:txBody>
          <a:bodyPr/>
          <a:lstStyle/>
          <a:p>
            <a:pPr eaLnBrk="1" hangingPunct="1">
              <a:lnSpc>
                <a:spcPct val="90000"/>
              </a:lnSpc>
              <a:buFontTx/>
              <a:buNone/>
            </a:pPr>
            <a:r>
              <a:rPr lang="en-GB" sz="2400" dirty="0">
                <a:latin typeface="Arial" charset="0"/>
              </a:rPr>
              <a:t>Learn word pairs</a:t>
            </a:r>
          </a:p>
          <a:p>
            <a:pPr eaLnBrk="1" hangingPunct="1">
              <a:lnSpc>
                <a:spcPct val="90000"/>
              </a:lnSpc>
            </a:pPr>
            <a:endParaRPr lang="en-GB" sz="2400" dirty="0">
              <a:latin typeface="Arial" charset="0"/>
            </a:endParaRPr>
          </a:p>
          <a:p>
            <a:pPr eaLnBrk="1" hangingPunct="1">
              <a:lnSpc>
                <a:spcPct val="90000"/>
              </a:lnSpc>
              <a:buFontTx/>
              <a:buNone/>
            </a:pPr>
            <a:r>
              <a:rPr lang="en-GB" sz="2400" i="1" dirty="0">
                <a:latin typeface="Arial" charset="0"/>
              </a:rPr>
              <a:t>Set A</a:t>
            </a:r>
          </a:p>
          <a:p>
            <a:pPr eaLnBrk="1" hangingPunct="1">
              <a:lnSpc>
                <a:spcPct val="90000"/>
              </a:lnSpc>
            </a:pPr>
            <a:r>
              <a:rPr lang="en-GB" sz="2400" dirty="0">
                <a:latin typeface="Arial" charset="0"/>
              </a:rPr>
              <a:t>Dog- Balloon</a:t>
            </a:r>
          </a:p>
          <a:p>
            <a:pPr eaLnBrk="1" hangingPunct="1">
              <a:lnSpc>
                <a:spcPct val="90000"/>
              </a:lnSpc>
            </a:pPr>
            <a:r>
              <a:rPr lang="en-GB" sz="2400" dirty="0">
                <a:latin typeface="Arial" charset="0"/>
              </a:rPr>
              <a:t>Carrot – Fence</a:t>
            </a:r>
          </a:p>
          <a:p>
            <a:pPr eaLnBrk="1" hangingPunct="1">
              <a:lnSpc>
                <a:spcPct val="90000"/>
              </a:lnSpc>
            </a:pPr>
            <a:r>
              <a:rPr lang="en-GB" sz="2400" dirty="0">
                <a:latin typeface="Arial" charset="0"/>
              </a:rPr>
              <a:t>Moon – Chair</a:t>
            </a:r>
          </a:p>
          <a:p>
            <a:pPr eaLnBrk="1" hangingPunct="1">
              <a:lnSpc>
                <a:spcPct val="90000"/>
              </a:lnSpc>
            </a:pPr>
            <a:r>
              <a:rPr lang="en-GB" sz="2400" dirty="0">
                <a:latin typeface="Arial" charset="0"/>
              </a:rPr>
              <a:t>Baby – Market</a:t>
            </a:r>
          </a:p>
          <a:p>
            <a:pPr eaLnBrk="1" hangingPunct="1">
              <a:lnSpc>
                <a:spcPct val="90000"/>
              </a:lnSpc>
            </a:pPr>
            <a:r>
              <a:rPr lang="en-GB" sz="2400" dirty="0">
                <a:latin typeface="Arial" charset="0"/>
              </a:rPr>
              <a:t>Parcel – Lamp</a:t>
            </a:r>
          </a:p>
          <a:p>
            <a:pPr eaLnBrk="1" hangingPunct="1">
              <a:lnSpc>
                <a:spcPct val="90000"/>
              </a:lnSpc>
            </a:pPr>
            <a:r>
              <a:rPr lang="en-GB" sz="2400" dirty="0">
                <a:latin typeface="Arial" charset="0"/>
              </a:rPr>
              <a:t>Wine - Pencil</a:t>
            </a:r>
          </a:p>
          <a:p>
            <a:pPr eaLnBrk="1" hangingPunct="1">
              <a:lnSpc>
                <a:spcPct val="90000"/>
              </a:lnSpc>
            </a:pPr>
            <a:r>
              <a:rPr lang="en-GB" sz="2400" dirty="0">
                <a:latin typeface="Arial" charset="0"/>
              </a:rPr>
              <a:t>River – Cheese</a:t>
            </a:r>
          </a:p>
          <a:p>
            <a:pPr eaLnBrk="1" hangingPunct="1">
              <a:lnSpc>
                <a:spcPct val="90000"/>
              </a:lnSpc>
            </a:pPr>
            <a:r>
              <a:rPr lang="en-GB" sz="2400" dirty="0">
                <a:latin typeface="Arial" charset="0"/>
              </a:rPr>
              <a:t>Hammer - Football</a:t>
            </a:r>
          </a:p>
        </p:txBody>
      </p:sp>
    </p:spTree>
    <p:extLst>
      <p:ext uri="{BB962C8B-B14F-4D97-AF65-F5344CB8AC3E}">
        <p14:creationId xmlns:p14="http://schemas.microsoft.com/office/powerpoint/2010/main" val="363091244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solidFill>
            <a:schemeClr val="tx1"/>
          </a:solidFill>
        </p:spPr>
        <p:txBody>
          <a:bodyPr/>
          <a:lstStyle/>
          <a:p>
            <a:pPr eaLnBrk="1" hangingPunct="1"/>
            <a:r>
              <a:rPr lang="en-GB" sz="3600" dirty="0">
                <a:solidFill>
                  <a:schemeClr val="bg1"/>
                </a:solidFill>
                <a:latin typeface="Arial" charset="0"/>
              </a:rPr>
              <a:t>Retroactive Interference </a:t>
            </a:r>
          </a:p>
        </p:txBody>
      </p:sp>
      <p:sp>
        <p:nvSpPr>
          <p:cNvPr id="20483" name="Rectangle 3"/>
          <p:cNvSpPr>
            <a:spLocks noGrp="1" noChangeArrowheads="1"/>
          </p:cNvSpPr>
          <p:nvPr>
            <p:ph type="body" idx="1"/>
          </p:nvPr>
        </p:nvSpPr>
        <p:spPr/>
        <p:txBody>
          <a:bodyPr/>
          <a:lstStyle/>
          <a:p>
            <a:pPr eaLnBrk="1" hangingPunct="1">
              <a:lnSpc>
                <a:spcPct val="90000"/>
              </a:lnSpc>
              <a:buFontTx/>
              <a:buNone/>
            </a:pPr>
            <a:r>
              <a:rPr lang="en-GB" sz="2400">
                <a:latin typeface="Arial" charset="0"/>
              </a:rPr>
              <a:t>Learn word pairs</a:t>
            </a:r>
          </a:p>
          <a:p>
            <a:pPr eaLnBrk="1" hangingPunct="1">
              <a:lnSpc>
                <a:spcPct val="90000"/>
              </a:lnSpc>
            </a:pPr>
            <a:endParaRPr lang="en-GB" sz="2400">
              <a:latin typeface="Arial" charset="0"/>
            </a:endParaRPr>
          </a:p>
          <a:p>
            <a:pPr eaLnBrk="1" hangingPunct="1">
              <a:lnSpc>
                <a:spcPct val="90000"/>
              </a:lnSpc>
              <a:buFontTx/>
              <a:buNone/>
            </a:pPr>
            <a:r>
              <a:rPr lang="en-GB" sz="2400" i="1">
                <a:latin typeface="Arial" charset="0"/>
              </a:rPr>
              <a:t>Set A</a:t>
            </a:r>
          </a:p>
          <a:p>
            <a:pPr eaLnBrk="1" hangingPunct="1">
              <a:lnSpc>
                <a:spcPct val="90000"/>
              </a:lnSpc>
            </a:pPr>
            <a:r>
              <a:rPr lang="en-GB" sz="2400">
                <a:latin typeface="Arial" charset="0"/>
              </a:rPr>
              <a:t>Dog- Balloon</a:t>
            </a:r>
          </a:p>
          <a:p>
            <a:pPr eaLnBrk="1" hangingPunct="1">
              <a:lnSpc>
                <a:spcPct val="90000"/>
              </a:lnSpc>
            </a:pPr>
            <a:r>
              <a:rPr lang="en-GB" sz="2400">
                <a:latin typeface="Arial" charset="0"/>
              </a:rPr>
              <a:t>Carrot – Fence</a:t>
            </a:r>
          </a:p>
          <a:p>
            <a:pPr eaLnBrk="1" hangingPunct="1">
              <a:lnSpc>
                <a:spcPct val="90000"/>
              </a:lnSpc>
            </a:pPr>
            <a:r>
              <a:rPr lang="en-GB" sz="2400">
                <a:latin typeface="Arial" charset="0"/>
              </a:rPr>
              <a:t>Moon – Chair</a:t>
            </a:r>
          </a:p>
          <a:p>
            <a:pPr eaLnBrk="1" hangingPunct="1">
              <a:lnSpc>
                <a:spcPct val="90000"/>
              </a:lnSpc>
            </a:pPr>
            <a:r>
              <a:rPr lang="en-GB" sz="2400">
                <a:latin typeface="Arial" charset="0"/>
              </a:rPr>
              <a:t>Baby – Market</a:t>
            </a:r>
          </a:p>
          <a:p>
            <a:pPr eaLnBrk="1" hangingPunct="1">
              <a:lnSpc>
                <a:spcPct val="90000"/>
              </a:lnSpc>
            </a:pPr>
            <a:r>
              <a:rPr lang="en-GB" sz="2400">
                <a:latin typeface="Arial" charset="0"/>
              </a:rPr>
              <a:t>Parcel – Lamp</a:t>
            </a:r>
          </a:p>
          <a:p>
            <a:pPr eaLnBrk="1" hangingPunct="1">
              <a:lnSpc>
                <a:spcPct val="90000"/>
              </a:lnSpc>
            </a:pPr>
            <a:r>
              <a:rPr lang="en-GB" sz="2400">
                <a:latin typeface="Arial" charset="0"/>
              </a:rPr>
              <a:t>Wine - Pencil</a:t>
            </a:r>
          </a:p>
          <a:p>
            <a:pPr eaLnBrk="1" hangingPunct="1">
              <a:lnSpc>
                <a:spcPct val="90000"/>
              </a:lnSpc>
            </a:pPr>
            <a:r>
              <a:rPr lang="en-GB" sz="2400">
                <a:latin typeface="Arial" charset="0"/>
              </a:rPr>
              <a:t>River – Cheese</a:t>
            </a:r>
          </a:p>
          <a:p>
            <a:pPr eaLnBrk="1" hangingPunct="1">
              <a:lnSpc>
                <a:spcPct val="90000"/>
              </a:lnSpc>
            </a:pPr>
            <a:r>
              <a:rPr lang="en-GB" sz="2400">
                <a:latin typeface="Arial" charset="0"/>
              </a:rPr>
              <a:t>Hammer - Football</a:t>
            </a:r>
          </a:p>
        </p:txBody>
      </p:sp>
      <p:sp>
        <p:nvSpPr>
          <p:cNvPr id="4" name="Rectangle 3"/>
          <p:cNvSpPr txBox="1">
            <a:spLocks noChangeArrowheads="1"/>
          </p:cNvSpPr>
          <p:nvPr/>
        </p:nvSpPr>
        <p:spPr bwMode="auto">
          <a:xfrm>
            <a:off x="4140200" y="1557338"/>
            <a:ext cx="3322638" cy="4525962"/>
          </a:xfrm>
          <a:prstGeom prst="rect">
            <a:avLst/>
          </a:prstGeom>
          <a:noFill/>
          <a:ln w="9525">
            <a:noFill/>
            <a:miter lim="800000"/>
            <a:headEnd/>
            <a:tailEnd/>
          </a:ln>
        </p:spPr>
        <p:txBody>
          <a:bodyPr/>
          <a:lstStyle>
            <a:lvl1pPr marL="342900" indent="-342900"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90000"/>
              </a:lnSpc>
              <a:spcBef>
                <a:spcPct val="20000"/>
              </a:spcBef>
            </a:pPr>
            <a:r>
              <a:rPr lang="en-GB" sz="2400"/>
              <a:t>Learn word pairs</a:t>
            </a:r>
          </a:p>
          <a:p>
            <a:pPr eaLnBrk="1" hangingPunct="1">
              <a:lnSpc>
                <a:spcPct val="90000"/>
              </a:lnSpc>
              <a:spcBef>
                <a:spcPct val="20000"/>
              </a:spcBef>
              <a:buFontTx/>
              <a:buChar char="•"/>
            </a:pPr>
            <a:endParaRPr lang="en-GB" sz="2400"/>
          </a:p>
          <a:p>
            <a:pPr eaLnBrk="1" hangingPunct="1">
              <a:lnSpc>
                <a:spcPct val="90000"/>
              </a:lnSpc>
              <a:spcBef>
                <a:spcPct val="20000"/>
              </a:spcBef>
            </a:pPr>
            <a:r>
              <a:rPr lang="en-GB" sz="2400" i="1"/>
              <a:t>Set B</a:t>
            </a:r>
          </a:p>
          <a:p>
            <a:pPr eaLnBrk="1" hangingPunct="1">
              <a:lnSpc>
                <a:spcPct val="90000"/>
              </a:lnSpc>
              <a:spcBef>
                <a:spcPct val="20000"/>
              </a:spcBef>
              <a:buFontTx/>
              <a:buChar char="•"/>
            </a:pPr>
            <a:r>
              <a:rPr lang="en-GB" sz="2400"/>
              <a:t>Dog- Paper</a:t>
            </a:r>
          </a:p>
          <a:p>
            <a:pPr eaLnBrk="1" hangingPunct="1">
              <a:lnSpc>
                <a:spcPct val="90000"/>
              </a:lnSpc>
              <a:spcBef>
                <a:spcPct val="20000"/>
              </a:spcBef>
              <a:buFontTx/>
              <a:buChar char="•"/>
            </a:pPr>
            <a:r>
              <a:rPr lang="en-GB" sz="2400"/>
              <a:t>Carrot- Milk</a:t>
            </a:r>
          </a:p>
          <a:p>
            <a:pPr eaLnBrk="1" hangingPunct="1">
              <a:lnSpc>
                <a:spcPct val="90000"/>
              </a:lnSpc>
              <a:spcBef>
                <a:spcPct val="20000"/>
              </a:spcBef>
              <a:buFontTx/>
              <a:buChar char="•"/>
            </a:pPr>
            <a:r>
              <a:rPr lang="en-GB" sz="2400"/>
              <a:t>Moon- Ankle</a:t>
            </a:r>
          </a:p>
          <a:p>
            <a:pPr eaLnBrk="1" hangingPunct="1">
              <a:lnSpc>
                <a:spcPct val="90000"/>
              </a:lnSpc>
              <a:spcBef>
                <a:spcPct val="20000"/>
              </a:spcBef>
              <a:buFontTx/>
              <a:buChar char="•"/>
            </a:pPr>
            <a:r>
              <a:rPr lang="en-GB" sz="2400"/>
              <a:t>Baby- Petal</a:t>
            </a:r>
          </a:p>
          <a:p>
            <a:pPr eaLnBrk="1" hangingPunct="1">
              <a:lnSpc>
                <a:spcPct val="90000"/>
              </a:lnSpc>
              <a:spcBef>
                <a:spcPct val="20000"/>
              </a:spcBef>
              <a:buFontTx/>
              <a:buChar char="•"/>
            </a:pPr>
            <a:r>
              <a:rPr lang="en-GB" sz="2400"/>
              <a:t>Parcel-Tent</a:t>
            </a:r>
          </a:p>
          <a:p>
            <a:pPr eaLnBrk="1" hangingPunct="1">
              <a:lnSpc>
                <a:spcPct val="90000"/>
              </a:lnSpc>
              <a:spcBef>
                <a:spcPct val="20000"/>
              </a:spcBef>
              <a:buFontTx/>
              <a:buChar char="•"/>
            </a:pPr>
            <a:r>
              <a:rPr lang="en-GB" sz="2400"/>
              <a:t>Wine - Dog</a:t>
            </a:r>
          </a:p>
          <a:p>
            <a:pPr eaLnBrk="1" hangingPunct="1">
              <a:lnSpc>
                <a:spcPct val="90000"/>
              </a:lnSpc>
              <a:spcBef>
                <a:spcPct val="20000"/>
              </a:spcBef>
              <a:buFontTx/>
              <a:buChar char="•"/>
            </a:pPr>
            <a:r>
              <a:rPr lang="en-GB" sz="2400"/>
              <a:t>River – Book</a:t>
            </a:r>
          </a:p>
          <a:p>
            <a:pPr eaLnBrk="1" hangingPunct="1">
              <a:lnSpc>
                <a:spcPct val="90000"/>
              </a:lnSpc>
              <a:spcBef>
                <a:spcPct val="20000"/>
              </a:spcBef>
              <a:buFontTx/>
              <a:buChar char="•"/>
            </a:pPr>
            <a:r>
              <a:rPr lang="en-GB" sz="2400"/>
              <a:t>Hammer - Plastic</a:t>
            </a:r>
          </a:p>
          <a:p>
            <a:pPr eaLnBrk="1" hangingPunct="1">
              <a:lnSpc>
                <a:spcPct val="90000"/>
              </a:lnSpc>
              <a:spcBef>
                <a:spcPct val="20000"/>
              </a:spcBef>
              <a:buFontTx/>
              <a:buChar char="•"/>
            </a:pPr>
            <a:endParaRPr lang="en-GB" sz="2400"/>
          </a:p>
        </p:txBody>
      </p:sp>
    </p:spTree>
    <p:extLst>
      <p:ext uri="{BB962C8B-B14F-4D97-AF65-F5344CB8AC3E}">
        <p14:creationId xmlns:p14="http://schemas.microsoft.com/office/powerpoint/2010/main" val="24594989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solidFill>
            <a:schemeClr val="tx1"/>
          </a:solidFill>
        </p:spPr>
        <p:txBody>
          <a:bodyPr>
            <a:normAutofit/>
          </a:bodyPr>
          <a:lstStyle/>
          <a:p>
            <a:pPr eaLnBrk="1" hangingPunct="1"/>
            <a:r>
              <a:rPr lang="en-GB" sz="3600" dirty="0">
                <a:solidFill>
                  <a:schemeClr val="bg1"/>
                </a:solidFill>
                <a:latin typeface="Arial" charset="0"/>
              </a:rPr>
              <a:t>Retroactive Interference </a:t>
            </a:r>
          </a:p>
        </p:txBody>
      </p:sp>
      <p:sp>
        <p:nvSpPr>
          <p:cNvPr id="21507" name="Rectangle 3"/>
          <p:cNvSpPr>
            <a:spLocks noGrp="1" noChangeArrowheads="1"/>
          </p:cNvSpPr>
          <p:nvPr>
            <p:ph type="body" idx="1"/>
          </p:nvPr>
        </p:nvSpPr>
        <p:spPr/>
        <p:txBody>
          <a:bodyPr/>
          <a:lstStyle/>
          <a:p>
            <a:pPr eaLnBrk="1" hangingPunct="1">
              <a:lnSpc>
                <a:spcPct val="90000"/>
              </a:lnSpc>
              <a:buFontTx/>
              <a:buNone/>
            </a:pPr>
            <a:r>
              <a:rPr lang="en-GB" sz="2400">
                <a:latin typeface="Arial" charset="0"/>
              </a:rPr>
              <a:t>Learn word pairs</a:t>
            </a:r>
          </a:p>
          <a:p>
            <a:pPr eaLnBrk="1" hangingPunct="1">
              <a:lnSpc>
                <a:spcPct val="90000"/>
              </a:lnSpc>
            </a:pPr>
            <a:endParaRPr lang="en-GB" sz="2400">
              <a:latin typeface="Arial" charset="0"/>
            </a:endParaRPr>
          </a:p>
          <a:p>
            <a:pPr eaLnBrk="1" hangingPunct="1">
              <a:lnSpc>
                <a:spcPct val="90000"/>
              </a:lnSpc>
              <a:buFontTx/>
              <a:buNone/>
            </a:pPr>
            <a:r>
              <a:rPr lang="en-GB" sz="2400" i="1">
                <a:latin typeface="Arial" charset="0"/>
              </a:rPr>
              <a:t>Set A</a:t>
            </a:r>
          </a:p>
          <a:p>
            <a:pPr eaLnBrk="1" hangingPunct="1">
              <a:lnSpc>
                <a:spcPct val="90000"/>
              </a:lnSpc>
            </a:pPr>
            <a:r>
              <a:rPr lang="en-GB" sz="2400">
                <a:latin typeface="Arial" charset="0"/>
              </a:rPr>
              <a:t>Dog- Balloon</a:t>
            </a:r>
          </a:p>
          <a:p>
            <a:pPr eaLnBrk="1" hangingPunct="1">
              <a:lnSpc>
                <a:spcPct val="90000"/>
              </a:lnSpc>
            </a:pPr>
            <a:r>
              <a:rPr lang="en-GB" sz="2400">
                <a:latin typeface="Arial" charset="0"/>
              </a:rPr>
              <a:t>Carrot – Fence</a:t>
            </a:r>
          </a:p>
          <a:p>
            <a:pPr eaLnBrk="1" hangingPunct="1">
              <a:lnSpc>
                <a:spcPct val="90000"/>
              </a:lnSpc>
            </a:pPr>
            <a:r>
              <a:rPr lang="en-GB" sz="2400">
                <a:latin typeface="Arial" charset="0"/>
              </a:rPr>
              <a:t>Moon – Chair</a:t>
            </a:r>
          </a:p>
          <a:p>
            <a:pPr eaLnBrk="1" hangingPunct="1">
              <a:lnSpc>
                <a:spcPct val="90000"/>
              </a:lnSpc>
            </a:pPr>
            <a:r>
              <a:rPr lang="en-GB" sz="2400">
                <a:latin typeface="Arial" charset="0"/>
              </a:rPr>
              <a:t>Baby – Market</a:t>
            </a:r>
          </a:p>
          <a:p>
            <a:pPr eaLnBrk="1" hangingPunct="1">
              <a:lnSpc>
                <a:spcPct val="90000"/>
              </a:lnSpc>
            </a:pPr>
            <a:r>
              <a:rPr lang="en-GB" sz="2400">
                <a:latin typeface="Arial" charset="0"/>
              </a:rPr>
              <a:t>Parcel – Lamp</a:t>
            </a:r>
          </a:p>
          <a:p>
            <a:pPr eaLnBrk="1" hangingPunct="1">
              <a:lnSpc>
                <a:spcPct val="90000"/>
              </a:lnSpc>
            </a:pPr>
            <a:r>
              <a:rPr lang="en-GB" sz="2400">
                <a:latin typeface="Arial" charset="0"/>
              </a:rPr>
              <a:t>Wine - Pencil</a:t>
            </a:r>
          </a:p>
          <a:p>
            <a:pPr eaLnBrk="1" hangingPunct="1">
              <a:lnSpc>
                <a:spcPct val="90000"/>
              </a:lnSpc>
            </a:pPr>
            <a:r>
              <a:rPr lang="en-GB" sz="2400">
                <a:latin typeface="Arial" charset="0"/>
              </a:rPr>
              <a:t>River – Cheese</a:t>
            </a:r>
          </a:p>
          <a:p>
            <a:pPr eaLnBrk="1" hangingPunct="1">
              <a:lnSpc>
                <a:spcPct val="90000"/>
              </a:lnSpc>
            </a:pPr>
            <a:r>
              <a:rPr lang="en-GB" sz="2400">
                <a:latin typeface="Arial" charset="0"/>
              </a:rPr>
              <a:t>Hammer - Football</a:t>
            </a:r>
          </a:p>
        </p:txBody>
      </p:sp>
      <p:sp>
        <p:nvSpPr>
          <p:cNvPr id="4" name="Rectangle 3"/>
          <p:cNvSpPr txBox="1">
            <a:spLocks noChangeArrowheads="1"/>
          </p:cNvSpPr>
          <p:nvPr/>
        </p:nvSpPr>
        <p:spPr bwMode="auto">
          <a:xfrm>
            <a:off x="4140200" y="1557338"/>
            <a:ext cx="3322638" cy="4525962"/>
          </a:xfrm>
          <a:prstGeom prst="rect">
            <a:avLst/>
          </a:prstGeom>
          <a:noFill/>
          <a:ln w="9525">
            <a:noFill/>
            <a:miter lim="800000"/>
            <a:headEnd/>
            <a:tailEnd/>
          </a:ln>
        </p:spPr>
        <p:txBody>
          <a:bodyPr/>
          <a:lstStyle>
            <a:lvl1pPr marL="342900" indent="-342900"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90000"/>
              </a:lnSpc>
              <a:spcBef>
                <a:spcPct val="20000"/>
              </a:spcBef>
            </a:pPr>
            <a:r>
              <a:rPr lang="en-GB" sz="2400"/>
              <a:t>Learn word pairs</a:t>
            </a:r>
          </a:p>
          <a:p>
            <a:pPr eaLnBrk="1" hangingPunct="1">
              <a:lnSpc>
                <a:spcPct val="90000"/>
              </a:lnSpc>
              <a:spcBef>
                <a:spcPct val="20000"/>
              </a:spcBef>
              <a:buFontTx/>
              <a:buChar char="•"/>
            </a:pPr>
            <a:endParaRPr lang="en-GB" sz="2400"/>
          </a:p>
          <a:p>
            <a:pPr eaLnBrk="1" hangingPunct="1">
              <a:lnSpc>
                <a:spcPct val="90000"/>
              </a:lnSpc>
              <a:spcBef>
                <a:spcPct val="20000"/>
              </a:spcBef>
            </a:pPr>
            <a:r>
              <a:rPr lang="en-GB" sz="2400" i="1"/>
              <a:t>Set B</a:t>
            </a:r>
          </a:p>
          <a:p>
            <a:pPr eaLnBrk="1" hangingPunct="1">
              <a:lnSpc>
                <a:spcPct val="90000"/>
              </a:lnSpc>
              <a:spcBef>
                <a:spcPct val="20000"/>
              </a:spcBef>
              <a:buFontTx/>
              <a:buChar char="•"/>
            </a:pPr>
            <a:r>
              <a:rPr lang="en-GB" sz="2400"/>
              <a:t>Dog- Paper</a:t>
            </a:r>
          </a:p>
          <a:p>
            <a:pPr eaLnBrk="1" hangingPunct="1">
              <a:lnSpc>
                <a:spcPct val="90000"/>
              </a:lnSpc>
              <a:spcBef>
                <a:spcPct val="20000"/>
              </a:spcBef>
              <a:buFontTx/>
              <a:buChar char="•"/>
            </a:pPr>
            <a:r>
              <a:rPr lang="en-GB" sz="2400"/>
              <a:t>Carrot- Milk</a:t>
            </a:r>
          </a:p>
          <a:p>
            <a:pPr eaLnBrk="1" hangingPunct="1">
              <a:lnSpc>
                <a:spcPct val="90000"/>
              </a:lnSpc>
              <a:spcBef>
                <a:spcPct val="20000"/>
              </a:spcBef>
              <a:buFontTx/>
              <a:buChar char="•"/>
            </a:pPr>
            <a:r>
              <a:rPr lang="en-GB" sz="2400"/>
              <a:t>Moon- Ankle</a:t>
            </a:r>
          </a:p>
          <a:p>
            <a:pPr eaLnBrk="1" hangingPunct="1">
              <a:lnSpc>
                <a:spcPct val="90000"/>
              </a:lnSpc>
              <a:spcBef>
                <a:spcPct val="20000"/>
              </a:spcBef>
              <a:buFontTx/>
              <a:buChar char="•"/>
            </a:pPr>
            <a:r>
              <a:rPr lang="en-GB" sz="2400"/>
              <a:t>Baby- Petal</a:t>
            </a:r>
          </a:p>
          <a:p>
            <a:pPr eaLnBrk="1" hangingPunct="1">
              <a:lnSpc>
                <a:spcPct val="90000"/>
              </a:lnSpc>
              <a:spcBef>
                <a:spcPct val="20000"/>
              </a:spcBef>
              <a:buFontTx/>
              <a:buChar char="•"/>
            </a:pPr>
            <a:r>
              <a:rPr lang="en-GB" sz="2400"/>
              <a:t>Parcel-Tent</a:t>
            </a:r>
          </a:p>
          <a:p>
            <a:pPr eaLnBrk="1" hangingPunct="1">
              <a:lnSpc>
                <a:spcPct val="90000"/>
              </a:lnSpc>
              <a:spcBef>
                <a:spcPct val="20000"/>
              </a:spcBef>
              <a:buFontTx/>
              <a:buChar char="•"/>
            </a:pPr>
            <a:r>
              <a:rPr lang="en-GB" sz="2400"/>
              <a:t>Wine - Dog</a:t>
            </a:r>
          </a:p>
          <a:p>
            <a:pPr eaLnBrk="1" hangingPunct="1">
              <a:lnSpc>
                <a:spcPct val="90000"/>
              </a:lnSpc>
              <a:spcBef>
                <a:spcPct val="20000"/>
              </a:spcBef>
              <a:buFontTx/>
              <a:buChar char="•"/>
            </a:pPr>
            <a:r>
              <a:rPr lang="en-GB" sz="2400"/>
              <a:t>River – Book</a:t>
            </a:r>
          </a:p>
          <a:p>
            <a:pPr eaLnBrk="1" hangingPunct="1">
              <a:lnSpc>
                <a:spcPct val="90000"/>
              </a:lnSpc>
              <a:spcBef>
                <a:spcPct val="20000"/>
              </a:spcBef>
              <a:buFontTx/>
              <a:buChar char="•"/>
            </a:pPr>
            <a:r>
              <a:rPr lang="en-GB" sz="2400"/>
              <a:t>Hammer - Plastic</a:t>
            </a:r>
          </a:p>
          <a:p>
            <a:pPr eaLnBrk="1" hangingPunct="1">
              <a:lnSpc>
                <a:spcPct val="90000"/>
              </a:lnSpc>
              <a:spcBef>
                <a:spcPct val="20000"/>
              </a:spcBef>
              <a:buFontTx/>
              <a:buChar char="•"/>
            </a:pPr>
            <a:endParaRPr lang="en-GB" sz="2400"/>
          </a:p>
        </p:txBody>
      </p:sp>
    </p:spTree>
    <p:extLst>
      <p:ext uri="{BB962C8B-B14F-4D97-AF65-F5344CB8AC3E}">
        <p14:creationId xmlns:p14="http://schemas.microsoft.com/office/powerpoint/2010/main" val="205087934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Interference - </a:t>
            </a:r>
            <a:r>
              <a:rPr lang="en-US" dirty="0" err="1" smtClean="0"/>
              <a:t>Warr</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917276536"/>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2432016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Underwood &amp; Postman(1960)</a:t>
            </a:r>
            <a:r>
              <a:rPr lang="en-GB" dirty="0" smtClean="0"/>
              <a:t/>
            </a:r>
            <a:br>
              <a:rPr lang="en-GB" dirty="0" smtClean="0"/>
            </a:br>
            <a:endParaRPr lang="en-GB" dirty="0"/>
          </a:p>
        </p:txBody>
      </p:sp>
      <p:sp>
        <p:nvSpPr>
          <p:cNvPr id="3" name="Content Placeholder 2"/>
          <p:cNvSpPr>
            <a:spLocks noGrp="1"/>
          </p:cNvSpPr>
          <p:nvPr>
            <p:ph idx="1"/>
          </p:nvPr>
        </p:nvSpPr>
        <p:spPr>
          <a:xfrm>
            <a:off x="467544" y="1268761"/>
            <a:ext cx="8229600" cy="4824536"/>
          </a:xfrm>
          <a:solidFill>
            <a:srgbClr val="FFFF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85000" lnSpcReduction="20000"/>
          </a:bodyPr>
          <a:lstStyle/>
          <a:p>
            <a:r>
              <a:rPr lang="en-GB" sz="2900" b="1" dirty="0" smtClean="0">
                <a:solidFill>
                  <a:schemeClr val="dk1"/>
                </a:solidFill>
              </a:rPr>
              <a:t>Aim: </a:t>
            </a:r>
            <a:r>
              <a:rPr lang="en-GB" sz="2900" b="1" dirty="0">
                <a:solidFill>
                  <a:schemeClr val="dk1"/>
                </a:solidFill>
              </a:rPr>
              <a:t>to find out if new learning interferes with previous learning.</a:t>
            </a:r>
          </a:p>
          <a:p>
            <a:r>
              <a:rPr lang="en-GB" sz="2900" b="1" dirty="0" smtClean="0">
                <a:solidFill>
                  <a:schemeClr val="dk1"/>
                </a:solidFill>
              </a:rPr>
              <a:t>Procedure: </a:t>
            </a:r>
            <a:r>
              <a:rPr lang="en-GB" sz="2900" b="1" dirty="0">
                <a:solidFill>
                  <a:schemeClr val="dk1"/>
                </a:solidFill>
              </a:rPr>
              <a:t>Participants were divided into </a:t>
            </a:r>
            <a:r>
              <a:rPr lang="en-GB" sz="2900" b="1" dirty="0" smtClean="0">
                <a:solidFill>
                  <a:schemeClr val="dk1"/>
                </a:solidFill>
              </a:rPr>
              <a:t>two </a:t>
            </a:r>
            <a:r>
              <a:rPr lang="en-GB" sz="2900" b="1" dirty="0">
                <a:solidFill>
                  <a:schemeClr val="dk1"/>
                </a:solidFill>
              </a:rPr>
              <a:t>groups. Group A were asked to learn a list of word pairs i.e. </a:t>
            </a:r>
            <a:r>
              <a:rPr lang="en-GB" sz="2900" b="1" dirty="0" smtClean="0">
                <a:solidFill>
                  <a:schemeClr val="dk1"/>
                </a:solidFill>
              </a:rPr>
              <a:t>cat-tree, </a:t>
            </a:r>
            <a:r>
              <a:rPr lang="en-GB" sz="2900" b="1" dirty="0">
                <a:solidFill>
                  <a:schemeClr val="dk1"/>
                </a:solidFill>
              </a:rPr>
              <a:t>they were then asked to learn a second list of word pairs where the second paired word </a:t>
            </a:r>
            <a:r>
              <a:rPr lang="en-GB" sz="2900" b="1" dirty="0" smtClean="0">
                <a:solidFill>
                  <a:schemeClr val="dk1"/>
                </a:solidFill>
              </a:rPr>
              <a:t>was different</a:t>
            </a:r>
            <a:r>
              <a:rPr lang="en-GB" sz="2900" b="1" dirty="0">
                <a:solidFill>
                  <a:schemeClr val="dk1"/>
                </a:solidFill>
              </a:rPr>
              <a:t> i.e. cat – glass. Group B were asked to learn the first list of word pairs only. Both groups were asked to recall the first list of word pairs.</a:t>
            </a:r>
          </a:p>
          <a:p>
            <a:r>
              <a:rPr lang="en-GB" sz="2900" b="1" dirty="0" smtClean="0">
                <a:solidFill>
                  <a:schemeClr val="dk1"/>
                </a:solidFill>
              </a:rPr>
              <a:t>Results: </a:t>
            </a:r>
            <a:r>
              <a:rPr lang="en-GB" sz="2900" b="1" dirty="0">
                <a:solidFill>
                  <a:schemeClr val="dk1"/>
                </a:solidFill>
              </a:rPr>
              <a:t>Group B recall of the first list was more accurate than </a:t>
            </a:r>
            <a:r>
              <a:rPr lang="en-GB" sz="2900" b="1" dirty="0" smtClean="0">
                <a:solidFill>
                  <a:schemeClr val="dk1"/>
                </a:solidFill>
              </a:rPr>
              <a:t>the recall </a:t>
            </a:r>
            <a:r>
              <a:rPr lang="en-GB" sz="2900" b="1" dirty="0">
                <a:solidFill>
                  <a:schemeClr val="dk1"/>
                </a:solidFill>
              </a:rPr>
              <a:t>of group A.</a:t>
            </a:r>
          </a:p>
          <a:p>
            <a:r>
              <a:rPr lang="en-GB" sz="2900" b="1" dirty="0" smtClean="0">
                <a:solidFill>
                  <a:schemeClr val="dk1"/>
                </a:solidFill>
              </a:rPr>
              <a:t>Conclusion: </a:t>
            </a:r>
            <a:r>
              <a:rPr lang="en-GB" sz="2900" b="1" dirty="0">
                <a:solidFill>
                  <a:schemeClr val="dk1"/>
                </a:solidFill>
              </a:rPr>
              <a:t>This suggests that learning items in the second list interfered with participants’ ability to recall the list.  This is an example of retroactive interference</a:t>
            </a:r>
            <a:r>
              <a:rPr lang="en-GB" sz="2900" b="1" dirty="0" smtClean="0">
                <a:solidFill>
                  <a:schemeClr val="dk1"/>
                </a:solidFill>
              </a:rPr>
              <a:t>.</a:t>
            </a:r>
            <a:endParaRPr lang="en-GB" sz="2600" b="1" dirty="0">
              <a:solidFill>
                <a:schemeClr val="dk1"/>
              </a:solidFill>
            </a:endParaRPr>
          </a:p>
        </p:txBody>
      </p:sp>
      <p:sp>
        <p:nvSpPr>
          <p:cNvPr id="4" name="Footer Placeholder 3"/>
          <p:cNvSpPr>
            <a:spLocks noGrp="1"/>
          </p:cNvSpPr>
          <p:nvPr>
            <p:ph type="ftr" sz="quarter" idx="11"/>
          </p:nvPr>
        </p:nvSpPr>
        <p:spPr/>
        <p:txBody>
          <a:bodyPr/>
          <a:lstStyle/>
          <a:p>
            <a:r>
              <a:rPr lang="en-GB" smtClean="0"/>
              <a:t>www.psychbug.co.uk</a:t>
            </a:r>
            <a:endParaRPr lang="en-GB"/>
          </a:p>
        </p:txBody>
      </p:sp>
    </p:spTree>
    <p:extLst>
      <p:ext uri="{BB962C8B-B14F-4D97-AF65-F5344CB8AC3E}">
        <p14:creationId xmlns:p14="http://schemas.microsoft.com/office/powerpoint/2010/main" val="393863955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Schmidt et al (2000) Remembering streets of childhood.</a:t>
            </a:r>
            <a:endParaRPr lang="en-US" dirty="0"/>
          </a:p>
        </p:txBody>
      </p:sp>
      <p:sp>
        <p:nvSpPr>
          <p:cNvPr id="3" name="Content Placeholder 2"/>
          <p:cNvSpPr>
            <a:spLocks noGrp="1"/>
          </p:cNvSpPr>
          <p:nvPr>
            <p:ph sz="half" idx="1"/>
          </p:nvPr>
        </p:nvSpPr>
        <p:spPr/>
        <p:txBody>
          <a:bodyPr/>
          <a:lstStyle/>
          <a:p>
            <a:pPr marL="0" indent="0">
              <a:buNone/>
            </a:pPr>
            <a:endParaRPr lang="en-US" dirty="0" smtClean="0"/>
          </a:p>
          <a:p>
            <a:pPr marL="0" indent="0">
              <a:buNone/>
            </a:pPr>
            <a:r>
              <a:rPr lang="en-US" dirty="0" smtClean="0"/>
              <a:t>How is this a study of RETROACTIVE interference?</a:t>
            </a:r>
          </a:p>
          <a:p>
            <a:pPr marL="0" indent="0">
              <a:buNone/>
            </a:pPr>
            <a:endParaRPr lang="en-US" dirty="0"/>
          </a:p>
          <a:p>
            <a:pPr marL="0" indent="0">
              <a:buNone/>
            </a:pPr>
            <a:r>
              <a:rPr lang="en-US" dirty="0" smtClean="0"/>
              <a:t>Pg. 77</a:t>
            </a:r>
            <a:endParaRPr lang="en-US" dirty="0"/>
          </a:p>
        </p:txBody>
      </p:sp>
      <p:pic>
        <p:nvPicPr>
          <p:cNvPr id="5" name="Content Placeholder 4"/>
          <p:cNvPicPr>
            <a:picLocks noGrp="1" noChangeAspect="1"/>
          </p:cNvPicPr>
          <p:nvPr>
            <p:ph sz="half" idx="2"/>
          </p:nvPr>
        </p:nvPicPr>
        <p:blipFill>
          <a:blip r:embed="rId2"/>
          <a:srcRect t="-1823" b="-1823"/>
          <a:stretch>
            <a:fillRect/>
          </a:stretch>
        </p:blipFill>
        <p:spPr/>
      </p:pic>
    </p:spTree>
    <p:extLst>
      <p:ext uri="{BB962C8B-B14F-4D97-AF65-F5344CB8AC3E}">
        <p14:creationId xmlns:p14="http://schemas.microsoft.com/office/powerpoint/2010/main" val="88355535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775" y="274638"/>
            <a:ext cx="8837387" cy="1143000"/>
          </a:xfrm>
        </p:spPr>
        <p:txBody>
          <a:bodyPr>
            <a:normAutofit fontScale="90000"/>
          </a:bodyPr>
          <a:lstStyle/>
          <a:p>
            <a:r>
              <a:rPr lang="en-US" dirty="0" smtClean="0"/>
              <a:t>A real life study: </a:t>
            </a:r>
            <a:r>
              <a:rPr lang="en-US" dirty="0" err="1" smtClean="0"/>
              <a:t>Baddelley</a:t>
            </a:r>
            <a:r>
              <a:rPr lang="en-US" dirty="0" smtClean="0"/>
              <a:t> &amp; Hitch (1977)</a:t>
            </a:r>
            <a:endParaRPr lang="en-US" dirty="0"/>
          </a:p>
        </p:txBody>
      </p:sp>
      <p:sp>
        <p:nvSpPr>
          <p:cNvPr id="3" name="Content Placeholder 2"/>
          <p:cNvSpPr>
            <a:spLocks noGrp="1"/>
          </p:cNvSpPr>
          <p:nvPr>
            <p:ph sz="half" idx="1"/>
          </p:nvPr>
        </p:nvSpPr>
        <p:spPr/>
        <p:txBody>
          <a:bodyPr>
            <a:normAutofit fontScale="92500" lnSpcReduction="10000"/>
          </a:bodyPr>
          <a:lstStyle/>
          <a:p>
            <a:r>
              <a:rPr lang="en-US" dirty="0" smtClean="0"/>
              <a:t>Rugby players study.</a:t>
            </a:r>
          </a:p>
          <a:p>
            <a:endParaRPr lang="en-US" dirty="0"/>
          </a:p>
          <a:p>
            <a:pPr marL="0" indent="0">
              <a:buNone/>
            </a:pPr>
            <a:r>
              <a:rPr lang="en-US" dirty="0" smtClean="0"/>
              <a:t>They had to remember the names of the teams they had played.</a:t>
            </a:r>
          </a:p>
          <a:p>
            <a:pPr marL="0" indent="0">
              <a:buNone/>
            </a:pPr>
            <a:endParaRPr lang="en-US" dirty="0"/>
          </a:p>
          <a:p>
            <a:pPr marL="0" indent="0">
              <a:buNone/>
            </a:pPr>
            <a:r>
              <a:rPr lang="en-US" dirty="0" smtClean="0"/>
              <a:t>The more teams they played the poorer the recall as new teams interfered with memory of old ones. (retroactive interference)</a:t>
            </a:r>
            <a:endParaRPr lang="en-US" dirty="0"/>
          </a:p>
        </p:txBody>
      </p:sp>
      <p:pic>
        <p:nvPicPr>
          <p:cNvPr id="5" name="Content Placeholder 4"/>
          <p:cNvPicPr>
            <a:picLocks noGrp="1" noChangeAspect="1"/>
          </p:cNvPicPr>
          <p:nvPr>
            <p:ph sz="half" idx="2"/>
          </p:nvPr>
        </p:nvPicPr>
        <p:blipFill>
          <a:blip r:embed="rId2"/>
          <a:srcRect l="25015" r="25015"/>
          <a:stretch>
            <a:fillRect/>
          </a:stretch>
        </p:blipFill>
        <p:spPr/>
      </p:pic>
    </p:spTree>
    <p:extLst>
      <p:ext uri="{BB962C8B-B14F-4D97-AF65-F5344CB8AC3E}">
        <p14:creationId xmlns:p14="http://schemas.microsoft.com/office/powerpoint/2010/main" val="266533734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Abel &amp; Baum (2013)</a:t>
            </a:r>
            <a:endParaRPr lang="en-US" dirty="0"/>
          </a:p>
        </p:txBody>
      </p:sp>
      <p:sp>
        <p:nvSpPr>
          <p:cNvPr id="3" name="Content Placeholder 2"/>
          <p:cNvSpPr>
            <a:spLocks noGrp="1"/>
          </p:cNvSpPr>
          <p:nvPr>
            <p:ph sz="half" idx="1"/>
          </p:nvPr>
        </p:nvSpPr>
        <p:spPr/>
        <p:txBody>
          <a:bodyPr>
            <a:normAutofit fontScale="92500"/>
          </a:bodyPr>
          <a:lstStyle/>
          <a:p>
            <a:pPr marL="0" indent="0">
              <a:buNone/>
            </a:pPr>
            <a:r>
              <a:rPr lang="en-US" dirty="0" err="1" smtClean="0"/>
              <a:t>Pps</a:t>
            </a:r>
            <a:r>
              <a:rPr lang="en-US" dirty="0" smtClean="0"/>
              <a:t> given a list of word-pairs to remember and a second list of similar word-pairs.</a:t>
            </a:r>
          </a:p>
          <a:p>
            <a:pPr marL="0" indent="0">
              <a:buNone/>
            </a:pPr>
            <a:endParaRPr lang="en-US" dirty="0"/>
          </a:p>
          <a:p>
            <a:pPr marL="0" indent="0">
              <a:buNone/>
            </a:pPr>
            <a:r>
              <a:rPr lang="en-US" dirty="0" smtClean="0"/>
              <a:t>Tested after 12 hours sleep or wakefulness.</a:t>
            </a:r>
          </a:p>
          <a:p>
            <a:pPr marL="0" indent="0">
              <a:buNone/>
            </a:pPr>
            <a:endParaRPr lang="en-US" dirty="0"/>
          </a:p>
          <a:p>
            <a:pPr marL="0" indent="0">
              <a:buNone/>
            </a:pPr>
            <a:r>
              <a:rPr lang="en-US" dirty="0" smtClean="0"/>
              <a:t>Sleep reduced both retroactive and proactive interference.</a:t>
            </a:r>
            <a:endParaRPr lang="en-US" dirty="0"/>
          </a:p>
        </p:txBody>
      </p:sp>
      <p:pic>
        <p:nvPicPr>
          <p:cNvPr id="5" name="Content Placeholder 4"/>
          <p:cNvPicPr>
            <a:picLocks noGrp="1" noChangeAspect="1"/>
          </p:cNvPicPr>
          <p:nvPr>
            <p:ph sz="half" idx="2"/>
          </p:nvPr>
        </p:nvPicPr>
        <p:blipFill>
          <a:blip r:embed="rId2"/>
          <a:srcRect l="20418" r="20418"/>
          <a:stretch>
            <a:fillRect/>
          </a:stretch>
        </p:blipFill>
        <p:spPr/>
      </p:pic>
    </p:spTree>
    <p:extLst>
      <p:ext uri="{BB962C8B-B14F-4D97-AF65-F5344CB8AC3E}">
        <p14:creationId xmlns:p14="http://schemas.microsoft.com/office/powerpoint/2010/main" val="26499883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ctrTitle"/>
          </p:nvPr>
        </p:nvSpPr>
        <p:spPr>
          <a:xfrm>
            <a:off x="323850" y="549275"/>
            <a:ext cx="2592388" cy="647700"/>
          </a:xfrm>
        </p:spPr>
        <p:txBody>
          <a:bodyPr/>
          <a:lstStyle/>
          <a:p>
            <a:r>
              <a:rPr lang="en-GB" sz="2800">
                <a:solidFill>
                  <a:srgbClr val="990000"/>
                </a:solidFill>
                <a:effectLst>
                  <a:outerShdw blurRad="38100" dist="38100" dir="2700000" algn="tl">
                    <a:srgbClr val="DDDDDD"/>
                  </a:outerShdw>
                </a:effectLst>
                <a:latin typeface="Arial Rounded MT Bold" charset="0"/>
              </a:rPr>
              <a:t>PROACTIVE</a:t>
            </a:r>
            <a:r>
              <a:rPr lang="en-GB" sz="3600">
                <a:solidFill>
                  <a:srgbClr val="990000"/>
                </a:solidFill>
                <a:effectLst>
                  <a:outerShdw blurRad="38100" dist="38100" dir="2700000" algn="tl">
                    <a:srgbClr val="DDDDDD"/>
                  </a:outerShdw>
                </a:effectLst>
                <a:latin typeface="Arial Rounded MT Bold" charset="0"/>
              </a:rPr>
              <a:t> </a:t>
            </a:r>
          </a:p>
        </p:txBody>
      </p:sp>
      <p:sp>
        <p:nvSpPr>
          <p:cNvPr id="28675" name="Rectangle 3"/>
          <p:cNvSpPr>
            <a:spLocks noChangeArrowheads="1"/>
          </p:cNvSpPr>
          <p:nvPr/>
        </p:nvSpPr>
        <p:spPr bwMode="auto">
          <a:xfrm>
            <a:off x="395288" y="1268413"/>
            <a:ext cx="2376487" cy="1079500"/>
          </a:xfrm>
          <a:prstGeom prst="rect">
            <a:avLst/>
          </a:prstGeom>
          <a:solidFill>
            <a:srgbClr val="CCFFFF"/>
          </a:solidFill>
          <a:ln w="12700">
            <a:solidFill>
              <a:srgbClr val="0000FF"/>
            </a:solidFill>
            <a:miter lim="800000"/>
            <a:headEnd/>
            <a:tailEnd/>
          </a:ln>
          <a:effectLst/>
        </p:spPr>
        <p:txBody>
          <a:bodyPr anchor="ctr"/>
          <a:lstStyle/>
          <a:p>
            <a:pPr algn="ctr">
              <a:defRPr/>
            </a:pPr>
            <a:r>
              <a:rPr lang="en-GB" sz="1600">
                <a:latin typeface="Arial Rounded MT Bold" pitchFamily="34" charset="0"/>
                <a:ea typeface="+mn-ea"/>
              </a:rPr>
              <a:t>Where information learnt earlier interferes with that learnt later.</a:t>
            </a:r>
            <a:endParaRPr lang="en-GB" sz="1600" i="1">
              <a:effectLst>
                <a:outerShdw blurRad="38100" dist="38100" dir="2700000" algn="tl">
                  <a:srgbClr val="000000"/>
                </a:outerShdw>
              </a:effectLst>
              <a:latin typeface="Arial Rounded MT Bold" pitchFamily="34" charset="0"/>
              <a:ea typeface="+mn-ea"/>
            </a:endParaRPr>
          </a:p>
        </p:txBody>
      </p:sp>
      <p:sp>
        <p:nvSpPr>
          <p:cNvPr id="28676" name="Text Box 4"/>
          <p:cNvSpPr txBox="1">
            <a:spLocks noChangeArrowheads="1"/>
          </p:cNvSpPr>
          <p:nvPr/>
        </p:nvSpPr>
        <p:spPr bwMode="auto">
          <a:xfrm>
            <a:off x="2916238" y="260350"/>
            <a:ext cx="2952750" cy="519113"/>
          </a:xfrm>
          <a:prstGeom prst="rect">
            <a:avLst/>
          </a:prstGeom>
          <a:noFill/>
          <a:ln w="9525">
            <a:noFill/>
            <a:miter lim="800000"/>
            <a:headEnd/>
            <a:tailEnd/>
          </a:ln>
          <a:effec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GB" sz="2800" u="sng">
                <a:effectLst>
                  <a:outerShdw blurRad="38100" dist="38100" dir="2700000" algn="tl">
                    <a:srgbClr val="DDDDDD"/>
                  </a:outerShdw>
                </a:effectLst>
              </a:rPr>
              <a:t>INTERFERENCE</a:t>
            </a:r>
          </a:p>
        </p:txBody>
      </p:sp>
      <p:sp>
        <p:nvSpPr>
          <p:cNvPr id="28677" name="Rectangle 5"/>
          <p:cNvSpPr>
            <a:spLocks noChangeArrowheads="1"/>
          </p:cNvSpPr>
          <p:nvPr/>
        </p:nvSpPr>
        <p:spPr bwMode="auto">
          <a:xfrm>
            <a:off x="5867400" y="549275"/>
            <a:ext cx="2808288" cy="792163"/>
          </a:xfrm>
          <a:prstGeom prst="rect">
            <a:avLst/>
          </a:prstGeom>
          <a:noFill/>
          <a:ln w="9525">
            <a:noFill/>
            <a:miter lim="800000"/>
            <a:headEnd/>
            <a:tailEnd/>
          </a:ln>
          <a:effectLst/>
        </p:spPr>
        <p:txBody>
          <a:bodyPr anchor="ctr"/>
          <a:lstStyle/>
          <a:p>
            <a:pPr algn="ctr"/>
            <a:r>
              <a:rPr lang="en-GB" sz="2800">
                <a:effectLst>
                  <a:outerShdw blurRad="38100" dist="38100" dir="2700000" algn="tl">
                    <a:srgbClr val="DDDDDD"/>
                  </a:outerShdw>
                </a:effectLst>
                <a:latin typeface="Arial Rounded MT Bold" charset="0"/>
              </a:rPr>
              <a:t>RETROACTIVE</a:t>
            </a:r>
          </a:p>
        </p:txBody>
      </p:sp>
      <p:sp>
        <p:nvSpPr>
          <p:cNvPr id="24582" name="Line 6"/>
          <p:cNvSpPr>
            <a:spLocks noChangeShapeType="1"/>
          </p:cNvSpPr>
          <p:nvPr/>
        </p:nvSpPr>
        <p:spPr bwMode="auto">
          <a:xfrm>
            <a:off x="1116013" y="476250"/>
            <a:ext cx="1079500" cy="0"/>
          </a:xfrm>
          <a:prstGeom prst="line">
            <a:avLst/>
          </a:prstGeom>
          <a:noFill/>
          <a:ln w="57150">
            <a:solidFill>
              <a:schemeClr val="tx1"/>
            </a:solidFill>
            <a:round/>
            <a:headEnd type="oval"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4583" name="Line 7"/>
          <p:cNvSpPr>
            <a:spLocks noChangeShapeType="1"/>
          </p:cNvSpPr>
          <p:nvPr/>
        </p:nvSpPr>
        <p:spPr bwMode="auto">
          <a:xfrm>
            <a:off x="6732588" y="476250"/>
            <a:ext cx="1079500" cy="0"/>
          </a:xfrm>
          <a:prstGeom prst="line">
            <a:avLst/>
          </a:prstGeom>
          <a:noFill/>
          <a:ln w="57150">
            <a:solidFill>
              <a:schemeClr val="tx1"/>
            </a:solidFill>
            <a:round/>
            <a:headEnd type="triangle" w="med" len="med"/>
            <a:tailEnd type="oval" w="med" len="med"/>
          </a:ln>
          <a:extLst>
            <a:ext uri="{909E8E84-426E-40DD-AFC4-6F175D3DCCD1}">
              <a14:hiddenFill xmlns:a14="http://schemas.microsoft.com/office/drawing/2010/main">
                <a:noFill/>
              </a14:hiddenFill>
            </a:ext>
          </a:extLst>
        </p:spPr>
        <p:txBody>
          <a:bodyPr/>
          <a:lstStyle/>
          <a:p>
            <a:endParaRPr lang="en-US"/>
          </a:p>
        </p:txBody>
      </p:sp>
      <p:sp>
        <p:nvSpPr>
          <p:cNvPr id="28680" name="Rectangle 8"/>
          <p:cNvSpPr>
            <a:spLocks noChangeArrowheads="1"/>
          </p:cNvSpPr>
          <p:nvPr/>
        </p:nvSpPr>
        <p:spPr bwMode="auto">
          <a:xfrm>
            <a:off x="6300788" y="1268413"/>
            <a:ext cx="2232025" cy="1079500"/>
          </a:xfrm>
          <a:prstGeom prst="rect">
            <a:avLst/>
          </a:prstGeom>
          <a:solidFill>
            <a:srgbClr val="CCFFFF"/>
          </a:solidFill>
          <a:ln w="12700">
            <a:solidFill>
              <a:srgbClr val="0000FF"/>
            </a:solidFill>
            <a:miter lim="800000"/>
            <a:headEnd/>
            <a:tailEnd/>
          </a:ln>
          <a:effectLst/>
        </p:spPr>
        <p:txBody>
          <a:bodyPr anchor="ctr"/>
          <a:lstStyle/>
          <a:p>
            <a:pPr algn="ctr">
              <a:defRPr/>
            </a:pPr>
            <a:r>
              <a:rPr lang="en-GB" sz="1600">
                <a:latin typeface="Arial Rounded MT Bold" pitchFamily="34" charset="0"/>
                <a:ea typeface="+mn-ea"/>
              </a:rPr>
              <a:t>Where information learnt later interferes with that learnt first.</a:t>
            </a:r>
            <a:endParaRPr lang="en-GB" sz="1600" i="1">
              <a:effectLst>
                <a:outerShdw blurRad="38100" dist="38100" dir="2700000" algn="tl">
                  <a:srgbClr val="000000"/>
                </a:outerShdw>
              </a:effectLst>
              <a:latin typeface="Arial Rounded MT Bold" pitchFamily="34" charset="0"/>
              <a:ea typeface="+mn-ea"/>
            </a:endParaRPr>
          </a:p>
        </p:txBody>
      </p:sp>
      <p:sp>
        <p:nvSpPr>
          <p:cNvPr id="24585" name="Text Box 9"/>
          <p:cNvSpPr txBox="1">
            <a:spLocks noChangeArrowheads="1"/>
          </p:cNvSpPr>
          <p:nvPr/>
        </p:nvSpPr>
        <p:spPr bwMode="auto">
          <a:xfrm>
            <a:off x="3059113" y="1125538"/>
            <a:ext cx="2808287"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GB">
                <a:solidFill>
                  <a:srgbClr val="000066"/>
                </a:solidFill>
              </a:rPr>
              <a:t>For example you are learning Spanish this year, last year you leant French.</a:t>
            </a:r>
          </a:p>
        </p:txBody>
      </p:sp>
      <p:sp>
        <p:nvSpPr>
          <p:cNvPr id="24587" name="Text Box 11"/>
          <p:cNvSpPr txBox="1">
            <a:spLocks noChangeArrowheads="1"/>
          </p:cNvSpPr>
          <p:nvPr/>
        </p:nvSpPr>
        <p:spPr bwMode="auto">
          <a:xfrm>
            <a:off x="395288" y="2781300"/>
            <a:ext cx="81375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2400">
              <a:solidFill>
                <a:srgbClr val="000066"/>
              </a:solidFill>
            </a:endParaRPr>
          </a:p>
        </p:txBody>
      </p:sp>
      <p:sp>
        <p:nvSpPr>
          <p:cNvPr id="28684" name="Text Box 12"/>
          <p:cNvSpPr txBox="1">
            <a:spLocks noChangeArrowheads="1"/>
          </p:cNvSpPr>
          <p:nvPr/>
        </p:nvSpPr>
        <p:spPr bwMode="auto">
          <a:xfrm>
            <a:off x="323850" y="2636838"/>
            <a:ext cx="81375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GB" sz="2000">
                <a:solidFill>
                  <a:srgbClr val="000066"/>
                </a:solidFill>
              </a:rPr>
              <a:t>Qu. What is it if John calls his current girlfriend by the name of his ex?</a:t>
            </a:r>
          </a:p>
        </p:txBody>
      </p:sp>
    </p:spTree>
    <p:extLst>
      <p:ext uri="{BB962C8B-B14F-4D97-AF65-F5344CB8AC3E}">
        <p14:creationId xmlns:p14="http://schemas.microsoft.com/office/powerpoint/2010/main" val="83032690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674"/>
                                        </p:tgtEl>
                                        <p:attrNameLst>
                                          <p:attrName>style.visibility</p:attrName>
                                        </p:attrNameLst>
                                      </p:cBhvr>
                                      <p:to>
                                        <p:strVal val="visible"/>
                                      </p:to>
                                    </p:set>
                                    <p:anim calcmode="lin" valueType="num">
                                      <p:cBhvr additive="base">
                                        <p:cTn id="7" dur="500" fill="hold"/>
                                        <p:tgtEl>
                                          <p:spTgt spid="28674"/>
                                        </p:tgtEl>
                                        <p:attrNameLst>
                                          <p:attrName>ppt_x</p:attrName>
                                        </p:attrNameLst>
                                      </p:cBhvr>
                                      <p:tavLst>
                                        <p:tav tm="0">
                                          <p:val>
                                            <p:strVal val="0-#ppt_w/2"/>
                                          </p:val>
                                        </p:tav>
                                        <p:tav tm="100000">
                                          <p:val>
                                            <p:strVal val="#ppt_x"/>
                                          </p:val>
                                        </p:tav>
                                      </p:tavLst>
                                    </p:anim>
                                    <p:anim calcmode="lin" valueType="num">
                                      <p:cBhvr additive="base">
                                        <p:cTn id="8" dur="500" fill="hold"/>
                                        <p:tgtEl>
                                          <p:spTgt spid="2867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8675"/>
                                        </p:tgtEl>
                                        <p:attrNameLst>
                                          <p:attrName>style.visibility</p:attrName>
                                        </p:attrNameLst>
                                      </p:cBhvr>
                                      <p:to>
                                        <p:strVal val="visible"/>
                                      </p:to>
                                    </p:set>
                                    <p:anim calcmode="lin" valueType="num">
                                      <p:cBhvr additive="base">
                                        <p:cTn id="13" dur="500" fill="hold"/>
                                        <p:tgtEl>
                                          <p:spTgt spid="28675"/>
                                        </p:tgtEl>
                                        <p:attrNameLst>
                                          <p:attrName>ppt_x</p:attrName>
                                        </p:attrNameLst>
                                      </p:cBhvr>
                                      <p:tavLst>
                                        <p:tav tm="0">
                                          <p:val>
                                            <p:strVal val="0-#ppt_w/2"/>
                                          </p:val>
                                        </p:tav>
                                        <p:tav tm="100000">
                                          <p:val>
                                            <p:strVal val="#ppt_x"/>
                                          </p:val>
                                        </p:tav>
                                      </p:tavLst>
                                    </p:anim>
                                    <p:anim calcmode="lin" valueType="num">
                                      <p:cBhvr additive="base">
                                        <p:cTn id="14" dur="500" fill="hold"/>
                                        <p:tgtEl>
                                          <p:spTgt spid="28675"/>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8677"/>
                                        </p:tgtEl>
                                        <p:attrNameLst>
                                          <p:attrName>style.visibility</p:attrName>
                                        </p:attrNameLst>
                                      </p:cBhvr>
                                      <p:to>
                                        <p:strVal val="visible"/>
                                      </p:to>
                                    </p:set>
                                    <p:anim calcmode="lin" valueType="num">
                                      <p:cBhvr additive="base">
                                        <p:cTn id="19" dur="500" fill="hold"/>
                                        <p:tgtEl>
                                          <p:spTgt spid="28677"/>
                                        </p:tgtEl>
                                        <p:attrNameLst>
                                          <p:attrName>ppt_x</p:attrName>
                                        </p:attrNameLst>
                                      </p:cBhvr>
                                      <p:tavLst>
                                        <p:tav tm="0">
                                          <p:val>
                                            <p:strVal val="1+#ppt_w/2"/>
                                          </p:val>
                                        </p:tav>
                                        <p:tav tm="100000">
                                          <p:val>
                                            <p:strVal val="#ppt_x"/>
                                          </p:val>
                                        </p:tav>
                                      </p:tavLst>
                                    </p:anim>
                                    <p:anim calcmode="lin" valueType="num">
                                      <p:cBhvr additive="base">
                                        <p:cTn id="20" dur="500" fill="hold"/>
                                        <p:tgtEl>
                                          <p:spTgt spid="28677"/>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8680"/>
                                        </p:tgtEl>
                                        <p:attrNameLst>
                                          <p:attrName>style.visibility</p:attrName>
                                        </p:attrNameLst>
                                      </p:cBhvr>
                                      <p:to>
                                        <p:strVal val="visible"/>
                                      </p:to>
                                    </p:set>
                                    <p:anim calcmode="lin" valueType="num">
                                      <p:cBhvr additive="base">
                                        <p:cTn id="25" dur="500" fill="hold"/>
                                        <p:tgtEl>
                                          <p:spTgt spid="28680"/>
                                        </p:tgtEl>
                                        <p:attrNameLst>
                                          <p:attrName>ppt_x</p:attrName>
                                        </p:attrNameLst>
                                      </p:cBhvr>
                                      <p:tavLst>
                                        <p:tav tm="0">
                                          <p:val>
                                            <p:strVal val="0-#ppt_w/2"/>
                                          </p:val>
                                        </p:tav>
                                        <p:tav tm="100000">
                                          <p:val>
                                            <p:strVal val="#ppt_x"/>
                                          </p:val>
                                        </p:tav>
                                      </p:tavLst>
                                    </p:anim>
                                    <p:anim calcmode="lin" valueType="num">
                                      <p:cBhvr additive="base">
                                        <p:cTn id="26" dur="500" fill="hold"/>
                                        <p:tgtEl>
                                          <p:spTgt spid="28680"/>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8684"/>
                                        </p:tgtEl>
                                        <p:attrNameLst>
                                          <p:attrName>style.visibility</p:attrName>
                                        </p:attrNameLst>
                                      </p:cBhvr>
                                      <p:to>
                                        <p:strVal val="visible"/>
                                      </p:to>
                                    </p:set>
                                    <p:anim calcmode="lin" valueType="num">
                                      <p:cBhvr additive="base">
                                        <p:cTn id="31" dur="500" fill="hold"/>
                                        <p:tgtEl>
                                          <p:spTgt spid="28684"/>
                                        </p:tgtEl>
                                        <p:attrNameLst>
                                          <p:attrName>ppt_x</p:attrName>
                                        </p:attrNameLst>
                                      </p:cBhvr>
                                      <p:tavLst>
                                        <p:tav tm="0">
                                          <p:val>
                                            <p:strVal val="0-#ppt_w/2"/>
                                          </p:val>
                                        </p:tav>
                                        <p:tav tm="100000">
                                          <p:val>
                                            <p:strVal val="#ppt_x"/>
                                          </p:val>
                                        </p:tav>
                                      </p:tavLst>
                                    </p:anim>
                                    <p:anim calcmode="lin" valueType="num">
                                      <p:cBhvr additive="base">
                                        <p:cTn id="32" dur="500" fill="hold"/>
                                        <p:tgtEl>
                                          <p:spTgt spid="2868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p:bldP spid="28675" grpId="0" animBg="1" autoUpdateAnimBg="0"/>
      <p:bldP spid="28677" grpId="0"/>
      <p:bldP spid="28680" grpId="0" animBg="1" autoUpdateAnimBg="0"/>
      <p:bldP spid="2868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3"/>
          <p:cNvSpPr>
            <a:spLocks noGrp="1"/>
          </p:cNvSpPr>
          <p:nvPr>
            <p:ph type="title"/>
          </p:nvPr>
        </p:nvSpPr>
        <p:spPr>
          <a:solidFill>
            <a:srgbClr val="00B0F0"/>
          </a:solidFill>
        </p:spPr>
        <p:txBody>
          <a:bodyPr/>
          <a:lstStyle/>
          <a:p>
            <a:r>
              <a:rPr lang="en-GB">
                <a:latin typeface="Arial" charset="0"/>
              </a:rPr>
              <a:t>Evaluation of Interference</a:t>
            </a:r>
            <a:endParaRPr lang="en-US">
              <a:latin typeface="Arial" charset="0"/>
            </a:endParaRPr>
          </a:p>
        </p:txBody>
      </p:sp>
      <p:sp>
        <p:nvSpPr>
          <p:cNvPr id="23555" name="Content Placeholder 4"/>
          <p:cNvSpPr>
            <a:spLocks noGrp="1"/>
          </p:cNvSpPr>
          <p:nvPr>
            <p:ph sz="half" idx="1"/>
          </p:nvPr>
        </p:nvSpPr>
        <p:spPr/>
        <p:txBody>
          <a:bodyPr>
            <a:normAutofit fontScale="92500" lnSpcReduction="10000"/>
          </a:bodyPr>
          <a:lstStyle/>
          <a:p>
            <a:pPr>
              <a:buFontTx/>
              <a:buNone/>
            </a:pPr>
            <a:r>
              <a:rPr lang="en-GB">
                <a:latin typeface="Arial" charset="0"/>
                <a:sym typeface="Wingdings" charset="0"/>
              </a:rPr>
              <a:t> </a:t>
            </a:r>
            <a:r>
              <a:rPr lang="en-GB">
                <a:latin typeface="Arial" charset="0"/>
              </a:rPr>
              <a:t>Support from lots of laboratory studies.</a:t>
            </a:r>
          </a:p>
          <a:p>
            <a:pPr>
              <a:buFontTx/>
              <a:buNone/>
            </a:pPr>
            <a:endParaRPr lang="en-GB">
              <a:latin typeface="Arial" charset="0"/>
            </a:endParaRPr>
          </a:p>
          <a:p>
            <a:pPr>
              <a:buFontTx/>
              <a:buNone/>
            </a:pPr>
            <a:r>
              <a:rPr lang="en-GB">
                <a:latin typeface="Arial" charset="0"/>
                <a:sym typeface="Wingdings" charset="0"/>
              </a:rPr>
              <a:t> </a:t>
            </a:r>
            <a:r>
              <a:rPr lang="en-GB">
                <a:latin typeface="Arial" charset="0"/>
              </a:rPr>
              <a:t>Good explanation of forgetting in LTM.</a:t>
            </a:r>
            <a:endParaRPr lang="en-US">
              <a:latin typeface="Arial" charset="0"/>
            </a:endParaRPr>
          </a:p>
        </p:txBody>
      </p:sp>
      <p:sp>
        <p:nvSpPr>
          <p:cNvPr id="23556" name="Content Placeholder 5"/>
          <p:cNvSpPr>
            <a:spLocks noGrp="1"/>
          </p:cNvSpPr>
          <p:nvPr>
            <p:ph sz="half" idx="2"/>
          </p:nvPr>
        </p:nvSpPr>
        <p:spPr/>
        <p:txBody>
          <a:bodyPr>
            <a:normAutofit fontScale="92500" lnSpcReduction="10000"/>
          </a:bodyPr>
          <a:lstStyle/>
          <a:p>
            <a:pPr>
              <a:buFontTx/>
              <a:buNone/>
            </a:pPr>
            <a:endParaRPr lang="en-GB" sz="2400" dirty="0">
              <a:latin typeface="Arial" charset="0"/>
            </a:endParaRPr>
          </a:p>
          <a:p>
            <a:pPr>
              <a:buFont typeface="Wingdings" charset="0"/>
              <a:buChar char="L"/>
            </a:pPr>
            <a:r>
              <a:rPr lang="en-GB" sz="2400" dirty="0">
                <a:latin typeface="Arial" charset="0"/>
              </a:rPr>
              <a:t>Studies lack ecological </a:t>
            </a:r>
            <a:r>
              <a:rPr lang="en-GB" sz="2400" dirty="0" smtClean="0">
                <a:latin typeface="Arial" charset="0"/>
              </a:rPr>
              <a:t>validity</a:t>
            </a:r>
          </a:p>
          <a:p>
            <a:pPr>
              <a:buFont typeface="Wingdings" charset="0"/>
              <a:buChar char="L"/>
            </a:pPr>
            <a:endParaRPr lang="en-GB" sz="2400" dirty="0">
              <a:latin typeface="Arial" charset="0"/>
            </a:endParaRPr>
          </a:p>
          <a:p>
            <a:pPr>
              <a:buFont typeface="Wingdings" charset="0"/>
              <a:buChar char="L"/>
            </a:pPr>
            <a:r>
              <a:rPr lang="en-GB" sz="2400" dirty="0">
                <a:latin typeface="Arial" charset="0"/>
              </a:rPr>
              <a:t>Semantic or episodic memories are more resistant to </a:t>
            </a:r>
            <a:r>
              <a:rPr lang="en-GB" sz="2400" dirty="0" smtClean="0">
                <a:latin typeface="Arial" charset="0"/>
              </a:rPr>
              <a:t>interference</a:t>
            </a:r>
          </a:p>
          <a:p>
            <a:pPr>
              <a:buFont typeface="Wingdings" charset="0"/>
              <a:buChar char="L"/>
            </a:pPr>
            <a:endParaRPr lang="en-GB" sz="2400" dirty="0">
              <a:latin typeface="Arial" charset="0"/>
            </a:endParaRPr>
          </a:p>
          <a:p>
            <a:pPr>
              <a:buFont typeface="Wingdings" charset="0"/>
              <a:buChar char="L"/>
            </a:pPr>
            <a:r>
              <a:rPr lang="en-GB" sz="2400" dirty="0" smtClean="0">
                <a:latin typeface="Arial" charset="0"/>
              </a:rPr>
              <a:t>Does concept explain all types of forgetting or just a very specific circumstances when two sets of information are similar.</a:t>
            </a:r>
            <a:endParaRPr lang="en-US" sz="2400" dirty="0">
              <a:latin typeface="Arial" charset="0"/>
            </a:endParaRPr>
          </a:p>
        </p:txBody>
      </p:sp>
    </p:spTree>
    <p:extLst>
      <p:ext uri="{BB962C8B-B14F-4D97-AF65-F5344CB8AC3E}">
        <p14:creationId xmlns:p14="http://schemas.microsoft.com/office/powerpoint/2010/main" val="75488911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p:spPr>
        <p:txBody>
          <a:bodyPr>
            <a:noAutofit/>
          </a:bodyPr>
          <a:lstStyle/>
          <a:p>
            <a:r>
              <a:rPr lang="en-GB" sz="2400" dirty="0" smtClean="0"/>
              <a:t>Apply it: Outline the interference theory of forgetting, referring to Caleb’s experience in your answer. ( 4 marks)</a:t>
            </a:r>
            <a:endParaRPr lang="en-GB" sz="2400" dirty="0"/>
          </a:p>
        </p:txBody>
      </p:sp>
      <p:sp>
        <p:nvSpPr>
          <p:cNvPr id="3" name="Content Placeholder 2"/>
          <p:cNvSpPr>
            <a:spLocks noGrp="1"/>
          </p:cNvSpPr>
          <p:nvPr>
            <p:ph idx="1"/>
          </p:nvPr>
        </p:nvSpPr>
        <p:spPr/>
        <p:txBody>
          <a:bodyPr/>
          <a:lstStyle/>
          <a:p>
            <a:r>
              <a:rPr lang="en-GB" dirty="0" smtClean="0"/>
              <a:t>Caleb saw a film about Zombies a while ago, and went to see a different one recently. A friend, Ashton, asked him some questions about the first film but Caleb found he had trouble  recalling the details accurately. A second friend, Anais then joined in and wanted to know about the recent film Caleb went to see. But again, Caleb seemed to forget some parts.</a:t>
            </a:r>
          </a:p>
          <a:p>
            <a:endParaRPr lang="en-GB" dirty="0"/>
          </a:p>
        </p:txBody>
      </p:sp>
      <p:sp>
        <p:nvSpPr>
          <p:cNvPr id="4" name="Footer Placeholder 3"/>
          <p:cNvSpPr>
            <a:spLocks noGrp="1"/>
          </p:cNvSpPr>
          <p:nvPr>
            <p:ph type="ftr" sz="quarter" idx="11"/>
          </p:nvPr>
        </p:nvSpPr>
        <p:spPr/>
        <p:txBody>
          <a:bodyPr/>
          <a:lstStyle/>
          <a:p>
            <a:r>
              <a:rPr lang="en-GB" smtClean="0"/>
              <a:t>www.psychbug.co.uk</a:t>
            </a:r>
            <a:endParaRPr lang="en-GB"/>
          </a:p>
        </p:txBody>
      </p:sp>
    </p:spTree>
    <p:extLst>
      <p:ext uri="{BB962C8B-B14F-4D97-AF65-F5344CB8AC3E}">
        <p14:creationId xmlns:p14="http://schemas.microsoft.com/office/powerpoint/2010/main" val="34692419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normAutofit lnSpcReduction="10000"/>
          </a:bodyPr>
          <a:lstStyle/>
          <a:p>
            <a:r>
              <a:rPr lang="en-GB" dirty="0" smtClean="0"/>
              <a:t>Caleb had difficulty remembering details of the first film when Ashton asked him due to </a:t>
            </a:r>
            <a:r>
              <a:rPr lang="en-GB" dirty="0" smtClean="0">
                <a:solidFill>
                  <a:srgbClr val="FF0000"/>
                </a:solidFill>
              </a:rPr>
              <a:t>retroactive interference</a:t>
            </a:r>
            <a:r>
              <a:rPr lang="en-GB" dirty="0" smtClean="0"/>
              <a:t>. This is because he had seen a newer film afterwards and this new memory had </a:t>
            </a:r>
            <a:r>
              <a:rPr lang="en-GB" dirty="0" err="1" smtClean="0"/>
              <a:t>interefered</a:t>
            </a:r>
            <a:r>
              <a:rPr lang="en-GB" dirty="0" smtClean="0"/>
              <a:t> with the memory of the original film.</a:t>
            </a:r>
          </a:p>
          <a:p>
            <a:r>
              <a:rPr lang="en-GB" dirty="0" smtClean="0"/>
              <a:t>He had difficulty remembering the newer film when Anais asked due to </a:t>
            </a:r>
            <a:r>
              <a:rPr lang="en-GB" dirty="0" smtClean="0">
                <a:solidFill>
                  <a:srgbClr val="FF0000"/>
                </a:solidFill>
              </a:rPr>
              <a:t>proactive interference</a:t>
            </a:r>
            <a:r>
              <a:rPr lang="en-GB" dirty="0" smtClean="0"/>
              <a:t>. This was……</a:t>
            </a:r>
            <a:endParaRPr lang="en-GB" dirty="0"/>
          </a:p>
        </p:txBody>
      </p:sp>
      <p:sp>
        <p:nvSpPr>
          <p:cNvPr id="4" name="Footer Placeholder 3"/>
          <p:cNvSpPr>
            <a:spLocks noGrp="1"/>
          </p:cNvSpPr>
          <p:nvPr>
            <p:ph type="ftr" sz="quarter" idx="11"/>
          </p:nvPr>
        </p:nvSpPr>
        <p:spPr/>
        <p:txBody>
          <a:bodyPr/>
          <a:lstStyle/>
          <a:p>
            <a:r>
              <a:rPr lang="en-GB" smtClean="0"/>
              <a:t>www.psychbug.co.uk</a:t>
            </a:r>
            <a:endParaRPr lang="en-GB"/>
          </a:p>
        </p:txBody>
      </p:sp>
    </p:spTree>
    <p:extLst>
      <p:ext uri="{BB962C8B-B14F-4D97-AF65-F5344CB8AC3E}">
        <p14:creationId xmlns:p14="http://schemas.microsoft.com/office/powerpoint/2010/main" val="395969578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 question</a:t>
            </a:r>
            <a:endParaRPr lang="en-GB" dirty="0"/>
          </a:p>
        </p:txBody>
      </p:sp>
      <p:sp>
        <p:nvSpPr>
          <p:cNvPr id="3" name="Content Placeholder 2"/>
          <p:cNvSpPr>
            <a:spLocks noGrp="1"/>
          </p:cNvSpPr>
          <p:nvPr>
            <p:ph idx="1"/>
          </p:nvPr>
        </p:nvSpPr>
        <p:spPr/>
        <p:txBody>
          <a:bodyPr/>
          <a:lstStyle/>
          <a:p>
            <a:r>
              <a:rPr lang="en-GB" dirty="0" smtClean="0"/>
              <a:t>Explain how proactive interference differs from retroactive interference ( 3 marks)</a:t>
            </a:r>
            <a:endParaRPr lang="en-GB" dirty="0"/>
          </a:p>
        </p:txBody>
      </p:sp>
      <p:sp>
        <p:nvSpPr>
          <p:cNvPr id="4" name="Footer Placeholder 3"/>
          <p:cNvSpPr>
            <a:spLocks noGrp="1"/>
          </p:cNvSpPr>
          <p:nvPr>
            <p:ph type="ftr" sz="quarter" idx="11"/>
          </p:nvPr>
        </p:nvSpPr>
        <p:spPr/>
        <p:txBody>
          <a:bodyPr/>
          <a:lstStyle/>
          <a:p>
            <a:r>
              <a:rPr lang="en-GB" smtClean="0"/>
              <a:t>www.psychbug.co.uk</a:t>
            </a:r>
            <a:endParaRPr lang="en-GB"/>
          </a:p>
        </p:txBody>
      </p:sp>
    </p:spTree>
    <p:extLst>
      <p:ext uri="{BB962C8B-B14F-4D97-AF65-F5344CB8AC3E}">
        <p14:creationId xmlns:p14="http://schemas.microsoft.com/office/powerpoint/2010/main" val="8066984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Multiple choice</a:t>
            </a:r>
            <a:endParaRPr lang="en-GB" dirty="0"/>
          </a:p>
        </p:txBody>
      </p:sp>
      <p:sp>
        <p:nvSpPr>
          <p:cNvPr id="3" name="Content Placeholder 2"/>
          <p:cNvSpPr>
            <a:spLocks noGrp="1"/>
          </p:cNvSpPr>
          <p:nvPr>
            <p:ph idx="1"/>
          </p:nvPr>
        </p:nvSpPr>
        <p:spPr/>
        <p:txBody>
          <a:bodyPr/>
          <a:lstStyle/>
          <a:p>
            <a:r>
              <a:rPr lang="en-GB" dirty="0" smtClean="0"/>
              <a:t>Proactive interference occurs when:</a:t>
            </a:r>
          </a:p>
          <a:p>
            <a:r>
              <a:rPr lang="en-GB" dirty="0" smtClean="0"/>
              <a:t>(a) Newer memories cause forgetting of older ones</a:t>
            </a:r>
          </a:p>
          <a:p>
            <a:r>
              <a:rPr lang="en-GB" dirty="0" smtClean="0"/>
              <a:t>(b) Memories fade over time</a:t>
            </a:r>
          </a:p>
          <a:p>
            <a:r>
              <a:rPr lang="en-GB" dirty="0" smtClean="0"/>
              <a:t>(c.) Older memories cause forgetting of newer ones</a:t>
            </a:r>
          </a:p>
          <a:p>
            <a:r>
              <a:rPr lang="en-GB" dirty="0" smtClean="0"/>
              <a:t>(d) We don’t have the right information to trigger out memory.</a:t>
            </a:r>
            <a:endParaRPr lang="en-GB" dirty="0"/>
          </a:p>
        </p:txBody>
      </p:sp>
      <p:sp>
        <p:nvSpPr>
          <p:cNvPr id="4" name="Footer Placeholder 3"/>
          <p:cNvSpPr>
            <a:spLocks noGrp="1"/>
          </p:cNvSpPr>
          <p:nvPr>
            <p:ph type="ftr" sz="quarter" idx="11"/>
          </p:nvPr>
        </p:nvSpPr>
        <p:spPr/>
        <p:txBody>
          <a:bodyPr/>
          <a:lstStyle/>
          <a:p>
            <a:r>
              <a:rPr lang="en-GB" smtClean="0"/>
              <a:t>www.psychbug.co.uk</a:t>
            </a:r>
            <a:endParaRPr lang="en-GB"/>
          </a:p>
        </p:txBody>
      </p:sp>
    </p:spTree>
    <p:extLst>
      <p:ext uri="{BB962C8B-B14F-4D97-AF65-F5344CB8AC3E}">
        <p14:creationId xmlns:p14="http://schemas.microsoft.com/office/powerpoint/2010/main" val="384215683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lstStyle/>
          <a:p>
            <a:r>
              <a:rPr lang="en-GB" dirty="0" smtClean="0"/>
              <a:t>  C</a:t>
            </a:r>
            <a:endParaRPr lang="en-GB" dirty="0"/>
          </a:p>
        </p:txBody>
      </p:sp>
      <p:sp>
        <p:nvSpPr>
          <p:cNvPr id="4" name="Footer Placeholder 3"/>
          <p:cNvSpPr>
            <a:spLocks noGrp="1"/>
          </p:cNvSpPr>
          <p:nvPr>
            <p:ph type="ftr" sz="quarter" idx="11"/>
          </p:nvPr>
        </p:nvSpPr>
        <p:spPr/>
        <p:txBody>
          <a:bodyPr/>
          <a:lstStyle/>
          <a:p>
            <a:r>
              <a:rPr lang="en-GB" smtClean="0"/>
              <a:t>www.psychbug.co.uk</a:t>
            </a:r>
            <a:endParaRPr lang="en-GB"/>
          </a:p>
        </p:txBody>
      </p:sp>
    </p:spTree>
    <p:extLst>
      <p:ext uri="{BB962C8B-B14F-4D97-AF65-F5344CB8AC3E}">
        <p14:creationId xmlns:p14="http://schemas.microsoft.com/office/powerpoint/2010/main" val="15976035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Multiple choice</a:t>
            </a:r>
            <a:endParaRPr lang="en-GB" dirty="0"/>
          </a:p>
        </p:txBody>
      </p:sp>
      <p:sp>
        <p:nvSpPr>
          <p:cNvPr id="3" name="Content Placeholder 2"/>
          <p:cNvSpPr>
            <a:spLocks noGrp="1"/>
          </p:cNvSpPr>
          <p:nvPr>
            <p:ph idx="1"/>
          </p:nvPr>
        </p:nvSpPr>
        <p:spPr/>
        <p:txBody>
          <a:bodyPr>
            <a:normAutofit lnSpcReduction="10000"/>
          </a:bodyPr>
          <a:lstStyle/>
          <a:p>
            <a:r>
              <a:rPr lang="en-GB" dirty="0" smtClean="0"/>
              <a:t>Which of the following examples is the best example of retroactive interference?</a:t>
            </a:r>
          </a:p>
          <a:p>
            <a:r>
              <a:rPr lang="en-GB" sz="2800" dirty="0" smtClean="0"/>
              <a:t>A) A student revises for her Spanish exam, then her French exam and has trouble recalling her Spanish</a:t>
            </a:r>
          </a:p>
          <a:p>
            <a:r>
              <a:rPr lang="en-GB" sz="2800" dirty="0" smtClean="0"/>
              <a:t>B) A student revises for her Spanish exam, then her French exam and has trouble recalling her French</a:t>
            </a:r>
          </a:p>
          <a:p>
            <a:r>
              <a:rPr lang="en-GB" sz="2800" dirty="0" smtClean="0"/>
              <a:t>C) You have  anew mobile number but keep telling people your old one</a:t>
            </a:r>
          </a:p>
          <a:p>
            <a:r>
              <a:rPr lang="en-GB" sz="2800" dirty="0" smtClean="0"/>
              <a:t>D) You accidentally call your new boyfriend or girlfriend by your old one’s name</a:t>
            </a:r>
            <a:endParaRPr lang="en-GB" sz="2800" dirty="0"/>
          </a:p>
        </p:txBody>
      </p:sp>
      <p:sp>
        <p:nvSpPr>
          <p:cNvPr id="4" name="Footer Placeholder 3"/>
          <p:cNvSpPr>
            <a:spLocks noGrp="1"/>
          </p:cNvSpPr>
          <p:nvPr>
            <p:ph type="ftr" sz="quarter" idx="11"/>
          </p:nvPr>
        </p:nvSpPr>
        <p:spPr/>
        <p:txBody>
          <a:bodyPr/>
          <a:lstStyle/>
          <a:p>
            <a:r>
              <a:rPr lang="en-GB" smtClean="0"/>
              <a:t>www.psychbug.co.uk</a:t>
            </a:r>
            <a:endParaRPr lang="en-GB"/>
          </a:p>
        </p:txBody>
      </p:sp>
    </p:spTree>
    <p:extLst>
      <p:ext uri="{BB962C8B-B14F-4D97-AF65-F5344CB8AC3E}">
        <p14:creationId xmlns:p14="http://schemas.microsoft.com/office/powerpoint/2010/main" val="3538752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lstStyle/>
          <a:p>
            <a:r>
              <a:rPr lang="en-GB" dirty="0" smtClean="0"/>
              <a:t>A</a:t>
            </a:r>
            <a:endParaRPr lang="en-GB" dirty="0"/>
          </a:p>
        </p:txBody>
      </p:sp>
      <p:sp>
        <p:nvSpPr>
          <p:cNvPr id="4" name="Footer Placeholder 3"/>
          <p:cNvSpPr>
            <a:spLocks noGrp="1"/>
          </p:cNvSpPr>
          <p:nvPr>
            <p:ph type="ftr" sz="quarter" idx="11"/>
          </p:nvPr>
        </p:nvSpPr>
        <p:spPr/>
        <p:txBody>
          <a:bodyPr/>
          <a:lstStyle/>
          <a:p>
            <a:r>
              <a:rPr lang="en-GB" smtClean="0"/>
              <a:t>www.psychbug.co.uk</a:t>
            </a:r>
            <a:endParaRPr lang="en-GB"/>
          </a:p>
        </p:txBody>
      </p:sp>
    </p:spTree>
    <p:extLst>
      <p:ext uri="{BB962C8B-B14F-4D97-AF65-F5344CB8AC3E}">
        <p14:creationId xmlns:p14="http://schemas.microsoft.com/office/powerpoint/2010/main" val="390247762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764704"/>
            <a:ext cx="7024744" cy="1143000"/>
          </a:xfrm>
        </p:spPr>
        <p:txBody>
          <a:bodyPr>
            <a:normAutofit/>
          </a:bodyPr>
          <a:lstStyle/>
          <a:p>
            <a:r>
              <a:rPr lang="en-GB" sz="4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Tip of the Tongue</a:t>
            </a:r>
            <a:endParaRPr lang="en-GB" sz="4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Content Placeholder 2"/>
          <p:cNvSpPr>
            <a:spLocks noGrp="1"/>
          </p:cNvSpPr>
          <p:nvPr>
            <p:ph idx="1"/>
          </p:nvPr>
        </p:nvSpPr>
        <p:spPr/>
        <p:txBody>
          <a:bodyPr/>
          <a:lstStyle/>
          <a:p>
            <a:r>
              <a:rPr lang="en-GB" dirty="0" smtClean="0"/>
              <a:t>Have you ever experienced ‘tip of the tongue’ phenomenon?</a:t>
            </a:r>
          </a:p>
          <a:p>
            <a:r>
              <a:rPr lang="en-GB" dirty="0" smtClean="0"/>
              <a:t>Or come down the stairs to get something only to completely forget what it was once you get down...</a:t>
            </a:r>
          </a:p>
          <a:p>
            <a:r>
              <a:rPr lang="en-GB" dirty="0" smtClean="0"/>
              <a:t>Annoying isn’t it? </a:t>
            </a:r>
            <a:r>
              <a:rPr lang="en-GB" dirty="0" smtClean="0">
                <a:sym typeface="Wingdings" pitchFamily="2" charset="2"/>
              </a:rPr>
              <a:t></a:t>
            </a:r>
          </a:p>
          <a:p>
            <a:endParaRPr lang="en-GB" dirty="0">
              <a:sym typeface="Wingdings" pitchFamily="2" charset="2"/>
            </a:endParaRPr>
          </a:p>
          <a:p>
            <a:r>
              <a:rPr lang="en-GB"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sym typeface="Wingdings" pitchFamily="2" charset="2"/>
              </a:rPr>
              <a:t>Why do you think it happens?</a:t>
            </a:r>
          </a:p>
          <a:p>
            <a:endParaRPr lang="en-GB" dirty="0"/>
          </a:p>
        </p:txBody>
      </p:sp>
      <p:sp>
        <p:nvSpPr>
          <p:cNvPr id="4" name="TextBox 3"/>
          <p:cNvSpPr txBox="1"/>
          <p:nvPr/>
        </p:nvSpPr>
        <p:spPr>
          <a:xfrm>
            <a:off x="4788024" y="-437323"/>
            <a:ext cx="3384376" cy="954107"/>
          </a:xfrm>
          <a:prstGeom prst="rect">
            <a:avLst/>
          </a:prstGeom>
          <a:noFill/>
        </p:spPr>
        <p:txBody>
          <a:bodyPr>
            <a:spAutoFit/>
          </a:bodyPr>
          <a:lstStyle/>
          <a:p>
            <a:pPr>
              <a:defRPr/>
            </a:pPr>
            <a:endParaRPr lang="en-GB" sz="2800" b="1" dirty="0">
              <a:ln w="17780" cmpd="sng">
                <a:solidFill>
                  <a:srgbClr val="94C600">
                    <a:tint val="3000"/>
                  </a:srgbClr>
                </a:solidFill>
                <a:prstDash val="solid"/>
                <a:miter lim="800000"/>
              </a:ln>
              <a:gradFill>
                <a:gsLst>
                  <a:gs pos="10000">
                    <a:srgbClr val="94C600">
                      <a:tint val="63000"/>
                      <a:sat val="105000"/>
                    </a:srgbClr>
                  </a:gs>
                  <a:gs pos="90000">
                    <a:srgbClr val="94C600">
                      <a:shade val="50000"/>
                      <a:satMod val="100000"/>
                    </a:srgbClr>
                  </a:gs>
                </a:gsLst>
                <a:lin ang="5400000"/>
              </a:gradFill>
              <a:effectLst>
                <a:outerShdw blurRad="55000" dist="50800" dir="5400000" algn="tl">
                  <a:srgbClr val="000000">
                    <a:alpha val="33000"/>
                  </a:srgbClr>
                </a:outerShdw>
              </a:effectLst>
            </a:endParaRPr>
          </a:p>
          <a:p>
            <a:pPr>
              <a:defRPr/>
            </a:pPr>
            <a:r>
              <a:rPr lang="en-GB" sz="2800" b="1" dirty="0">
                <a:ln w="17780" cmpd="sng">
                  <a:solidFill>
                    <a:srgbClr val="94C600">
                      <a:tint val="3000"/>
                    </a:srgbClr>
                  </a:solidFill>
                  <a:prstDash val="solid"/>
                  <a:miter lim="800000"/>
                </a:ln>
                <a:gradFill>
                  <a:gsLst>
                    <a:gs pos="10000">
                      <a:srgbClr val="94C600">
                        <a:tint val="63000"/>
                        <a:sat val="105000"/>
                      </a:srgbClr>
                    </a:gs>
                    <a:gs pos="90000">
                      <a:srgbClr val="94C600">
                        <a:shade val="50000"/>
                        <a:satMod val="100000"/>
                      </a:srgbClr>
                    </a:gs>
                  </a:gsLst>
                  <a:lin ang="5400000"/>
                </a:gradFill>
                <a:effectLst>
                  <a:outerShdw blurRad="55000" dist="50800" dir="5400000" algn="tl">
                    <a:srgbClr val="000000">
                      <a:alpha val="33000"/>
                    </a:srgbClr>
                  </a:outerShdw>
                </a:effectLst>
              </a:rPr>
              <a:t>To Start…</a:t>
            </a:r>
          </a:p>
        </p:txBody>
      </p:sp>
    </p:spTree>
    <p:extLst>
      <p:ext uri="{BB962C8B-B14F-4D97-AF65-F5344CB8AC3E}">
        <p14:creationId xmlns:p14="http://schemas.microsoft.com/office/powerpoint/2010/main" val="14236235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4499992" y="-243408"/>
            <a:ext cx="3829892" cy="766952"/>
          </a:xfrm>
          <a:prstGeom prst="rect">
            <a:avLst/>
          </a:prstGeom>
        </p:spPr>
        <p:txBody>
          <a:bodyPr anchor="b"/>
          <a:lstStyle>
            <a:lvl1pPr algn="l" defTabSz="914400" rtl="0" eaLnBrk="1" latinLnBrk="0" hangingPunct="1">
              <a:spcBef>
                <a:spcPct val="0"/>
              </a:spcBef>
              <a:buNone/>
              <a:defRPr sz="2800" b="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lang="en-GB" sz="2400" b="1" spc="300" dirty="0" smtClean="0">
                <a:ln w="11430" cmpd="sng">
                  <a:solidFill>
                    <a:srgbClr val="94C600">
                      <a:tint val="10000"/>
                    </a:srgbClr>
                  </a:solidFill>
                  <a:prstDash val="solid"/>
                  <a:miter lim="800000"/>
                </a:ln>
                <a:gradFill>
                  <a:gsLst>
                    <a:gs pos="10000">
                      <a:srgbClr val="94C600">
                        <a:tint val="83000"/>
                        <a:shade val="100000"/>
                        <a:satMod val="200000"/>
                      </a:srgbClr>
                    </a:gs>
                    <a:gs pos="75000">
                      <a:srgbClr val="94C600">
                        <a:tint val="100000"/>
                        <a:shade val="50000"/>
                        <a:satMod val="150000"/>
                      </a:srgbClr>
                    </a:gs>
                  </a:gsLst>
                  <a:lin ang="5400000"/>
                </a:gradFill>
                <a:effectLst>
                  <a:glow rad="45500">
                    <a:srgbClr val="94C600">
                      <a:satMod val="220000"/>
                      <a:alpha val="35000"/>
                    </a:srgbClr>
                  </a:glow>
                </a:effectLst>
              </a:rPr>
              <a:t>Cue Dependent </a:t>
            </a:r>
            <a:endParaRPr lang="en-GB" sz="2400" b="1" spc="300" dirty="0">
              <a:ln w="11430" cmpd="sng">
                <a:solidFill>
                  <a:srgbClr val="94C600">
                    <a:tint val="10000"/>
                  </a:srgbClr>
                </a:solidFill>
                <a:prstDash val="solid"/>
                <a:miter lim="800000"/>
              </a:ln>
              <a:gradFill>
                <a:gsLst>
                  <a:gs pos="10000">
                    <a:srgbClr val="94C600">
                      <a:tint val="83000"/>
                      <a:shade val="100000"/>
                      <a:satMod val="200000"/>
                    </a:srgbClr>
                  </a:gs>
                  <a:gs pos="75000">
                    <a:srgbClr val="94C600">
                      <a:tint val="100000"/>
                      <a:shade val="50000"/>
                      <a:satMod val="150000"/>
                    </a:srgbClr>
                  </a:gs>
                </a:gsLst>
                <a:lin ang="5400000"/>
              </a:gradFill>
              <a:effectLst>
                <a:glow rad="45500">
                  <a:srgbClr val="94C600">
                    <a:satMod val="220000"/>
                    <a:alpha val="35000"/>
                  </a:srgbClr>
                </a:glow>
              </a:effectLst>
            </a:endParaRPr>
          </a:p>
        </p:txBody>
      </p:sp>
      <p:sp>
        <p:nvSpPr>
          <p:cNvPr id="9" name="TextBox 8"/>
          <p:cNvSpPr txBox="1"/>
          <p:nvPr/>
        </p:nvSpPr>
        <p:spPr>
          <a:xfrm>
            <a:off x="748842" y="908720"/>
            <a:ext cx="7502300" cy="1323439"/>
          </a:xfrm>
          <a:prstGeom prst="rect">
            <a:avLst/>
          </a:prstGeom>
          <a:noFill/>
        </p:spPr>
        <p:txBody>
          <a:bodyPr wrap="square" rtlCol="0">
            <a:spAutoFit/>
          </a:bodyPr>
          <a:lstStyle/>
          <a:p>
            <a:pPr algn="ctr"/>
            <a:r>
              <a:rPr lang="en-GB" sz="8000" b="1" dirty="0" smtClean="0">
                <a:ln w="12700">
                  <a:solidFill>
                    <a:srgbClr val="3E3D2D">
                      <a:satMod val="155000"/>
                    </a:srgbClr>
                  </a:solidFill>
                  <a:prstDash val="solid"/>
                </a:ln>
                <a:solidFill>
                  <a:srgbClr val="CAF278">
                    <a:tint val="85000"/>
                    <a:satMod val="155000"/>
                  </a:srgbClr>
                </a:solidFill>
                <a:effectLst>
                  <a:outerShdw blurRad="41275" dist="20320" dir="1800000" algn="tl" rotWithShape="0">
                    <a:srgbClr val="000000">
                      <a:alpha val="40000"/>
                    </a:srgbClr>
                  </a:outerShdw>
                </a:effectLst>
              </a:rPr>
              <a:t>Experiment</a:t>
            </a:r>
            <a:r>
              <a:rPr lang="en-GB" dirty="0" smtClean="0">
                <a:solidFill>
                  <a:prstClr val="black"/>
                </a:solidFill>
              </a:rPr>
              <a:t> </a:t>
            </a:r>
            <a:endParaRPr lang="en-GB" dirty="0">
              <a:solidFill>
                <a:prstClr val="black"/>
              </a:solidFill>
            </a:endParaRPr>
          </a:p>
        </p:txBody>
      </p:sp>
      <p:sp>
        <p:nvSpPr>
          <p:cNvPr id="11" name="TextBox 10"/>
          <p:cNvSpPr txBox="1"/>
          <p:nvPr/>
        </p:nvSpPr>
        <p:spPr>
          <a:xfrm>
            <a:off x="1115616" y="3140968"/>
            <a:ext cx="7135526" cy="2062103"/>
          </a:xfrm>
          <a:prstGeom prst="rect">
            <a:avLst/>
          </a:prstGeom>
          <a:noFill/>
        </p:spPr>
        <p:txBody>
          <a:bodyPr wrap="square" rtlCol="0">
            <a:spAutoFit/>
          </a:bodyPr>
          <a:lstStyle/>
          <a:p>
            <a:r>
              <a:rPr lang="en-GB" sz="3200" dirty="0" smtClean="0">
                <a:solidFill>
                  <a:prstClr val="black"/>
                </a:solidFill>
              </a:rPr>
              <a:t>You will see a number of things on the screen. In each case, write down the first thing you think of/remember…</a:t>
            </a:r>
            <a:endParaRPr lang="en-GB" sz="3200" dirty="0">
              <a:solidFill>
                <a:prstClr val="black"/>
              </a:solidFill>
            </a:endParaRPr>
          </a:p>
        </p:txBody>
      </p:sp>
    </p:spTree>
    <p:extLst>
      <p:ext uri="{BB962C8B-B14F-4D97-AF65-F5344CB8AC3E}">
        <p14:creationId xmlns:p14="http://schemas.microsoft.com/office/powerpoint/2010/main" val="10784221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4499992" y="-243408"/>
            <a:ext cx="3829892" cy="766952"/>
          </a:xfrm>
          <a:prstGeom prst="rect">
            <a:avLst/>
          </a:prstGeom>
        </p:spPr>
        <p:txBody>
          <a:bodyPr anchor="b"/>
          <a:lstStyle>
            <a:lvl1pPr algn="l" defTabSz="914400" rtl="0" eaLnBrk="1" latinLnBrk="0" hangingPunct="1">
              <a:spcBef>
                <a:spcPct val="0"/>
              </a:spcBef>
              <a:buNone/>
              <a:defRPr sz="2800" b="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lang="en-GB" sz="2400" b="1" spc="300" dirty="0" smtClean="0">
                <a:ln w="11430" cmpd="sng">
                  <a:solidFill>
                    <a:srgbClr val="94C600">
                      <a:tint val="10000"/>
                    </a:srgbClr>
                  </a:solidFill>
                  <a:prstDash val="solid"/>
                  <a:miter lim="800000"/>
                </a:ln>
                <a:gradFill>
                  <a:gsLst>
                    <a:gs pos="10000">
                      <a:srgbClr val="94C600">
                        <a:tint val="83000"/>
                        <a:shade val="100000"/>
                        <a:satMod val="200000"/>
                      </a:srgbClr>
                    </a:gs>
                    <a:gs pos="75000">
                      <a:srgbClr val="94C600">
                        <a:tint val="100000"/>
                        <a:shade val="50000"/>
                        <a:satMod val="150000"/>
                      </a:srgbClr>
                    </a:gs>
                  </a:gsLst>
                  <a:lin ang="5400000"/>
                </a:gradFill>
                <a:effectLst>
                  <a:glow rad="45500">
                    <a:srgbClr val="94C600">
                      <a:satMod val="220000"/>
                      <a:alpha val="35000"/>
                    </a:srgbClr>
                  </a:glow>
                </a:effectLst>
              </a:rPr>
              <a:t>Cue Dependent </a:t>
            </a:r>
            <a:endParaRPr lang="en-GB" sz="2400" b="1" spc="300" dirty="0">
              <a:ln w="11430" cmpd="sng">
                <a:solidFill>
                  <a:srgbClr val="94C600">
                    <a:tint val="10000"/>
                  </a:srgbClr>
                </a:solidFill>
                <a:prstDash val="solid"/>
                <a:miter lim="800000"/>
              </a:ln>
              <a:gradFill>
                <a:gsLst>
                  <a:gs pos="10000">
                    <a:srgbClr val="94C600">
                      <a:tint val="83000"/>
                      <a:shade val="100000"/>
                      <a:satMod val="200000"/>
                    </a:srgbClr>
                  </a:gs>
                  <a:gs pos="75000">
                    <a:srgbClr val="94C600">
                      <a:tint val="100000"/>
                      <a:shade val="50000"/>
                      <a:satMod val="150000"/>
                    </a:srgbClr>
                  </a:gs>
                </a:gsLst>
                <a:lin ang="5400000"/>
              </a:gradFill>
              <a:effectLst>
                <a:glow rad="45500">
                  <a:srgbClr val="94C600">
                    <a:satMod val="220000"/>
                    <a:alpha val="35000"/>
                  </a:srgbClr>
                </a:glow>
              </a:effectLst>
            </a:endParaRPr>
          </a:p>
        </p:txBody>
      </p:sp>
      <p:pic>
        <p:nvPicPr>
          <p:cNvPr id="2050" name="Picture 2" descr="http://the-collectiveonline.com/wp-content/uploads/2013/07/heidi_klum_barbie_doll_sequin.jp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1600" y="908720"/>
            <a:ext cx="3528392" cy="529258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www.actionmanhq.co.uk/actionman2/aquablaster.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68825" y="1084267"/>
            <a:ext cx="3262114" cy="51170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82526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4499992" y="-243408"/>
            <a:ext cx="3829892" cy="766952"/>
          </a:xfrm>
          <a:prstGeom prst="rect">
            <a:avLst/>
          </a:prstGeom>
        </p:spPr>
        <p:txBody>
          <a:bodyPr anchor="b"/>
          <a:lstStyle>
            <a:lvl1pPr algn="l" defTabSz="914400" rtl="0" eaLnBrk="1" latinLnBrk="0" hangingPunct="1">
              <a:spcBef>
                <a:spcPct val="0"/>
              </a:spcBef>
              <a:buNone/>
              <a:defRPr sz="2800" b="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lang="en-GB" sz="2400" b="1" spc="300" dirty="0" smtClean="0">
                <a:ln w="11430" cmpd="sng">
                  <a:solidFill>
                    <a:srgbClr val="94C600">
                      <a:tint val="10000"/>
                    </a:srgbClr>
                  </a:solidFill>
                  <a:prstDash val="solid"/>
                  <a:miter lim="800000"/>
                </a:ln>
                <a:gradFill>
                  <a:gsLst>
                    <a:gs pos="10000">
                      <a:srgbClr val="94C600">
                        <a:tint val="83000"/>
                        <a:shade val="100000"/>
                        <a:satMod val="200000"/>
                      </a:srgbClr>
                    </a:gs>
                    <a:gs pos="75000">
                      <a:srgbClr val="94C600">
                        <a:tint val="100000"/>
                        <a:shade val="50000"/>
                        <a:satMod val="150000"/>
                      </a:srgbClr>
                    </a:gs>
                  </a:gsLst>
                  <a:lin ang="5400000"/>
                </a:gradFill>
                <a:effectLst>
                  <a:glow rad="45500">
                    <a:srgbClr val="94C600">
                      <a:satMod val="220000"/>
                      <a:alpha val="35000"/>
                    </a:srgbClr>
                  </a:glow>
                </a:effectLst>
              </a:rPr>
              <a:t>Cue Dependent </a:t>
            </a:r>
            <a:endParaRPr lang="en-GB" sz="2400" b="1" spc="300" dirty="0">
              <a:ln w="11430" cmpd="sng">
                <a:solidFill>
                  <a:srgbClr val="94C600">
                    <a:tint val="10000"/>
                  </a:srgbClr>
                </a:solidFill>
                <a:prstDash val="solid"/>
                <a:miter lim="800000"/>
              </a:ln>
              <a:gradFill>
                <a:gsLst>
                  <a:gs pos="10000">
                    <a:srgbClr val="94C600">
                      <a:tint val="83000"/>
                      <a:shade val="100000"/>
                      <a:satMod val="200000"/>
                    </a:srgbClr>
                  </a:gs>
                  <a:gs pos="75000">
                    <a:srgbClr val="94C600">
                      <a:tint val="100000"/>
                      <a:shade val="50000"/>
                      <a:satMod val="150000"/>
                    </a:srgbClr>
                  </a:gs>
                </a:gsLst>
                <a:lin ang="5400000"/>
              </a:gradFill>
              <a:effectLst>
                <a:glow rad="45500">
                  <a:srgbClr val="94C600">
                    <a:satMod val="220000"/>
                    <a:alpha val="35000"/>
                  </a:srgbClr>
                </a:glow>
              </a:effectLst>
            </a:endParaRPr>
          </a:p>
        </p:txBody>
      </p:sp>
      <p:sp>
        <p:nvSpPr>
          <p:cNvPr id="2" name="TextBox 1"/>
          <p:cNvSpPr txBox="1"/>
          <p:nvPr/>
        </p:nvSpPr>
        <p:spPr>
          <a:xfrm>
            <a:off x="755576" y="1340768"/>
            <a:ext cx="7704856" cy="707886"/>
          </a:xfrm>
          <a:prstGeom prst="rect">
            <a:avLst/>
          </a:prstGeom>
          <a:noFill/>
        </p:spPr>
        <p:txBody>
          <a:bodyPr wrap="square" rtlCol="0">
            <a:spAutoFit/>
          </a:bodyPr>
          <a:lstStyle/>
          <a:p>
            <a:r>
              <a:rPr lang="en-GB" sz="4000" dirty="0" smtClean="0">
                <a:solidFill>
                  <a:prstClr val="black"/>
                </a:solidFill>
              </a:rPr>
              <a:t>The Smell of…</a:t>
            </a:r>
            <a:endParaRPr lang="en-GB" sz="4000" dirty="0">
              <a:solidFill>
                <a:prstClr val="black"/>
              </a:solidFill>
            </a:endParaRPr>
          </a:p>
        </p:txBody>
      </p:sp>
      <p:pic>
        <p:nvPicPr>
          <p:cNvPr id="32770" name="Picture 2" descr="http://images-its.chemistdirect.co.uk/Bonjela-Gel-Original-3008.jpg?o=9Xcu9OCh9zouX6pH0qBFXSYFD@cj&amp;V=bsoy&amp;q=70">
            <a:hlinkClick r:id="rId2"/>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4321" b="39443"/>
          <a:stretch/>
        </p:blipFill>
        <p:spPr bwMode="auto">
          <a:xfrm>
            <a:off x="1271750" y="2924944"/>
            <a:ext cx="6456484" cy="16939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45922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4499992" y="-243408"/>
            <a:ext cx="3829892" cy="766952"/>
          </a:xfrm>
          <a:prstGeom prst="rect">
            <a:avLst/>
          </a:prstGeom>
        </p:spPr>
        <p:txBody>
          <a:bodyPr anchor="b"/>
          <a:lstStyle>
            <a:lvl1pPr algn="l" defTabSz="914400" rtl="0" eaLnBrk="1" latinLnBrk="0" hangingPunct="1">
              <a:spcBef>
                <a:spcPct val="0"/>
              </a:spcBef>
              <a:buNone/>
              <a:defRPr sz="2800" b="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lang="en-GB" sz="2400" b="1" spc="300" dirty="0" smtClean="0">
                <a:ln w="11430" cmpd="sng">
                  <a:solidFill>
                    <a:srgbClr val="94C600">
                      <a:tint val="10000"/>
                    </a:srgbClr>
                  </a:solidFill>
                  <a:prstDash val="solid"/>
                  <a:miter lim="800000"/>
                </a:ln>
                <a:gradFill>
                  <a:gsLst>
                    <a:gs pos="10000">
                      <a:srgbClr val="94C600">
                        <a:tint val="83000"/>
                        <a:shade val="100000"/>
                        <a:satMod val="200000"/>
                      </a:srgbClr>
                    </a:gs>
                    <a:gs pos="75000">
                      <a:srgbClr val="94C600">
                        <a:tint val="100000"/>
                        <a:shade val="50000"/>
                        <a:satMod val="150000"/>
                      </a:srgbClr>
                    </a:gs>
                  </a:gsLst>
                  <a:lin ang="5400000"/>
                </a:gradFill>
                <a:effectLst>
                  <a:glow rad="45500">
                    <a:srgbClr val="94C600">
                      <a:satMod val="220000"/>
                      <a:alpha val="35000"/>
                    </a:srgbClr>
                  </a:glow>
                </a:effectLst>
              </a:rPr>
              <a:t>Cue Dependent </a:t>
            </a:r>
            <a:endParaRPr lang="en-GB" sz="2400" b="1" spc="300" dirty="0">
              <a:ln w="11430" cmpd="sng">
                <a:solidFill>
                  <a:srgbClr val="94C600">
                    <a:tint val="10000"/>
                  </a:srgbClr>
                </a:solidFill>
                <a:prstDash val="solid"/>
                <a:miter lim="800000"/>
              </a:ln>
              <a:gradFill>
                <a:gsLst>
                  <a:gs pos="10000">
                    <a:srgbClr val="94C600">
                      <a:tint val="83000"/>
                      <a:shade val="100000"/>
                      <a:satMod val="200000"/>
                    </a:srgbClr>
                  </a:gs>
                  <a:gs pos="75000">
                    <a:srgbClr val="94C600">
                      <a:tint val="100000"/>
                      <a:shade val="50000"/>
                      <a:satMod val="150000"/>
                    </a:srgbClr>
                  </a:gs>
                </a:gsLst>
                <a:lin ang="5400000"/>
              </a:gradFill>
              <a:effectLst>
                <a:glow rad="45500">
                  <a:srgbClr val="94C600">
                    <a:satMod val="220000"/>
                    <a:alpha val="35000"/>
                  </a:srgbClr>
                </a:glow>
              </a:effectLst>
            </a:endParaRPr>
          </a:p>
        </p:txBody>
      </p:sp>
      <p:sp>
        <p:nvSpPr>
          <p:cNvPr id="2" name="TextBox 1"/>
          <p:cNvSpPr txBox="1"/>
          <p:nvPr/>
        </p:nvSpPr>
        <p:spPr>
          <a:xfrm>
            <a:off x="755576" y="1340768"/>
            <a:ext cx="7704856" cy="707886"/>
          </a:xfrm>
          <a:prstGeom prst="rect">
            <a:avLst/>
          </a:prstGeom>
          <a:noFill/>
        </p:spPr>
        <p:txBody>
          <a:bodyPr wrap="square" rtlCol="0">
            <a:spAutoFit/>
          </a:bodyPr>
          <a:lstStyle/>
          <a:p>
            <a:r>
              <a:rPr lang="en-GB" sz="4000" dirty="0" smtClean="0">
                <a:solidFill>
                  <a:prstClr val="black"/>
                </a:solidFill>
              </a:rPr>
              <a:t>The taste of…</a:t>
            </a:r>
            <a:endParaRPr lang="en-GB" sz="4000" dirty="0">
              <a:solidFill>
                <a:prstClr val="black"/>
              </a:solidFill>
            </a:endParaRPr>
          </a:p>
        </p:txBody>
      </p:sp>
      <p:pic>
        <p:nvPicPr>
          <p:cNvPr id="33794" name="Picture 2" descr="http://twinsmummy.files.wordpress.com/2011/02/calpol.jpg">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818" t="6956" r="34364" b="7527"/>
          <a:stretch/>
        </p:blipFill>
        <p:spPr bwMode="auto">
          <a:xfrm>
            <a:off x="4932040" y="1196752"/>
            <a:ext cx="1937481" cy="504861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70950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4499992" y="-243408"/>
            <a:ext cx="3829892" cy="766952"/>
          </a:xfrm>
          <a:prstGeom prst="rect">
            <a:avLst/>
          </a:prstGeom>
        </p:spPr>
        <p:txBody>
          <a:bodyPr anchor="b"/>
          <a:lstStyle>
            <a:lvl1pPr algn="l" defTabSz="914400" rtl="0" eaLnBrk="1" latinLnBrk="0" hangingPunct="1">
              <a:spcBef>
                <a:spcPct val="0"/>
              </a:spcBef>
              <a:buNone/>
              <a:defRPr sz="2800" b="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lang="en-GB" sz="2400" b="1" spc="300" dirty="0" smtClean="0">
                <a:ln w="11430" cmpd="sng">
                  <a:solidFill>
                    <a:srgbClr val="94C600">
                      <a:tint val="10000"/>
                    </a:srgbClr>
                  </a:solidFill>
                  <a:prstDash val="solid"/>
                  <a:miter lim="800000"/>
                </a:ln>
                <a:gradFill>
                  <a:gsLst>
                    <a:gs pos="10000">
                      <a:srgbClr val="94C600">
                        <a:tint val="83000"/>
                        <a:shade val="100000"/>
                        <a:satMod val="200000"/>
                      </a:srgbClr>
                    </a:gs>
                    <a:gs pos="75000">
                      <a:srgbClr val="94C600">
                        <a:tint val="100000"/>
                        <a:shade val="50000"/>
                        <a:satMod val="150000"/>
                      </a:srgbClr>
                    </a:gs>
                  </a:gsLst>
                  <a:lin ang="5400000"/>
                </a:gradFill>
                <a:effectLst>
                  <a:glow rad="45500">
                    <a:srgbClr val="94C600">
                      <a:satMod val="220000"/>
                      <a:alpha val="35000"/>
                    </a:srgbClr>
                  </a:glow>
                </a:effectLst>
              </a:rPr>
              <a:t>Cue Dependent </a:t>
            </a:r>
            <a:endParaRPr lang="en-GB" sz="2400" b="1" spc="300" dirty="0">
              <a:ln w="11430" cmpd="sng">
                <a:solidFill>
                  <a:srgbClr val="94C600">
                    <a:tint val="10000"/>
                  </a:srgbClr>
                </a:solidFill>
                <a:prstDash val="solid"/>
                <a:miter lim="800000"/>
              </a:ln>
              <a:gradFill>
                <a:gsLst>
                  <a:gs pos="10000">
                    <a:srgbClr val="94C600">
                      <a:tint val="83000"/>
                      <a:shade val="100000"/>
                      <a:satMod val="200000"/>
                    </a:srgbClr>
                  </a:gs>
                  <a:gs pos="75000">
                    <a:srgbClr val="94C600">
                      <a:tint val="100000"/>
                      <a:shade val="50000"/>
                      <a:satMod val="150000"/>
                    </a:srgbClr>
                  </a:gs>
                </a:gsLst>
                <a:lin ang="5400000"/>
              </a:gradFill>
              <a:effectLst>
                <a:glow rad="45500">
                  <a:srgbClr val="94C600">
                    <a:satMod val="220000"/>
                    <a:alpha val="35000"/>
                  </a:srgbClr>
                </a:glow>
              </a:effectLst>
            </a:endParaRPr>
          </a:p>
        </p:txBody>
      </p:sp>
      <p:pic>
        <p:nvPicPr>
          <p:cNvPr id="34818" name="Picture 2" descr="http://glasgowyp.co.uk/wp-content/uploads/2012/04/Rubiks_cube_by_keqs.jp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64891" y="1689472"/>
            <a:ext cx="4086225" cy="4086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40851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4499992" y="-243408"/>
            <a:ext cx="3829892" cy="766952"/>
          </a:xfrm>
          <a:prstGeom prst="rect">
            <a:avLst/>
          </a:prstGeom>
        </p:spPr>
        <p:txBody>
          <a:bodyPr anchor="b"/>
          <a:lstStyle>
            <a:lvl1pPr algn="l" defTabSz="914400" rtl="0" eaLnBrk="1" latinLnBrk="0" hangingPunct="1">
              <a:spcBef>
                <a:spcPct val="0"/>
              </a:spcBef>
              <a:buNone/>
              <a:defRPr sz="2800" b="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lang="en-GB" sz="2400" b="1" spc="300" dirty="0" smtClean="0">
                <a:ln w="11430" cmpd="sng">
                  <a:solidFill>
                    <a:srgbClr val="94C600">
                      <a:tint val="10000"/>
                    </a:srgbClr>
                  </a:solidFill>
                  <a:prstDash val="solid"/>
                  <a:miter lim="800000"/>
                </a:ln>
                <a:gradFill>
                  <a:gsLst>
                    <a:gs pos="10000">
                      <a:srgbClr val="94C600">
                        <a:tint val="83000"/>
                        <a:shade val="100000"/>
                        <a:satMod val="200000"/>
                      </a:srgbClr>
                    </a:gs>
                    <a:gs pos="75000">
                      <a:srgbClr val="94C600">
                        <a:tint val="100000"/>
                        <a:shade val="50000"/>
                        <a:satMod val="150000"/>
                      </a:srgbClr>
                    </a:gs>
                  </a:gsLst>
                  <a:lin ang="5400000"/>
                </a:gradFill>
                <a:effectLst>
                  <a:glow rad="45500">
                    <a:srgbClr val="94C600">
                      <a:satMod val="220000"/>
                      <a:alpha val="35000"/>
                    </a:srgbClr>
                  </a:glow>
                </a:effectLst>
              </a:rPr>
              <a:t>Cue Dependent </a:t>
            </a:r>
            <a:endParaRPr lang="en-GB" sz="2400" b="1" spc="300" dirty="0">
              <a:ln w="11430" cmpd="sng">
                <a:solidFill>
                  <a:srgbClr val="94C600">
                    <a:tint val="10000"/>
                  </a:srgbClr>
                </a:solidFill>
                <a:prstDash val="solid"/>
                <a:miter lim="800000"/>
              </a:ln>
              <a:gradFill>
                <a:gsLst>
                  <a:gs pos="10000">
                    <a:srgbClr val="94C600">
                      <a:tint val="83000"/>
                      <a:shade val="100000"/>
                      <a:satMod val="200000"/>
                    </a:srgbClr>
                  </a:gs>
                  <a:gs pos="75000">
                    <a:srgbClr val="94C600">
                      <a:tint val="100000"/>
                      <a:shade val="50000"/>
                      <a:satMod val="150000"/>
                    </a:srgbClr>
                  </a:gs>
                </a:gsLst>
                <a:lin ang="5400000"/>
              </a:gradFill>
              <a:effectLst>
                <a:glow rad="45500">
                  <a:srgbClr val="94C600">
                    <a:satMod val="220000"/>
                    <a:alpha val="35000"/>
                  </a:srgbClr>
                </a:glow>
              </a:effectLst>
            </a:endParaRPr>
          </a:p>
        </p:txBody>
      </p:sp>
      <p:pic>
        <p:nvPicPr>
          <p:cNvPr id="35842" name="Picture 2" descr="http://www.totalmerchandise.co.uk/uploads/product-images/Total_Merchandise_Promotional_Bucket_And_Spade_Personalised_Logo_Design_1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5749" y="1124744"/>
            <a:ext cx="4597694" cy="4608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16769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4499992" y="-243408"/>
            <a:ext cx="3829892" cy="766952"/>
          </a:xfrm>
          <a:prstGeom prst="rect">
            <a:avLst/>
          </a:prstGeom>
        </p:spPr>
        <p:txBody>
          <a:bodyPr anchor="b"/>
          <a:lstStyle>
            <a:lvl1pPr algn="l" defTabSz="914400" rtl="0" eaLnBrk="1" latinLnBrk="0" hangingPunct="1">
              <a:spcBef>
                <a:spcPct val="0"/>
              </a:spcBef>
              <a:buNone/>
              <a:defRPr sz="2800" b="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lang="en-GB" sz="2400" b="1" spc="300" dirty="0" smtClean="0">
                <a:ln w="11430" cmpd="sng">
                  <a:solidFill>
                    <a:srgbClr val="94C600">
                      <a:tint val="10000"/>
                    </a:srgbClr>
                  </a:solidFill>
                  <a:prstDash val="solid"/>
                  <a:miter lim="800000"/>
                </a:ln>
                <a:gradFill>
                  <a:gsLst>
                    <a:gs pos="10000">
                      <a:srgbClr val="94C600">
                        <a:tint val="83000"/>
                        <a:shade val="100000"/>
                        <a:satMod val="200000"/>
                      </a:srgbClr>
                    </a:gs>
                    <a:gs pos="75000">
                      <a:srgbClr val="94C600">
                        <a:tint val="100000"/>
                        <a:shade val="50000"/>
                        <a:satMod val="150000"/>
                      </a:srgbClr>
                    </a:gs>
                  </a:gsLst>
                  <a:lin ang="5400000"/>
                </a:gradFill>
                <a:effectLst>
                  <a:glow rad="45500">
                    <a:srgbClr val="94C600">
                      <a:satMod val="220000"/>
                      <a:alpha val="35000"/>
                    </a:srgbClr>
                  </a:glow>
                </a:effectLst>
              </a:rPr>
              <a:t>Cue Dependent </a:t>
            </a:r>
            <a:endParaRPr lang="en-GB" sz="2400" b="1" spc="300" dirty="0">
              <a:ln w="11430" cmpd="sng">
                <a:solidFill>
                  <a:srgbClr val="94C600">
                    <a:tint val="10000"/>
                  </a:srgbClr>
                </a:solidFill>
                <a:prstDash val="solid"/>
                <a:miter lim="800000"/>
              </a:ln>
              <a:gradFill>
                <a:gsLst>
                  <a:gs pos="10000">
                    <a:srgbClr val="94C600">
                      <a:tint val="83000"/>
                      <a:shade val="100000"/>
                      <a:satMod val="200000"/>
                    </a:srgbClr>
                  </a:gs>
                  <a:gs pos="75000">
                    <a:srgbClr val="94C600">
                      <a:tint val="100000"/>
                      <a:shade val="50000"/>
                      <a:satMod val="150000"/>
                    </a:srgbClr>
                  </a:gs>
                </a:gsLst>
                <a:lin ang="5400000"/>
              </a:gradFill>
              <a:effectLst>
                <a:glow rad="45500">
                  <a:srgbClr val="94C600">
                    <a:satMod val="220000"/>
                    <a:alpha val="35000"/>
                  </a:srgbClr>
                </a:glow>
              </a:effectLst>
            </a:endParaRPr>
          </a:p>
        </p:txBody>
      </p:sp>
      <p:sp>
        <p:nvSpPr>
          <p:cNvPr id="3" name="Oval Callout 2"/>
          <p:cNvSpPr/>
          <p:nvPr/>
        </p:nvSpPr>
        <p:spPr>
          <a:xfrm>
            <a:off x="1187624" y="1268760"/>
            <a:ext cx="6624736" cy="4536504"/>
          </a:xfrm>
          <a:prstGeom prst="wedgeEllipseCallout">
            <a:avLst>
              <a:gd name="adj1" fmla="val -57482"/>
              <a:gd name="adj2" fmla="val 6215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solidFill>
                  <a:prstClr val="white"/>
                </a:solidFill>
              </a:rPr>
              <a:t>Why might these objects help us to recall our memories?</a:t>
            </a:r>
            <a:endParaRPr lang="en-GB" sz="3600" dirty="0">
              <a:solidFill>
                <a:prstClr val="white"/>
              </a:solidFill>
            </a:endParaRPr>
          </a:p>
        </p:txBody>
      </p:sp>
    </p:spTree>
    <p:extLst>
      <p:ext uri="{BB962C8B-B14F-4D97-AF65-F5344CB8AC3E}">
        <p14:creationId xmlns:p14="http://schemas.microsoft.com/office/powerpoint/2010/main" val="3343728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4499992" y="-243408"/>
            <a:ext cx="3829892" cy="766952"/>
          </a:xfrm>
          <a:prstGeom prst="rect">
            <a:avLst/>
          </a:prstGeom>
        </p:spPr>
        <p:txBody>
          <a:bodyPr anchor="b"/>
          <a:lstStyle>
            <a:lvl1pPr algn="l" defTabSz="914400" rtl="0" eaLnBrk="1" latinLnBrk="0" hangingPunct="1">
              <a:spcBef>
                <a:spcPct val="0"/>
              </a:spcBef>
              <a:buNone/>
              <a:defRPr sz="2800" b="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lang="en-GB" sz="2400" b="1" spc="300" dirty="0" smtClean="0">
                <a:ln w="11430" cmpd="sng">
                  <a:solidFill>
                    <a:srgbClr val="94C600">
                      <a:tint val="10000"/>
                    </a:srgbClr>
                  </a:solidFill>
                  <a:prstDash val="solid"/>
                  <a:miter lim="800000"/>
                </a:ln>
                <a:gradFill>
                  <a:gsLst>
                    <a:gs pos="10000">
                      <a:srgbClr val="94C600">
                        <a:tint val="83000"/>
                        <a:shade val="100000"/>
                        <a:satMod val="200000"/>
                      </a:srgbClr>
                    </a:gs>
                    <a:gs pos="75000">
                      <a:srgbClr val="94C600">
                        <a:tint val="100000"/>
                        <a:shade val="50000"/>
                        <a:satMod val="150000"/>
                      </a:srgbClr>
                    </a:gs>
                  </a:gsLst>
                  <a:lin ang="5400000"/>
                </a:gradFill>
                <a:effectLst>
                  <a:glow rad="45500">
                    <a:srgbClr val="94C600">
                      <a:satMod val="220000"/>
                      <a:alpha val="35000"/>
                    </a:srgbClr>
                  </a:glow>
                </a:effectLst>
              </a:rPr>
              <a:t>Cue Dependent </a:t>
            </a:r>
            <a:endParaRPr lang="en-GB" sz="2400" b="1" spc="300" dirty="0">
              <a:ln w="11430" cmpd="sng">
                <a:solidFill>
                  <a:srgbClr val="94C600">
                    <a:tint val="10000"/>
                  </a:srgbClr>
                </a:solidFill>
                <a:prstDash val="solid"/>
                <a:miter lim="800000"/>
              </a:ln>
              <a:gradFill>
                <a:gsLst>
                  <a:gs pos="10000">
                    <a:srgbClr val="94C600">
                      <a:tint val="83000"/>
                      <a:shade val="100000"/>
                      <a:satMod val="200000"/>
                    </a:srgbClr>
                  </a:gs>
                  <a:gs pos="75000">
                    <a:srgbClr val="94C600">
                      <a:tint val="100000"/>
                      <a:shade val="50000"/>
                      <a:satMod val="150000"/>
                    </a:srgbClr>
                  </a:gs>
                </a:gsLst>
                <a:lin ang="5400000"/>
              </a:gradFill>
              <a:effectLst>
                <a:glow rad="45500">
                  <a:srgbClr val="94C600">
                    <a:satMod val="220000"/>
                    <a:alpha val="35000"/>
                  </a:srgbClr>
                </a:glow>
              </a:effectLst>
            </a:endParaRPr>
          </a:p>
        </p:txBody>
      </p:sp>
      <p:sp>
        <p:nvSpPr>
          <p:cNvPr id="2" name="TextBox 1"/>
          <p:cNvSpPr txBox="1"/>
          <p:nvPr/>
        </p:nvSpPr>
        <p:spPr>
          <a:xfrm>
            <a:off x="645658" y="1026314"/>
            <a:ext cx="7920880" cy="523220"/>
          </a:xfrm>
          <a:prstGeom prst="rect">
            <a:avLst/>
          </a:prstGeom>
          <a:noFill/>
        </p:spPr>
        <p:txBody>
          <a:bodyPr wrap="square" rtlCol="0">
            <a:spAutoFit/>
          </a:bodyPr>
          <a:lstStyle/>
          <a:p>
            <a:r>
              <a:rPr lang="en-GB" sz="2800" b="1" dirty="0" smtClean="0">
                <a:ln w="12700">
                  <a:solidFill>
                    <a:srgbClr val="3E3D2D">
                      <a:satMod val="155000"/>
                    </a:srgbClr>
                  </a:solidFill>
                  <a:prstDash val="solid"/>
                </a:ln>
                <a:effectLst>
                  <a:outerShdw blurRad="41275" dist="20320" dir="1800000" algn="tl" rotWithShape="0">
                    <a:srgbClr val="000000">
                      <a:alpha val="40000"/>
                    </a:srgbClr>
                  </a:outerShdw>
                </a:effectLst>
              </a:rPr>
              <a:t>Retrieval failure Forgetting, </a:t>
            </a:r>
            <a:r>
              <a:rPr lang="en-GB" sz="2800" b="1" dirty="0" err="1" smtClean="0">
                <a:ln w="12700">
                  <a:solidFill>
                    <a:srgbClr val="3E3D2D">
                      <a:satMod val="155000"/>
                    </a:srgbClr>
                  </a:solidFill>
                  <a:prstDash val="solid"/>
                </a:ln>
                <a:effectLst>
                  <a:outerShdw blurRad="41275" dist="20320" dir="1800000" algn="tl" rotWithShape="0">
                    <a:srgbClr val="000000">
                      <a:alpha val="40000"/>
                    </a:srgbClr>
                  </a:outerShdw>
                </a:effectLst>
              </a:rPr>
              <a:t>Tulving</a:t>
            </a:r>
            <a:r>
              <a:rPr lang="en-GB" sz="2800" b="1" dirty="0" smtClean="0">
                <a:ln w="12700">
                  <a:solidFill>
                    <a:srgbClr val="3E3D2D">
                      <a:satMod val="155000"/>
                    </a:srgbClr>
                  </a:solidFill>
                  <a:prstDash val="solid"/>
                </a:ln>
                <a:effectLst>
                  <a:outerShdw blurRad="41275" dist="20320" dir="1800000" algn="tl" rotWithShape="0">
                    <a:srgbClr val="000000">
                      <a:alpha val="40000"/>
                    </a:srgbClr>
                  </a:outerShdw>
                </a:effectLst>
              </a:rPr>
              <a:t> (1972)</a:t>
            </a:r>
            <a:endParaRPr lang="en-GB" sz="2800" b="1" dirty="0">
              <a:ln w="12700">
                <a:solidFill>
                  <a:srgbClr val="3E3D2D">
                    <a:satMod val="155000"/>
                  </a:srgbClr>
                </a:solidFill>
                <a:prstDash val="solid"/>
              </a:ln>
              <a:effectLst>
                <a:outerShdw blurRad="41275" dist="20320" dir="1800000" algn="tl" rotWithShape="0">
                  <a:srgbClr val="000000">
                    <a:alpha val="40000"/>
                  </a:srgbClr>
                </a:outerShdw>
              </a:effectLst>
            </a:endParaRPr>
          </a:p>
        </p:txBody>
      </p:sp>
      <p:sp>
        <p:nvSpPr>
          <p:cNvPr id="4" name="TextBox 3"/>
          <p:cNvSpPr txBox="1"/>
          <p:nvPr/>
        </p:nvSpPr>
        <p:spPr>
          <a:xfrm>
            <a:off x="467544" y="1740706"/>
            <a:ext cx="8064896" cy="4093428"/>
          </a:xfrm>
          <a:prstGeom prst="rect">
            <a:avLst/>
          </a:prstGeom>
          <a:noFill/>
        </p:spPr>
        <p:txBody>
          <a:bodyPr wrap="square" rtlCol="0">
            <a:spAutoFit/>
          </a:bodyPr>
          <a:lstStyle/>
          <a:p>
            <a:r>
              <a:rPr lang="en-GB" sz="2000" dirty="0" smtClean="0">
                <a:solidFill>
                  <a:prstClr val="black"/>
                </a:solidFill>
              </a:rPr>
              <a:t>This is when we cannot access the memory until the correct retrieval  cue is used. </a:t>
            </a:r>
          </a:p>
          <a:p>
            <a:endParaRPr lang="en-GB" sz="2000" dirty="0">
              <a:solidFill>
                <a:prstClr val="black"/>
              </a:solidFill>
            </a:endParaRPr>
          </a:p>
          <a:p>
            <a:r>
              <a:rPr lang="en-GB" sz="2000" dirty="0" smtClean="0">
                <a:solidFill>
                  <a:prstClr val="black"/>
                </a:solidFill>
              </a:rPr>
              <a:t>When we encode a new memory we also store information that occurred around it, such as the way we felt or the place we were in. If we cannot remember or recall it, it could be because we are not in a similar situation to when the memory was originally stored. </a:t>
            </a:r>
          </a:p>
          <a:p>
            <a:endParaRPr lang="en-GB" sz="2000" b="1" dirty="0">
              <a:solidFill>
                <a:prstClr val="black"/>
              </a:solidFill>
            </a:endParaRPr>
          </a:p>
          <a:p>
            <a:r>
              <a:rPr lang="en-GB" sz="2000" b="1" dirty="0" smtClean="0">
                <a:solidFill>
                  <a:srgbClr val="92D050"/>
                </a:solidFill>
              </a:rPr>
              <a:t>‘Encoding Specificity Principle’ (</a:t>
            </a:r>
            <a:r>
              <a:rPr lang="en-GB" sz="2000" b="1" dirty="0" err="1" smtClean="0">
                <a:solidFill>
                  <a:srgbClr val="92D050"/>
                </a:solidFill>
              </a:rPr>
              <a:t>Tulving</a:t>
            </a:r>
            <a:r>
              <a:rPr lang="en-GB" sz="2000" b="1" dirty="0" smtClean="0">
                <a:solidFill>
                  <a:srgbClr val="92D050"/>
                </a:solidFill>
              </a:rPr>
              <a:t>) </a:t>
            </a:r>
            <a:r>
              <a:rPr lang="en-GB" sz="2000" b="1" dirty="0" smtClean="0">
                <a:solidFill>
                  <a:prstClr val="black"/>
                </a:solidFill>
              </a:rPr>
              <a:t>= “the greater the similarity between the encoding event and the retrieval event, the greater the likelihood of recalling the original memory.”</a:t>
            </a:r>
          </a:p>
          <a:p>
            <a:endParaRPr lang="en-GB" sz="2000" dirty="0">
              <a:solidFill>
                <a:prstClr val="black"/>
              </a:solidFill>
            </a:endParaRPr>
          </a:p>
        </p:txBody>
      </p:sp>
    </p:spTree>
    <p:extLst>
      <p:ext uri="{BB962C8B-B14F-4D97-AF65-F5344CB8AC3E}">
        <p14:creationId xmlns:p14="http://schemas.microsoft.com/office/powerpoint/2010/main" val="25002670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499992" y="-243408"/>
            <a:ext cx="3829892" cy="766952"/>
          </a:xfrm>
          <a:prstGeom prst="rect">
            <a:avLst/>
          </a:prstGeom>
        </p:spPr>
        <p:txBody>
          <a:bodyPr anchor="b"/>
          <a:lstStyle>
            <a:lvl1pPr algn="l" defTabSz="914400" rtl="0" eaLnBrk="1" latinLnBrk="0" hangingPunct="1">
              <a:spcBef>
                <a:spcPct val="0"/>
              </a:spcBef>
              <a:buNone/>
              <a:defRPr sz="2800" b="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lang="en-GB" sz="2400" b="1" spc="300" dirty="0" smtClean="0">
                <a:ln w="11430" cmpd="sng">
                  <a:solidFill>
                    <a:srgbClr val="94C600">
                      <a:tint val="10000"/>
                    </a:srgbClr>
                  </a:solidFill>
                  <a:prstDash val="solid"/>
                  <a:miter lim="800000"/>
                </a:ln>
                <a:gradFill>
                  <a:gsLst>
                    <a:gs pos="10000">
                      <a:srgbClr val="94C600">
                        <a:tint val="83000"/>
                        <a:shade val="100000"/>
                        <a:satMod val="200000"/>
                      </a:srgbClr>
                    </a:gs>
                    <a:gs pos="75000">
                      <a:srgbClr val="94C600">
                        <a:tint val="100000"/>
                        <a:shade val="50000"/>
                        <a:satMod val="150000"/>
                      </a:srgbClr>
                    </a:gs>
                  </a:gsLst>
                  <a:lin ang="5400000"/>
                </a:gradFill>
                <a:effectLst>
                  <a:glow rad="45500">
                    <a:srgbClr val="94C600">
                      <a:satMod val="220000"/>
                      <a:alpha val="35000"/>
                    </a:srgbClr>
                  </a:glow>
                </a:effectLst>
              </a:rPr>
              <a:t>Cue Dependent </a:t>
            </a:r>
            <a:endParaRPr lang="en-GB" sz="2400" b="1" spc="300" dirty="0">
              <a:ln w="11430" cmpd="sng">
                <a:solidFill>
                  <a:srgbClr val="94C600">
                    <a:tint val="10000"/>
                  </a:srgbClr>
                </a:solidFill>
                <a:prstDash val="solid"/>
                <a:miter lim="800000"/>
              </a:ln>
              <a:gradFill>
                <a:gsLst>
                  <a:gs pos="10000">
                    <a:srgbClr val="94C600">
                      <a:tint val="83000"/>
                      <a:shade val="100000"/>
                      <a:satMod val="200000"/>
                    </a:srgbClr>
                  </a:gs>
                  <a:gs pos="75000">
                    <a:srgbClr val="94C600">
                      <a:tint val="100000"/>
                      <a:shade val="50000"/>
                      <a:satMod val="150000"/>
                    </a:srgbClr>
                  </a:gs>
                </a:gsLst>
                <a:lin ang="5400000"/>
              </a:gradFill>
              <a:effectLst>
                <a:glow rad="45500">
                  <a:srgbClr val="94C600">
                    <a:satMod val="220000"/>
                    <a:alpha val="35000"/>
                  </a:srgbClr>
                </a:glow>
              </a:effectLst>
            </a:endParaRPr>
          </a:p>
        </p:txBody>
      </p:sp>
      <p:sp>
        <p:nvSpPr>
          <p:cNvPr id="2" name="TextBox 1"/>
          <p:cNvSpPr txBox="1"/>
          <p:nvPr/>
        </p:nvSpPr>
        <p:spPr>
          <a:xfrm>
            <a:off x="971600" y="1124744"/>
            <a:ext cx="7358284" cy="4278094"/>
          </a:xfrm>
          <a:prstGeom prst="rect">
            <a:avLst/>
          </a:prstGeom>
          <a:noFill/>
        </p:spPr>
        <p:txBody>
          <a:bodyPr wrap="square" rtlCol="0">
            <a:spAutoFit/>
          </a:bodyPr>
          <a:lstStyle/>
          <a:p>
            <a:r>
              <a:rPr lang="en-GB" sz="4000" dirty="0" smtClean="0">
                <a:solidFill>
                  <a:prstClr val="black"/>
                </a:solidFill>
              </a:rPr>
              <a:t>There are two types of cue dependent forgetting…</a:t>
            </a:r>
          </a:p>
          <a:p>
            <a:endParaRPr lang="en-GB" sz="4800" b="1" dirty="0" smtClean="0">
              <a:ln w="12700">
                <a:solidFill>
                  <a:srgbClr val="3E3D2D">
                    <a:satMod val="155000"/>
                  </a:srgbClr>
                </a:solidFill>
                <a:prstDash val="solid"/>
              </a:ln>
              <a:solidFill>
                <a:srgbClr val="CAF278">
                  <a:tint val="85000"/>
                  <a:satMod val="155000"/>
                </a:srgbClr>
              </a:solidFill>
              <a:effectLst>
                <a:outerShdw blurRad="41275" dist="20320" dir="1800000" algn="tl" rotWithShape="0">
                  <a:srgbClr val="000000">
                    <a:alpha val="40000"/>
                  </a:srgbClr>
                </a:outerShdw>
              </a:effectLst>
            </a:endParaRPr>
          </a:p>
          <a:p>
            <a:pPr marL="342900" indent="-342900">
              <a:buFontTx/>
              <a:buAutoNum type="arabicParenR"/>
            </a:pPr>
            <a:r>
              <a:rPr lang="en-GB" sz="4800" b="1" dirty="0" smtClean="0">
                <a:ln w="12700">
                  <a:solidFill>
                    <a:srgbClr val="3E3D2D">
                      <a:satMod val="155000"/>
                    </a:srgbClr>
                  </a:solidFill>
                  <a:prstDash val="solid"/>
                </a:ln>
                <a:solidFill>
                  <a:srgbClr val="CAF278">
                    <a:tint val="85000"/>
                    <a:satMod val="155000"/>
                  </a:srgbClr>
                </a:solidFill>
                <a:effectLst>
                  <a:outerShdw blurRad="41275" dist="20320" dir="1800000" algn="tl" rotWithShape="0">
                    <a:srgbClr val="000000">
                      <a:alpha val="40000"/>
                    </a:srgbClr>
                  </a:outerShdw>
                </a:effectLst>
              </a:rPr>
              <a:t> Context </a:t>
            </a:r>
          </a:p>
          <a:p>
            <a:pPr marL="342900" indent="-342900">
              <a:buFontTx/>
              <a:buAutoNum type="arabicParenR"/>
            </a:pPr>
            <a:endParaRPr lang="en-GB" sz="4800" dirty="0">
              <a:solidFill>
                <a:prstClr val="black"/>
              </a:solidFill>
            </a:endParaRPr>
          </a:p>
          <a:p>
            <a:pPr marL="342900" indent="-342900">
              <a:buFontTx/>
              <a:buAutoNum type="arabicParenR"/>
            </a:pPr>
            <a:r>
              <a:rPr lang="en-GB" sz="4800" b="1" dirty="0" smtClean="0">
                <a:ln w="12700">
                  <a:solidFill>
                    <a:srgbClr val="3E3D2D">
                      <a:satMod val="155000"/>
                    </a:srgbClr>
                  </a:solidFill>
                  <a:prstDash val="solid"/>
                </a:ln>
                <a:solidFill>
                  <a:srgbClr val="CAF278">
                    <a:tint val="85000"/>
                    <a:satMod val="155000"/>
                  </a:srgbClr>
                </a:solidFill>
                <a:effectLst>
                  <a:outerShdw blurRad="41275" dist="20320" dir="1800000" algn="tl" rotWithShape="0">
                    <a:srgbClr val="000000">
                      <a:alpha val="40000"/>
                    </a:srgbClr>
                  </a:outerShdw>
                </a:effectLst>
              </a:rPr>
              <a:t> State</a:t>
            </a:r>
            <a:endParaRPr lang="en-GB" sz="4800" b="1" dirty="0">
              <a:ln w="12700">
                <a:solidFill>
                  <a:srgbClr val="3E3D2D">
                    <a:satMod val="155000"/>
                  </a:srgbClr>
                </a:solidFill>
                <a:prstDash val="solid"/>
              </a:ln>
              <a:solidFill>
                <a:srgbClr val="CAF278">
                  <a:tint val="85000"/>
                  <a:satMod val="155000"/>
                </a:srgbClr>
              </a:solidFill>
              <a:effectLst>
                <a:outerShdw blurRad="41275" dist="20320" dir="1800000" algn="tl" rotWithShape="0">
                  <a:srgbClr val="000000">
                    <a:alpha val="40000"/>
                  </a:srgbClr>
                </a:outerShdw>
              </a:effectLst>
            </a:endParaRPr>
          </a:p>
        </p:txBody>
      </p:sp>
      <p:sp>
        <p:nvSpPr>
          <p:cNvPr id="3" name="Oval Callout 2"/>
          <p:cNvSpPr/>
          <p:nvPr/>
        </p:nvSpPr>
        <p:spPr>
          <a:xfrm>
            <a:off x="4794758" y="2924944"/>
            <a:ext cx="3535126" cy="2808312"/>
          </a:xfrm>
          <a:prstGeom prst="wedgeEllipseCallout">
            <a:avLst>
              <a:gd name="adj1" fmla="val 53644"/>
              <a:gd name="adj2" fmla="val 7148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smtClean="0">
                <a:solidFill>
                  <a:prstClr val="white"/>
                </a:solidFill>
              </a:rPr>
              <a:t>What could each of these mean?</a:t>
            </a:r>
            <a:endParaRPr lang="en-GB" sz="3200" dirty="0">
              <a:solidFill>
                <a:prstClr val="white"/>
              </a:solidFill>
            </a:endParaRPr>
          </a:p>
        </p:txBody>
      </p:sp>
    </p:spTree>
    <p:extLst>
      <p:ext uri="{BB962C8B-B14F-4D97-AF65-F5344CB8AC3E}">
        <p14:creationId xmlns:p14="http://schemas.microsoft.com/office/powerpoint/2010/main" val="36456003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179388" y="333375"/>
            <a:ext cx="878522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GB" sz="2200" i="1">
                <a:solidFill>
                  <a:srgbClr val="000066"/>
                </a:solidFill>
                <a:latin typeface="Comic Sans MS" charset="0"/>
              </a:rPr>
              <a:t>If information has been encoded and stored successfully in LTM but still cannot be </a:t>
            </a:r>
            <a:r>
              <a:rPr lang="en-GB" i="1">
                <a:solidFill>
                  <a:srgbClr val="000066"/>
                </a:solidFill>
                <a:latin typeface="Comic Sans MS" charset="0"/>
              </a:rPr>
              <a:t>remembered</a:t>
            </a:r>
            <a:r>
              <a:rPr lang="en-GB" sz="2200" i="1">
                <a:solidFill>
                  <a:srgbClr val="000066"/>
                </a:solidFill>
                <a:latin typeface="Comic Sans MS" charset="0"/>
              </a:rPr>
              <a:t> then this could be due to – </a:t>
            </a:r>
          </a:p>
        </p:txBody>
      </p:sp>
      <p:sp>
        <p:nvSpPr>
          <p:cNvPr id="32772" name="Text Box 4"/>
          <p:cNvSpPr txBox="1">
            <a:spLocks noChangeArrowheads="1"/>
          </p:cNvSpPr>
          <p:nvPr/>
        </p:nvSpPr>
        <p:spPr bwMode="auto">
          <a:xfrm>
            <a:off x="179388" y="1628775"/>
            <a:ext cx="8785225"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ja-JP" altLang="en-GB" i="1" dirty="0">
                <a:solidFill>
                  <a:srgbClr val="000066"/>
                </a:solidFill>
                <a:latin typeface="Comic Sans MS" charset="0"/>
              </a:rPr>
              <a:t>“</a:t>
            </a:r>
            <a:r>
              <a:rPr lang="en-GB" i="1" dirty="0">
                <a:solidFill>
                  <a:srgbClr val="000066"/>
                </a:solidFill>
                <a:latin typeface="Comic Sans MS" charset="0"/>
              </a:rPr>
              <a:t>Tip of the Tongue</a:t>
            </a:r>
            <a:r>
              <a:rPr lang="ja-JP" altLang="en-GB" i="1" dirty="0">
                <a:solidFill>
                  <a:srgbClr val="000066"/>
                </a:solidFill>
                <a:latin typeface="Comic Sans MS" charset="0"/>
              </a:rPr>
              <a:t>”</a:t>
            </a:r>
            <a:r>
              <a:rPr lang="en-GB" i="1" dirty="0">
                <a:solidFill>
                  <a:srgbClr val="000066"/>
                </a:solidFill>
                <a:latin typeface="Comic Sans MS" charset="0"/>
              </a:rPr>
              <a:t> is a common experience when we simply need the right clue (or Cue) to help us recall something.</a:t>
            </a:r>
            <a:r>
              <a:rPr lang="en-GB" sz="2200" i="1" dirty="0">
                <a:solidFill>
                  <a:srgbClr val="000066"/>
                </a:solidFill>
                <a:latin typeface="Comic Sans MS" charset="0"/>
              </a:rPr>
              <a:t>  </a:t>
            </a:r>
          </a:p>
        </p:txBody>
      </p:sp>
      <p:sp>
        <p:nvSpPr>
          <p:cNvPr id="32773" name="Text Box 5"/>
          <p:cNvSpPr txBox="1">
            <a:spLocks noChangeArrowheads="1"/>
          </p:cNvSpPr>
          <p:nvPr/>
        </p:nvSpPr>
        <p:spPr bwMode="auto">
          <a:xfrm>
            <a:off x="1619251" y="1105555"/>
            <a:ext cx="7524750"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GB" sz="3200" b="1" dirty="0" smtClean="0">
                <a:solidFill>
                  <a:srgbClr val="000066"/>
                </a:solidFill>
                <a:latin typeface="Arial Narrow" charset="0"/>
              </a:rPr>
              <a:t>Cue </a:t>
            </a:r>
            <a:r>
              <a:rPr lang="en-GB" sz="3200" b="1" dirty="0">
                <a:solidFill>
                  <a:srgbClr val="000066"/>
                </a:solidFill>
                <a:latin typeface="Arial Narrow" charset="0"/>
              </a:rPr>
              <a:t>Dependant Forgetting</a:t>
            </a:r>
          </a:p>
        </p:txBody>
      </p:sp>
      <p:sp>
        <p:nvSpPr>
          <p:cNvPr id="32774" name="Text Box 6"/>
          <p:cNvSpPr txBox="1">
            <a:spLocks noChangeArrowheads="1"/>
          </p:cNvSpPr>
          <p:nvPr/>
        </p:nvSpPr>
        <p:spPr bwMode="auto">
          <a:xfrm>
            <a:off x="179388" y="2349500"/>
            <a:ext cx="878522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GB" sz="2200" i="1" dirty="0">
                <a:solidFill>
                  <a:srgbClr val="000066"/>
                </a:solidFill>
                <a:latin typeface="Comic Sans MS" charset="0"/>
              </a:rPr>
              <a:t>The cue usually relates to the conditions of encoding, in semantic memory it often </a:t>
            </a:r>
            <a:r>
              <a:rPr lang="en-GB" i="1" dirty="0">
                <a:solidFill>
                  <a:srgbClr val="000066"/>
                </a:solidFill>
                <a:latin typeface="Comic Sans MS" charset="0"/>
              </a:rPr>
              <a:t>organisational</a:t>
            </a:r>
            <a:r>
              <a:rPr lang="en-GB" sz="2200" i="1" dirty="0">
                <a:solidFill>
                  <a:srgbClr val="000066"/>
                </a:solidFill>
                <a:latin typeface="Comic Sans MS" charset="0"/>
              </a:rPr>
              <a:t> – </a:t>
            </a:r>
            <a:r>
              <a:rPr lang="en-GB" sz="2200" i="1" dirty="0" err="1">
                <a:solidFill>
                  <a:srgbClr val="000066"/>
                </a:solidFill>
                <a:latin typeface="Comic Sans MS" charset="0"/>
              </a:rPr>
              <a:t>eg</a:t>
            </a:r>
            <a:r>
              <a:rPr lang="en-GB" sz="2200" i="1" dirty="0">
                <a:solidFill>
                  <a:srgbClr val="000066"/>
                </a:solidFill>
                <a:latin typeface="Comic Sans MS" charset="0"/>
              </a:rPr>
              <a:t>: categories.   </a:t>
            </a:r>
          </a:p>
        </p:txBody>
      </p:sp>
      <p:sp>
        <p:nvSpPr>
          <p:cNvPr id="32775" name="Rectangle 7"/>
          <p:cNvSpPr>
            <a:spLocks noChangeArrowheads="1"/>
          </p:cNvSpPr>
          <p:nvPr/>
        </p:nvSpPr>
        <p:spPr bwMode="auto">
          <a:xfrm>
            <a:off x="1547813" y="3141663"/>
            <a:ext cx="5040312" cy="576262"/>
          </a:xfrm>
          <a:prstGeom prst="rect">
            <a:avLst/>
          </a:prstGeom>
          <a:noFill/>
          <a:ln w="9525">
            <a:noFill/>
            <a:miter lim="800000"/>
            <a:headEnd/>
            <a:tailEnd/>
          </a:ln>
          <a:effectLst/>
        </p:spPr>
        <p:txBody>
          <a:bodyPr anchor="ctr"/>
          <a:lstStyle/>
          <a:p>
            <a:pPr algn="ctr"/>
            <a:r>
              <a:rPr lang="en-GB" sz="2800">
                <a:effectLst>
                  <a:outerShdw blurRad="38100" dist="38100" dir="2700000" algn="tl">
                    <a:srgbClr val="DDDDDD"/>
                  </a:outerShdw>
                </a:effectLst>
                <a:latin typeface="Arial Rounded MT Bold" charset="0"/>
              </a:rPr>
              <a:t>State Dependant forgetting</a:t>
            </a:r>
          </a:p>
        </p:txBody>
      </p:sp>
      <p:sp>
        <p:nvSpPr>
          <p:cNvPr id="32776" name="Rectangle 8"/>
          <p:cNvSpPr>
            <a:spLocks noChangeArrowheads="1"/>
          </p:cNvSpPr>
          <p:nvPr/>
        </p:nvSpPr>
        <p:spPr bwMode="auto">
          <a:xfrm>
            <a:off x="323850" y="4437063"/>
            <a:ext cx="5364163" cy="503237"/>
          </a:xfrm>
          <a:prstGeom prst="rect">
            <a:avLst/>
          </a:prstGeom>
          <a:noFill/>
          <a:ln w="9525">
            <a:noFill/>
            <a:miter lim="800000"/>
            <a:headEnd/>
            <a:tailEnd/>
          </a:ln>
          <a:effectLst/>
        </p:spPr>
        <p:txBody>
          <a:bodyPr anchor="ctr"/>
          <a:lstStyle/>
          <a:p>
            <a:pPr algn="ctr"/>
            <a:r>
              <a:rPr lang="en-GB" sz="2800">
                <a:effectLst>
                  <a:outerShdw blurRad="38100" dist="38100" dir="2700000" algn="tl">
                    <a:srgbClr val="DDDDDD"/>
                  </a:outerShdw>
                </a:effectLst>
                <a:latin typeface="Arial Rounded MT Bold" charset="0"/>
              </a:rPr>
              <a:t>Context Dependant forgetting</a:t>
            </a:r>
          </a:p>
        </p:txBody>
      </p:sp>
      <p:pic>
        <p:nvPicPr>
          <p:cNvPr id="32777" name="Picture 9" descr="MCj014085900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59563" y="4648200"/>
            <a:ext cx="2181225" cy="203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8" name="Cloud"/>
          <p:cNvSpPr>
            <a:spLocks noChangeAspect="1" noEditPoints="1" noChangeArrowheads="1"/>
          </p:cNvSpPr>
          <p:nvPr/>
        </p:nvSpPr>
        <p:spPr bwMode="auto">
          <a:xfrm>
            <a:off x="7740650" y="4365625"/>
            <a:ext cx="1403350" cy="939800"/>
          </a:xfrm>
          <a:custGeom>
            <a:avLst/>
            <a:gdLst>
              <a:gd name="T0" fmla="*/ 4353 w 21600"/>
              <a:gd name="T1" fmla="*/ 469900 h 21600"/>
              <a:gd name="T2" fmla="*/ 701675 w 21600"/>
              <a:gd name="T3" fmla="*/ 938799 h 21600"/>
              <a:gd name="T4" fmla="*/ 1402181 w 21600"/>
              <a:gd name="T5" fmla="*/ 469900 h 21600"/>
              <a:gd name="T6" fmla="*/ 701675 w 21600"/>
              <a:gd name="T7" fmla="*/ 53734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FFBE7D"/>
          </a:solidFill>
          <a:ln w="9525">
            <a:solidFill>
              <a:srgbClr val="000000"/>
            </a:solidFill>
            <a:miter lim="800000"/>
            <a:headEnd/>
            <a:tailEnd/>
          </a:ln>
          <a:effectLst>
            <a:outerShdw blurRad="63500" dist="107763" dir="2700000" algn="ctr" rotWithShape="0">
              <a:srgbClr val="808080"/>
            </a:outerShdw>
          </a:effectLst>
        </p:spPr>
        <p:txBody>
          <a:bodyPr/>
          <a:lstStyle/>
          <a:p>
            <a:endParaRPr lang="en-US"/>
          </a:p>
        </p:txBody>
      </p:sp>
      <p:pic>
        <p:nvPicPr>
          <p:cNvPr id="32779" name="Picture 11" descr="MCj0424480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3068638"/>
            <a:ext cx="1296988"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80" name="Text Box 12"/>
          <p:cNvSpPr txBox="1">
            <a:spLocks noChangeArrowheads="1"/>
          </p:cNvSpPr>
          <p:nvPr/>
        </p:nvSpPr>
        <p:spPr bwMode="auto">
          <a:xfrm>
            <a:off x="1619250" y="3716338"/>
            <a:ext cx="626586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GB" b="1" dirty="0">
                <a:solidFill>
                  <a:srgbClr val="000066"/>
                </a:solidFill>
                <a:latin typeface="Arial Narrow" charset="0"/>
              </a:rPr>
              <a:t>Is when your internal state, mood or condition at the time of encoding information provides a cue to remembering it.</a:t>
            </a:r>
          </a:p>
        </p:txBody>
      </p:sp>
      <p:sp>
        <p:nvSpPr>
          <p:cNvPr id="32781" name="Text Box 13"/>
          <p:cNvSpPr txBox="1">
            <a:spLocks noChangeArrowheads="1"/>
          </p:cNvSpPr>
          <p:nvPr/>
        </p:nvSpPr>
        <p:spPr bwMode="auto">
          <a:xfrm>
            <a:off x="323850" y="4941888"/>
            <a:ext cx="61928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GB" b="1" dirty="0">
                <a:solidFill>
                  <a:srgbClr val="000066"/>
                </a:solidFill>
                <a:latin typeface="Arial Narrow" charset="0"/>
              </a:rPr>
              <a:t>Is when the </a:t>
            </a:r>
            <a:r>
              <a:rPr lang="en-GB" b="1" dirty="0" smtClean="0">
                <a:solidFill>
                  <a:srgbClr val="000066"/>
                </a:solidFill>
                <a:latin typeface="Arial Narrow" charset="0"/>
              </a:rPr>
              <a:t>external environmental </a:t>
            </a:r>
            <a:r>
              <a:rPr lang="en-GB" b="1" dirty="0">
                <a:solidFill>
                  <a:srgbClr val="000066"/>
                </a:solidFill>
                <a:latin typeface="Arial Narrow" charset="0"/>
              </a:rPr>
              <a:t>factors at the time of encoding information provides a cue to remembering it.</a:t>
            </a:r>
          </a:p>
        </p:txBody>
      </p:sp>
      <p:sp>
        <p:nvSpPr>
          <p:cNvPr id="32782" name="Text Box 15"/>
          <p:cNvSpPr txBox="1">
            <a:spLocks noChangeArrowheads="1"/>
          </p:cNvSpPr>
          <p:nvPr/>
        </p:nvSpPr>
        <p:spPr bwMode="auto">
          <a:xfrm>
            <a:off x="8027988" y="4508500"/>
            <a:ext cx="720725"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GB" sz="1200">
                <a:solidFill>
                  <a:srgbClr val="000066"/>
                </a:solidFill>
                <a:latin typeface="Arial Narrow" charset="0"/>
              </a:rPr>
              <a:t>WORDS WORDS WORKS</a:t>
            </a:r>
          </a:p>
        </p:txBody>
      </p:sp>
    </p:spTree>
    <p:extLst>
      <p:ext uri="{BB962C8B-B14F-4D97-AF65-F5344CB8AC3E}">
        <p14:creationId xmlns:p14="http://schemas.microsoft.com/office/powerpoint/2010/main" val="252730583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2775"/>
                                        </p:tgtEl>
                                        <p:attrNameLst>
                                          <p:attrName>style.visibility</p:attrName>
                                        </p:attrNameLst>
                                      </p:cBhvr>
                                      <p:to>
                                        <p:strVal val="visible"/>
                                      </p:to>
                                    </p:set>
                                    <p:animEffect transition="in" filter="checkerboard(across)">
                                      <p:cBhvr>
                                        <p:cTn id="7" dur="500"/>
                                        <p:tgtEl>
                                          <p:spTgt spid="3277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2776"/>
                                        </p:tgtEl>
                                        <p:attrNameLst>
                                          <p:attrName>style.visibility</p:attrName>
                                        </p:attrNameLst>
                                      </p:cBhvr>
                                      <p:to>
                                        <p:strVal val="visible"/>
                                      </p:to>
                                    </p:set>
                                    <p:animEffect transition="in" filter="checkerboard(across)">
                                      <p:cBhvr>
                                        <p:cTn id="12" dur="500"/>
                                        <p:tgtEl>
                                          <p:spTgt spid="327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5" grpId="0"/>
      <p:bldP spid="32776"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11435"/>
            <a:ext cx="7293496" cy="1143000"/>
          </a:xfrm>
        </p:spPr>
        <p:txBody>
          <a:bodyPr/>
          <a:lstStyle/>
          <a:p>
            <a:r>
              <a:rPr lang="en-GB" b="1" dirty="0" smtClean="0"/>
              <a:t>Context-dependent forgetting</a:t>
            </a:r>
            <a:endParaRPr lang="en-GB" b="1" dirty="0"/>
          </a:p>
        </p:txBody>
      </p:sp>
      <p:sp>
        <p:nvSpPr>
          <p:cNvPr id="4" name="TextBox 3"/>
          <p:cNvSpPr txBox="1"/>
          <p:nvPr/>
        </p:nvSpPr>
        <p:spPr>
          <a:xfrm>
            <a:off x="383554" y="1615440"/>
            <a:ext cx="8652942" cy="5078313"/>
          </a:xfrm>
          <a:prstGeom prst="rect">
            <a:avLst/>
          </a:prstGeom>
          <a:noFill/>
        </p:spPr>
        <p:txBody>
          <a:bodyPr wrap="square" rtlCol="0">
            <a:spAutoFit/>
          </a:bodyPr>
          <a:lstStyle/>
          <a:p>
            <a:r>
              <a:rPr lang="en-GB" b="1" dirty="0" smtClean="0">
                <a:solidFill>
                  <a:srgbClr val="7030A0"/>
                </a:solidFill>
              </a:rPr>
              <a:t>Aim</a:t>
            </a:r>
            <a:r>
              <a:rPr lang="en-GB" b="1" dirty="0" smtClean="0"/>
              <a:t>: </a:t>
            </a:r>
            <a:r>
              <a:rPr lang="en-GB" b="1" dirty="0" smtClean="0">
                <a:solidFill>
                  <a:srgbClr val="FF0000"/>
                </a:solidFill>
              </a:rPr>
              <a:t>Godden and </a:t>
            </a:r>
            <a:r>
              <a:rPr lang="en-GB" b="1" dirty="0" err="1" smtClean="0">
                <a:solidFill>
                  <a:srgbClr val="FF0000"/>
                </a:solidFill>
              </a:rPr>
              <a:t>Baddeley</a:t>
            </a:r>
            <a:r>
              <a:rPr lang="en-GB" b="1" dirty="0" smtClean="0">
                <a:solidFill>
                  <a:srgbClr val="FF0000"/>
                </a:solidFill>
              </a:rPr>
              <a:t>  (1975) </a:t>
            </a:r>
            <a:r>
              <a:rPr lang="en-GB" b="1" dirty="0" smtClean="0"/>
              <a:t>investigated the effect of environment on recall.  </a:t>
            </a:r>
          </a:p>
          <a:p>
            <a:r>
              <a:rPr lang="en-GB" b="1" dirty="0" smtClean="0"/>
              <a:t>This study took place in Scotland.</a:t>
            </a:r>
          </a:p>
          <a:p>
            <a:r>
              <a:rPr lang="en-GB" b="1" dirty="0">
                <a:solidFill>
                  <a:srgbClr val="7030A0"/>
                </a:solidFill>
              </a:rPr>
              <a:t>Procedure:</a:t>
            </a:r>
          </a:p>
          <a:p>
            <a:r>
              <a:rPr lang="en-GB" b="1" dirty="0" smtClean="0"/>
              <a:t>18 divers from a diving club were asked to learn lists of 36 unrelated words of two or three syllables</a:t>
            </a:r>
          </a:p>
          <a:p>
            <a:r>
              <a:rPr lang="en-GB" b="1" dirty="0" smtClean="0"/>
              <a:t>4 conditions :</a:t>
            </a:r>
          </a:p>
          <a:p>
            <a:pPr marL="342900" indent="-342900">
              <a:buFont typeface="+mj-lt"/>
              <a:buAutoNum type="alphaLcPeriod"/>
            </a:pPr>
            <a:r>
              <a:rPr lang="en-GB" b="1" dirty="0" smtClean="0"/>
              <a:t>Learn on beach- recall on beach</a:t>
            </a:r>
          </a:p>
          <a:p>
            <a:pPr marL="342900" indent="-342900">
              <a:buFont typeface="+mj-lt"/>
              <a:buAutoNum type="alphaLcPeriod"/>
            </a:pPr>
            <a:r>
              <a:rPr lang="en-GB" b="1" dirty="0" smtClean="0"/>
              <a:t>Learn on beach- recall under water</a:t>
            </a:r>
          </a:p>
          <a:p>
            <a:pPr marL="342900" indent="-342900">
              <a:buFont typeface="+mj-lt"/>
              <a:buAutoNum type="alphaLcPeriod"/>
            </a:pPr>
            <a:r>
              <a:rPr lang="en-GB" b="1" dirty="0" smtClean="0"/>
              <a:t>Learn under water- recall on beach</a:t>
            </a:r>
          </a:p>
          <a:p>
            <a:pPr marL="342900" indent="-342900">
              <a:buFont typeface="+mj-lt"/>
              <a:buAutoNum type="alphaLcPeriod"/>
            </a:pPr>
            <a:r>
              <a:rPr lang="en-GB" b="1" dirty="0" smtClean="0"/>
              <a:t>Learn under water- recall under water </a:t>
            </a:r>
          </a:p>
          <a:p>
            <a:pPr marL="342900" indent="-342900"/>
            <a:r>
              <a:rPr lang="en-GB" b="1" dirty="0" smtClean="0">
                <a:solidFill>
                  <a:srgbClr val="7030A0"/>
                </a:solidFill>
              </a:rPr>
              <a:t>Results</a:t>
            </a:r>
            <a:endParaRPr lang="en-GB" b="1" dirty="0">
              <a:solidFill>
                <a:srgbClr val="7030A0"/>
              </a:solidFill>
            </a:endParaRPr>
          </a:p>
          <a:p>
            <a:pPr marL="342900" indent="-342900"/>
            <a:endParaRPr lang="en-GB" b="1" dirty="0" smtClean="0"/>
          </a:p>
          <a:p>
            <a:pPr marL="342900" indent="-342900"/>
            <a:endParaRPr lang="en-GB" b="1" dirty="0" smtClean="0"/>
          </a:p>
          <a:p>
            <a:pPr marL="342900" indent="-342900"/>
            <a:endParaRPr lang="en-GB" b="1" dirty="0" smtClean="0"/>
          </a:p>
          <a:p>
            <a:pPr marL="342900" indent="-342900"/>
            <a:endParaRPr lang="en-GB" b="1" dirty="0">
              <a:solidFill>
                <a:srgbClr val="7030A0"/>
              </a:solidFill>
            </a:endParaRPr>
          </a:p>
          <a:p>
            <a:r>
              <a:rPr lang="en-GB" b="1" dirty="0">
                <a:solidFill>
                  <a:srgbClr val="7030A0"/>
                </a:solidFill>
              </a:rPr>
              <a:t>Conclusion: </a:t>
            </a:r>
            <a:r>
              <a:rPr lang="en-GB" b="1" dirty="0" smtClean="0"/>
              <a:t>the results  show that the context acted as a cue to recall as the participants  recalled more words when they learnt and recalled the words in the same environment than when they learnt and recalled the words in different environments.</a:t>
            </a:r>
          </a:p>
        </p:txBody>
      </p:sp>
      <p:pic>
        <p:nvPicPr>
          <p:cNvPr id="1026" name="Picture 2"/>
          <p:cNvPicPr>
            <a:picLocks noChangeAspect="1" noChangeArrowheads="1"/>
          </p:cNvPicPr>
          <p:nvPr/>
        </p:nvPicPr>
        <p:blipFill rotWithShape="1">
          <a:blip r:embed="rId2" cstate="print"/>
          <a:srcRect t="5883" b="11765"/>
          <a:stretch/>
        </p:blipFill>
        <p:spPr bwMode="auto">
          <a:xfrm>
            <a:off x="251520" y="4653136"/>
            <a:ext cx="5893988" cy="1008112"/>
          </a:xfrm>
          <a:prstGeom prst="rect">
            <a:avLst/>
          </a:prstGeom>
          <a:noFill/>
          <a:ln w="9525">
            <a:noFill/>
            <a:miter lim="800000"/>
            <a:headEnd/>
            <a:tailEnd/>
          </a:ln>
        </p:spPr>
      </p:pic>
      <p:sp>
        <p:nvSpPr>
          <p:cNvPr id="5" name="Rectangle 4"/>
          <p:cNvSpPr/>
          <p:nvPr/>
        </p:nvSpPr>
        <p:spPr>
          <a:xfrm>
            <a:off x="383555" y="933713"/>
            <a:ext cx="8508926" cy="646331"/>
          </a:xfrm>
          <a:prstGeom prst="rect">
            <a:avLst/>
          </a:prstGeom>
          <a:solidFill>
            <a:srgbClr val="FFFF99"/>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r>
              <a:rPr lang="en-US" b="1" dirty="0" smtClean="0">
                <a:latin typeface="Arial" panose="020B0604020202020204" pitchFamily="34" charset="0"/>
              </a:rPr>
              <a:t>Context-dependent </a:t>
            </a:r>
            <a:r>
              <a:rPr lang="en-US" b="1" dirty="0">
                <a:latin typeface="Arial" panose="020B0604020202020204" pitchFamily="34" charset="0"/>
              </a:rPr>
              <a:t>forgetting can occur when </a:t>
            </a:r>
            <a:r>
              <a:rPr lang="en-US" b="1" dirty="0" smtClean="0">
                <a:latin typeface="Arial" panose="020B0604020202020204" pitchFamily="34" charset="0"/>
              </a:rPr>
              <a:t>the environment during </a:t>
            </a:r>
            <a:r>
              <a:rPr lang="en-US" b="1" dirty="0">
                <a:latin typeface="Arial" panose="020B0604020202020204" pitchFamily="34" charset="0"/>
              </a:rPr>
              <a:t>recall is different from the </a:t>
            </a:r>
            <a:r>
              <a:rPr lang="en-US" b="1" dirty="0" smtClean="0">
                <a:latin typeface="Arial" panose="020B0604020202020204" pitchFamily="34" charset="0"/>
              </a:rPr>
              <a:t>environment </a:t>
            </a:r>
            <a:r>
              <a:rPr lang="en-US" b="1" dirty="0">
                <a:latin typeface="Arial" panose="020B0604020202020204" pitchFamily="34" charset="0"/>
              </a:rPr>
              <a:t>you were in when you were learning.</a:t>
            </a:r>
            <a:endParaRPr lang="en-GB" dirty="0"/>
          </a:p>
        </p:txBody>
      </p:sp>
      <p:sp>
        <p:nvSpPr>
          <p:cNvPr id="6" name="Footer Placeholder 5"/>
          <p:cNvSpPr>
            <a:spLocks noGrp="1"/>
          </p:cNvSpPr>
          <p:nvPr>
            <p:ph type="ftr" sz="quarter" idx="11"/>
          </p:nvPr>
        </p:nvSpPr>
        <p:spPr/>
        <p:txBody>
          <a:bodyPr/>
          <a:lstStyle/>
          <a:p>
            <a:r>
              <a:rPr lang="en-GB" smtClean="0"/>
              <a:t>www.psychbug.co.uk</a:t>
            </a:r>
            <a:endParaRPr lang="en-GB"/>
          </a:p>
        </p:txBody>
      </p:sp>
      <p:pic>
        <p:nvPicPr>
          <p:cNvPr id="4097" name="Picture 1"/>
          <p:cNvPicPr>
            <a:picLocks noChangeAspect="1" noChangeArrowheads="1"/>
          </p:cNvPicPr>
          <p:nvPr/>
        </p:nvPicPr>
        <p:blipFill>
          <a:blip r:embed="rId3" cstate="print"/>
          <a:srcRect/>
          <a:stretch>
            <a:fillRect/>
          </a:stretch>
        </p:blipFill>
        <p:spPr bwMode="auto">
          <a:xfrm>
            <a:off x="7092280" y="3068960"/>
            <a:ext cx="1491576" cy="1818134"/>
          </a:xfrm>
          <a:prstGeom prst="rect">
            <a:avLst/>
          </a:prstGeom>
          <a:noFill/>
          <a:ln w="9525">
            <a:noFill/>
            <a:miter lim="800000"/>
            <a:headEnd/>
            <a:tailEnd/>
          </a:ln>
        </p:spPr>
      </p:pic>
    </p:spTree>
    <p:extLst>
      <p:ext uri="{BB962C8B-B14F-4D97-AF65-F5344CB8AC3E}">
        <p14:creationId xmlns:p14="http://schemas.microsoft.com/office/powerpoint/2010/main" val="101879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10" presetClass="entr" presetSubtype="0" fill="hold" nodeType="with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500"/>
                                        <p:tgtEl>
                                          <p:spTgt spid="1026"/>
                                        </p:tgtEl>
                                      </p:cBhvr>
                                    </p:animEffect>
                                  </p:childTnLst>
                                </p:cTn>
                              </p:par>
                              <p:par>
                                <p:cTn id="13" presetID="2" presetClass="entr" presetSubtype="2" fill="hold" nodeType="withEffect">
                                  <p:stCondLst>
                                    <p:cond delay="0"/>
                                  </p:stCondLst>
                                  <p:childTnLst>
                                    <p:set>
                                      <p:cBhvr>
                                        <p:cTn id="14" dur="1" fill="hold">
                                          <p:stCondLst>
                                            <p:cond delay="0"/>
                                          </p:stCondLst>
                                        </p:cTn>
                                        <p:tgtEl>
                                          <p:spTgt spid="4097"/>
                                        </p:tgtEl>
                                        <p:attrNameLst>
                                          <p:attrName>style.visibility</p:attrName>
                                        </p:attrNameLst>
                                      </p:cBhvr>
                                      <p:to>
                                        <p:strVal val="visible"/>
                                      </p:to>
                                    </p:set>
                                    <p:anim calcmode="lin" valueType="num">
                                      <p:cBhvr additive="base">
                                        <p:cTn id="15" dur="500" fill="hold"/>
                                        <p:tgtEl>
                                          <p:spTgt spid="4097"/>
                                        </p:tgtEl>
                                        <p:attrNameLst>
                                          <p:attrName>ppt_x</p:attrName>
                                        </p:attrNameLst>
                                      </p:cBhvr>
                                      <p:tavLst>
                                        <p:tav tm="0">
                                          <p:val>
                                            <p:strVal val="1+#ppt_w/2"/>
                                          </p:val>
                                        </p:tav>
                                        <p:tav tm="100000">
                                          <p:val>
                                            <p:strVal val="#ppt_x"/>
                                          </p:val>
                                        </p:tav>
                                      </p:tavLst>
                                    </p:anim>
                                    <p:anim calcmode="lin" valueType="num">
                                      <p:cBhvr additive="base">
                                        <p:cTn id="16" dur="500" fill="hold"/>
                                        <p:tgtEl>
                                          <p:spTgt spid="409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normAutofit fontScale="90000"/>
          </a:bodyPr>
          <a:lstStyle/>
          <a:p>
            <a:pPr>
              <a:defRPr/>
            </a:pPr>
            <a:r>
              <a:rPr lang="en-GB" dirty="0" smtClean="0">
                <a:ea typeface="+mj-ea"/>
              </a:rPr>
              <a:t>Godden and </a:t>
            </a:r>
            <a:r>
              <a:rPr lang="en-GB" dirty="0" err="1" smtClean="0">
                <a:ea typeface="+mj-ea"/>
              </a:rPr>
              <a:t>Baddeley</a:t>
            </a:r>
            <a:r>
              <a:rPr lang="en-GB" dirty="0" smtClean="0">
                <a:ea typeface="+mj-ea"/>
              </a:rPr>
              <a:t> (1975) Context Dependent</a:t>
            </a:r>
            <a:endParaRPr lang="en-US" dirty="0">
              <a:ea typeface="+mj-ea"/>
            </a:endParaRPr>
          </a:p>
        </p:txBody>
      </p:sp>
      <p:sp>
        <p:nvSpPr>
          <p:cNvPr id="3" name="Content Placeholder 2"/>
          <p:cNvSpPr>
            <a:spLocks noGrp="1"/>
          </p:cNvSpPr>
          <p:nvPr>
            <p:ph idx="1"/>
          </p:nvPr>
        </p:nvSpPr>
        <p:spPr>
          <a:xfrm>
            <a:off x="250825" y="1557338"/>
            <a:ext cx="8435975" cy="5040312"/>
          </a:xfrm>
        </p:spPr>
        <p:txBody>
          <a:bodyPr>
            <a:normAutofit fontScale="92500"/>
          </a:bodyPr>
          <a:lstStyle/>
          <a:p>
            <a:pPr>
              <a:buFontTx/>
              <a:buNone/>
              <a:defRPr/>
            </a:pPr>
            <a:r>
              <a:rPr lang="en-GB" b="1" dirty="0" smtClean="0">
                <a:ea typeface="+mn-ea"/>
              </a:rPr>
              <a:t>Aim</a:t>
            </a:r>
            <a:r>
              <a:rPr lang="en-GB" dirty="0" smtClean="0">
                <a:ea typeface="+mn-ea"/>
              </a:rPr>
              <a:t>: To see if cues from the environment affect recall.</a:t>
            </a:r>
          </a:p>
          <a:p>
            <a:pPr>
              <a:buFontTx/>
              <a:buNone/>
              <a:defRPr/>
            </a:pPr>
            <a:r>
              <a:rPr lang="en-GB" b="1" dirty="0" smtClean="0">
                <a:ea typeface="+mn-ea"/>
              </a:rPr>
              <a:t>Method</a:t>
            </a:r>
            <a:r>
              <a:rPr lang="en-GB" dirty="0" smtClean="0">
                <a:ea typeface="+mn-ea"/>
              </a:rPr>
              <a:t>: Field experiment with deep-sea divers who learned lists on land or underwater.  Recall tested in same or different context.</a:t>
            </a:r>
          </a:p>
          <a:p>
            <a:pPr>
              <a:buFontTx/>
              <a:buNone/>
              <a:defRPr/>
            </a:pPr>
            <a:r>
              <a:rPr lang="en-GB" b="1" dirty="0" smtClean="0">
                <a:ea typeface="+mn-ea"/>
              </a:rPr>
              <a:t>Results</a:t>
            </a:r>
            <a:r>
              <a:rPr lang="en-GB" dirty="0" smtClean="0">
                <a:ea typeface="+mn-ea"/>
              </a:rPr>
              <a:t>: Learn &amp; recall in same context 30% improvement in context.</a:t>
            </a:r>
          </a:p>
          <a:p>
            <a:pPr>
              <a:buFontTx/>
              <a:buNone/>
              <a:defRPr/>
            </a:pPr>
            <a:r>
              <a:rPr lang="en-GB" dirty="0" smtClean="0">
                <a:ea typeface="+mn-ea"/>
              </a:rPr>
              <a:t>Conclusion:  </a:t>
            </a:r>
            <a:r>
              <a:rPr lang="en-GB" b="1" dirty="0" smtClean="0">
                <a:ea typeface="+mn-ea"/>
              </a:rPr>
              <a:t>Environmental context affects memory.</a:t>
            </a:r>
          </a:p>
          <a:p>
            <a:pPr>
              <a:buFontTx/>
              <a:buNone/>
              <a:defRPr/>
            </a:pPr>
            <a:r>
              <a:rPr lang="en-GB" b="1" dirty="0" smtClean="0">
                <a:ea typeface="+mn-ea"/>
              </a:rPr>
              <a:t>Evaluation</a:t>
            </a:r>
            <a:r>
              <a:rPr lang="en-GB" dirty="0" smtClean="0">
                <a:ea typeface="+mn-ea"/>
              </a:rPr>
              <a:t>:  Extreme conditions do not really reflect memory in everyday.</a:t>
            </a:r>
            <a:endParaRPr lang="en-US" dirty="0">
              <a:ea typeface="+mn-ea"/>
            </a:endParaRPr>
          </a:p>
        </p:txBody>
      </p:sp>
    </p:spTree>
    <p:extLst>
      <p:ext uri="{BB962C8B-B14F-4D97-AF65-F5344CB8AC3E}">
        <p14:creationId xmlns:p14="http://schemas.microsoft.com/office/powerpoint/2010/main" val="153008216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457200" y="274638"/>
            <a:ext cx="6707188" cy="1143000"/>
          </a:xfrm>
        </p:spPr>
        <p:txBody>
          <a:bodyPr/>
          <a:lstStyle/>
          <a:p>
            <a:pPr eaLnBrk="1" hangingPunct="1"/>
            <a:r>
              <a:rPr lang="en-US" sz="4000">
                <a:latin typeface="Arial" charset="0"/>
              </a:rPr>
              <a:t>Context-dependent effects</a:t>
            </a:r>
          </a:p>
        </p:txBody>
      </p:sp>
      <p:sp>
        <p:nvSpPr>
          <p:cNvPr id="1028" name="Rectangle 3"/>
          <p:cNvSpPr>
            <a:spLocks noGrp="1" noChangeArrowheads="1"/>
          </p:cNvSpPr>
          <p:nvPr>
            <p:ph type="body" sz="half" idx="1"/>
          </p:nvPr>
        </p:nvSpPr>
        <p:spPr>
          <a:xfrm>
            <a:off x="228600" y="1981200"/>
            <a:ext cx="3200400" cy="4419600"/>
          </a:xfrm>
        </p:spPr>
        <p:txBody>
          <a:bodyPr>
            <a:normAutofit lnSpcReduction="10000"/>
          </a:bodyPr>
          <a:lstStyle/>
          <a:p>
            <a:pPr eaLnBrk="1" hangingPunct="1"/>
            <a:r>
              <a:rPr lang="en-US">
                <a:latin typeface="Arial" charset="0"/>
              </a:rPr>
              <a:t>Words heard underwater are best recalled underwater</a:t>
            </a:r>
          </a:p>
          <a:p>
            <a:pPr eaLnBrk="1" hangingPunct="1"/>
            <a:r>
              <a:rPr lang="en-US">
                <a:latin typeface="Arial" charset="0"/>
              </a:rPr>
              <a:t>Words heard on land are best recalled on land</a:t>
            </a:r>
          </a:p>
        </p:txBody>
      </p:sp>
      <p:graphicFrame>
        <p:nvGraphicFramePr>
          <p:cNvPr id="1026" name="Object 4"/>
          <p:cNvGraphicFramePr>
            <a:graphicFrameLocks noChangeAspect="1"/>
          </p:cNvGraphicFramePr>
          <p:nvPr>
            <p:extLst>
              <p:ext uri="{D42A27DB-BD31-4B8C-83A1-F6EECF244321}">
                <p14:modId xmlns:p14="http://schemas.microsoft.com/office/powerpoint/2010/main" val="3485819049"/>
              </p:ext>
            </p:extLst>
          </p:nvPr>
        </p:nvGraphicFramePr>
        <p:xfrm>
          <a:off x="4191000" y="1828800"/>
          <a:ext cx="4953000" cy="3683000"/>
        </p:xfrm>
        <a:graphic>
          <a:graphicData uri="http://schemas.openxmlformats.org/presentationml/2006/ole">
            <mc:AlternateContent xmlns:mc="http://schemas.openxmlformats.org/markup-compatibility/2006">
              <mc:Choice xmlns:v="urn:schemas-microsoft-com:vml" Requires="v">
                <p:oleObj spid="_x0000_s33801" name="Chart" r:id="rId4" imgW="4495800" imgH="3657600" progId="MSGraph.Chart.8">
                  <p:embed followColorScheme="full"/>
                </p:oleObj>
              </mc:Choice>
              <mc:Fallback>
                <p:oleObj name="Chart" r:id="rId4" imgW="4495800" imgH="3657600" progId="MSGraph.Chart.8">
                  <p:embed followColorScheme="full"/>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b="4166"/>
                      <a:stretch>
                        <a:fillRect/>
                      </a:stretch>
                    </p:blipFill>
                    <p:spPr bwMode="auto">
                      <a:xfrm>
                        <a:off x="4191000" y="1828800"/>
                        <a:ext cx="4953000" cy="3683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9" name="Text Box 5"/>
          <p:cNvSpPr txBox="1">
            <a:spLocks noChangeArrowheads="1"/>
          </p:cNvSpPr>
          <p:nvPr/>
        </p:nvSpPr>
        <p:spPr bwMode="auto">
          <a:xfrm>
            <a:off x="4922838" y="5394325"/>
            <a:ext cx="80645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a:r>
              <a:rPr lang="en-US" sz="1600" b="1">
                <a:solidFill>
                  <a:srgbClr val="FFFFFF"/>
                </a:solidFill>
              </a:rPr>
              <a:t>Water/</a:t>
            </a:r>
          </a:p>
          <a:p>
            <a:pPr algn="ctr"/>
            <a:r>
              <a:rPr lang="en-US" sz="1600" b="1">
                <a:solidFill>
                  <a:srgbClr val="FFFFFF"/>
                </a:solidFill>
              </a:rPr>
              <a:t>land</a:t>
            </a:r>
          </a:p>
        </p:txBody>
      </p:sp>
      <p:sp>
        <p:nvSpPr>
          <p:cNvPr id="1030" name="Text Box 6"/>
          <p:cNvSpPr txBox="1">
            <a:spLocks noChangeArrowheads="1"/>
          </p:cNvSpPr>
          <p:nvPr/>
        </p:nvSpPr>
        <p:spPr bwMode="auto">
          <a:xfrm>
            <a:off x="5983288" y="5410200"/>
            <a:ext cx="725487"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a:r>
              <a:rPr lang="en-US" sz="1600" b="1">
                <a:solidFill>
                  <a:srgbClr val="FFFFFF"/>
                </a:solidFill>
              </a:rPr>
              <a:t>Land/</a:t>
            </a:r>
          </a:p>
          <a:p>
            <a:pPr algn="ctr"/>
            <a:r>
              <a:rPr lang="en-US" sz="1600" b="1">
                <a:solidFill>
                  <a:srgbClr val="FFFFFF"/>
                </a:solidFill>
              </a:rPr>
              <a:t>water</a:t>
            </a:r>
          </a:p>
        </p:txBody>
      </p:sp>
      <p:sp>
        <p:nvSpPr>
          <p:cNvPr id="1031" name="Text Box 7"/>
          <p:cNvSpPr txBox="1">
            <a:spLocks noChangeArrowheads="1"/>
          </p:cNvSpPr>
          <p:nvPr/>
        </p:nvSpPr>
        <p:spPr bwMode="auto">
          <a:xfrm>
            <a:off x="7010400" y="5410200"/>
            <a:ext cx="80645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a:r>
              <a:rPr lang="en-US" sz="1600" b="1">
                <a:solidFill>
                  <a:srgbClr val="FFFFFF"/>
                </a:solidFill>
              </a:rPr>
              <a:t>Water/</a:t>
            </a:r>
          </a:p>
          <a:p>
            <a:pPr algn="ctr"/>
            <a:r>
              <a:rPr lang="en-US" sz="1600" b="1">
                <a:solidFill>
                  <a:srgbClr val="FFFFFF"/>
                </a:solidFill>
              </a:rPr>
              <a:t>water</a:t>
            </a:r>
          </a:p>
        </p:txBody>
      </p:sp>
      <p:sp>
        <p:nvSpPr>
          <p:cNvPr id="1032" name="Text Box 8"/>
          <p:cNvSpPr txBox="1">
            <a:spLocks noChangeArrowheads="1"/>
          </p:cNvSpPr>
          <p:nvPr/>
        </p:nvSpPr>
        <p:spPr bwMode="auto">
          <a:xfrm>
            <a:off x="8113713" y="5410200"/>
            <a:ext cx="725487"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a:r>
              <a:rPr lang="en-US" sz="1600" b="1">
                <a:solidFill>
                  <a:srgbClr val="FFFFFF"/>
                </a:solidFill>
              </a:rPr>
              <a:t>Land/</a:t>
            </a:r>
          </a:p>
          <a:p>
            <a:pPr algn="ctr"/>
            <a:r>
              <a:rPr lang="en-US" sz="1600" b="1">
                <a:solidFill>
                  <a:srgbClr val="FFFFFF"/>
                </a:solidFill>
              </a:rPr>
              <a:t>land</a:t>
            </a:r>
          </a:p>
        </p:txBody>
      </p:sp>
      <p:sp>
        <p:nvSpPr>
          <p:cNvPr id="1033" name="Text Box 9"/>
          <p:cNvSpPr txBox="1">
            <a:spLocks noChangeArrowheads="1"/>
          </p:cNvSpPr>
          <p:nvPr/>
        </p:nvSpPr>
        <p:spPr bwMode="auto">
          <a:xfrm>
            <a:off x="4953000" y="6019800"/>
            <a:ext cx="1912938" cy="75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a:lnSpc>
                <a:spcPct val="90000"/>
              </a:lnSpc>
            </a:pPr>
            <a:r>
              <a:rPr lang="en-US" sz="1600" b="1">
                <a:solidFill>
                  <a:srgbClr val="33CCCC"/>
                </a:solidFill>
              </a:rPr>
              <a:t>Different contexts</a:t>
            </a:r>
          </a:p>
          <a:p>
            <a:pPr algn="ctr">
              <a:lnSpc>
                <a:spcPct val="90000"/>
              </a:lnSpc>
            </a:pPr>
            <a:r>
              <a:rPr lang="en-US" sz="1600" b="1">
                <a:solidFill>
                  <a:srgbClr val="33CCCC"/>
                </a:solidFill>
              </a:rPr>
              <a:t>for hearing </a:t>
            </a:r>
          </a:p>
          <a:p>
            <a:pPr algn="ctr">
              <a:lnSpc>
                <a:spcPct val="90000"/>
              </a:lnSpc>
            </a:pPr>
            <a:r>
              <a:rPr lang="en-US" sz="1600" b="1">
                <a:solidFill>
                  <a:srgbClr val="33CCCC"/>
                </a:solidFill>
              </a:rPr>
              <a:t>and recall</a:t>
            </a:r>
            <a:endParaRPr lang="en-US" sz="1600" b="1">
              <a:solidFill>
                <a:srgbClr val="CCFFFF"/>
              </a:solidFill>
            </a:endParaRPr>
          </a:p>
        </p:txBody>
      </p:sp>
      <p:sp>
        <p:nvSpPr>
          <p:cNvPr id="1034" name="Text Box 10"/>
          <p:cNvSpPr txBox="1">
            <a:spLocks noChangeArrowheads="1"/>
          </p:cNvSpPr>
          <p:nvPr/>
        </p:nvSpPr>
        <p:spPr bwMode="auto">
          <a:xfrm>
            <a:off x="7150100" y="6019800"/>
            <a:ext cx="1617663" cy="75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a:lnSpc>
                <a:spcPct val="90000"/>
              </a:lnSpc>
            </a:pPr>
            <a:r>
              <a:rPr lang="en-US" sz="1600" b="1">
                <a:solidFill>
                  <a:srgbClr val="33CCCC"/>
                </a:solidFill>
              </a:rPr>
              <a:t>Same contexts</a:t>
            </a:r>
          </a:p>
          <a:p>
            <a:pPr algn="ctr">
              <a:lnSpc>
                <a:spcPct val="90000"/>
              </a:lnSpc>
            </a:pPr>
            <a:r>
              <a:rPr lang="en-US" sz="1600" b="1">
                <a:solidFill>
                  <a:srgbClr val="33CCCC"/>
                </a:solidFill>
              </a:rPr>
              <a:t>for hearing </a:t>
            </a:r>
          </a:p>
          <a:p>
            <a:pPr algn="ctr">
              <a:lnSpc>
                <a:spcPct val="90000"/>
              </a:lnSpc>
            </a:pPr>
            <a:r>
              <a:rPr lang="en-US" sz="1600" b="1">
                <a:solidFill>
                  <a:srgbClr val="33CCCC"/>
                </a:solidFill>
              </a:rPr>
              <a:t>and recall</a:t>
            </a:r>
            <a:endParaRPr lang="en-US" sz="1600" b="1">
              <a:solidFill>
                <a:srgbClr val="CCFFFF"/>
              </a:solidFill>
            </a:endParaRPr>
          </a:p>
        </p:txBody>
      </p:sp>
      <p:sp>
        <p:nvSpPr>
          <p:cNvPr id="1035" name="Text Box 11"/>
          <p:cNvSpPr txBox="1">
            <a:spLocks noChangeArrowheads="1"/>
          </p:cNvSpPr>
          <p:nvPr/>
        </p:nvSpPr>
        <p:spPr bwMode="auto">
          <a:xfrm>
            <a:off x="3141663" y="2065338"/>
            <a:ext cx="1277937" cy="75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a:lnSpc>
                <a:spcPct val="90000"/>
              </a:lnSpc>
            </a:pPr>
            <a:r>
              <a:rPr lang="en-US" sz="1600" b="1">
                <a:solidFill>
                  <a:srgbClr val="33CCCC"/>
                </a:solidFill>
              </a:rPr>
              <a:t>Percentage</a:t>
            </a:r>
          </a:p>
          <a:p>
            <a:pPr algn="r">
              <a:lnSpc>
                <a:spcPct val="90000"/>
              </a:lnSpc>
            </a:pPr>
            <a:r>
              <a:rPr lang="en-US" sz="1600" b="1">
                <a:solidFill>
                  <a:srgbClr val="33CCCC"/>
                </a:solidFill>
              </a:rPr>
              <a:t>of words</a:t>
            </a:r>
          </a:p>
          <a:p>
            <a:pPr algn="r">
              <a:lnSpc>
                <a:spcPct val="90000"/>
              </a:lnSpc>
            </a:pPr>
            <a:r>
              <a:rPr lang="en-US" sz="1600" b="1">
                <a:solidFill>
                  <a:srgbClr val="33CCCC"/>
                </a:solidFill>
              </a:rPr>
              <a:t>recalled</a:t>
            </a:r>
            <a:endParaRPr lang="en-US" sz="1600" b="1">
              <a:solidFill>
                <a:srgbClr val="CCFFFF"/>
              </a:solidFill>
            </a:endParaRPr>
          </a:p>
        </p:txBody>
      </p:sp>
      <p:pic>
        <p:nvPicPr>
          <p:cNvPr id="1036" name="Picture 12" descr="d-pow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80288" y="188913"/>
            <a:ext cx="1562100" cy="176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7" name="Text Box 13"/>
          <p:cNvSpPr txBox="1">
            <a:spLocks noChangeArrowheads="1"/>
          </p:cNvSpPr>
          <p:nvPr/>
        </p:nvSpPr>
        <p:spPr bwMode="auto">
          <a:xfrm>
            <a:off x="468313" y="1341438"/>
            <a:ext cx="53276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GB" sz="2400" b="1" i="1"/>
              <a:t>Key Study: Godden &amp; Baddeley (1975)</a:t>
            </a:r>
          </a:p>
        </p:txBody>
      </p:sp>
    </p:spTree>
    <p:extLst>
      <p:ext uri="{BB962C8B-B14F-4D97-AF65-F5344CB8AC3E}">
        <p14:creationId xmlns:p14="http://schemas.microsoft.com/office/powerpoint/2010/main" val="199498821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normAutofit/>
          </a:bodyPr>
          <a:lstStyle/>
          <a:p>
            <a:pPr>
              <a:defRPr/>
            </a:pPr>
            <a:r>
              <a:rPr lang="en-GB" dirty="0" smtClean="0">
                <a:ea typeface="+mj-ea"/>
              </a:rPr>
              <a:t>Overton (1972) State Dependent</a:t>
            </a:r>
            <a:endParaRPr lang="en-US" dirty="0">
              <a:ea typeface="+mj-ea"/>
            </a:endParaRPr>
          </a:p>
        </p:txBody>
      </p:sp>
      <p:sp>
        <p:nvSpPr>
          <p:cNvPr id="3" name="Content Placeholder 2"/>
          <p:cNvSpPr>
            <a:spLocks noGrp="1"/>
          </p:cNvSpPr>
          <p:nvPr>
            <p:ph idx="1"/>
          </p:nvPr>
        </p:nvSpPr>
        <p:spPr/>
        <p:txBody>
          <a:bodyPr>
            <a:normAutofit fontScale="77500" lnSpcReduction="20000"/>
          </a:bodyPr>
          <a:lstStyle/>
          <a:p>
            <a:pPr>
              <a:buFontTx/>
              <a:buNone/>
              <a:defRPr/>
            </a:pPr>
            <a:r>
              <a:rPr lang="en-GB" dirty="0" smtClean="0">
                <a:ea typeface="+mn-ea"/>
              </a:rPr>
              <a:t>Aim: investigate the effect of alcohol on state-dependent retrieval.</a:t>
            </a:r>
          </a:p>
          <a:p>
            <a:pPr>
              <a:buFontTx/>
              <a:buNone/>
              <a:defRPr/>
            </a:pPr>
            <a:endParaRPr lang="en-GB" dirty="0" smtClean="0">
              <a:ea typeface="+mn-ea"/>
            </a:endParaRPr>
          </a:p>
          <a:p>
            <a:pPr>
              <a:buFontTx/>
              <a:buNone/>
              <a:defRPr/>
            </a:pPr>
            <a:r>
              <a:rPr lang="en-GB" dirty="0" smtClean="0">
                <a:ea typeface="+mn-ea"/>
              </a:rPr>
              <a:t>Method: Participants asked to learn material drunk or sober.</a:t>
            </a:r>
          </a:p>
          <a:p>
            <a:pPr>
              <a:buFontTx/>
              <a:buNone/>
              <a:defRPr/>
            </a:pPr>
            <a:endParaRPr lang="en-GB" dirty="0" smtClean="0">
              <a:ea typeface="+mn-ea"/>
            </a:endParaRPr>
          </a:p>
          <a:p>
            <a:pPr>
              <a:buFontTx/>
              <a:buNone/>
              <a:defRPr/>
            </a:pPr>
            <a:r>
              <a:rPr lang="en-GB" dirty="0" smtClean="0">
                <a:ea typeface="+mn-ea"/>
              </a:rPr>
              <a:t>Results: Participants who had learnt material when drunk had problems in recalling information when sober but where more likely to recall when drunk again.</a:t>
            </a:r>
          </a:p>
          <a:p>
            <a:pPr>
              <a:buFontTx/>
              <a:buNone/>
              <a:defRPr/>
            </a:pPr>
            <a:endParaRPr lang="en-GB" dirty="0" smtClean="0">
              <a:ea typeface="+mn-ea"/>
            </a:endParaRPr>
          </a:p>
          <a:p>
            <a:pPr>
              <a:buFontTx/>
              <a:buNone/>
              <a:defRPr/>
            </a:pPr>
            <a:r>
              <a:rPr lang="en-GB" dirty="0" smtClean="0">
                <a:ea typeface="+mn-ea"/>
              </a:rPr>
              <a:t>Conclusion:  </a:t>
            </a:r>
            <a:r>
              <a:rPr lang="en-GB" b="1" dirty="0" smtClean="0">
                <a:ea typeface="+mn-ea"/>
              </a:rPr>
              <a:t>People tend to remember material better when there is a match between mood at learning and at retrieval.</a:t>
            </a:r>
            <a:endParaRPr lang="en-US" b="1" dirty="0">
              <a:ea typeface="+mn-ea"/>
            </a:endParaRPr>
          </a:p>
        </p:txBody>
      </p:sp>
    </p:spTree>
    <p:extLst>
      <p:ext uri="{BB962C8B-B14F-4D97-AF65-F5344CB8AC3E}">
        <p14:creationId xmlns:p14="http://schemas.microsoft.com/office/powerpoint/2010/main" val="422071130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2"/>
          <p:cNvSpPr>
            <a:spLocks noGrp="1" noChangeArrowheads="1"/>
          </p:cNvSpPr>
          <p:nvPr>
            <p:ph type="title"/>
          </p:nvPr>
        </p:nvSpPr>
        <p:spPr>
          <a:xfrm>
            <a:off x="457200" y="274638"/>
            <a:ext cx="8229600" cy="777875"/>
          </a:xfrm>
        </p:spPr>
        <p:txBody>
          <a:bodyPr/>
          <a:lstStyle/>
          <a:p>
            <a:pPr eaLnBrk="1" hangingPunct="1"/>
            <a:r>
              <a:rPr lang="en-US">
                <a:latin typeface="Arial" charset="0"/>
              </a:rPr>
              <a:t>State dependent effects</a:t>
            </a:r>
          </a:p>
        </p:txBody>
      </p:sp>
      <p:grpSp>
        <p:nvGrpSpPr>
          <p:cNvPr id="2" name="Group 3"/>
          <p:cNvGrpSpPr>
            <a:grpSpLocks/>
          </p:cNvGrpSpPr>
          <p:nvPr/>
        </p:nvGrpSpPr>
        <p:grpSpPr bwMode="auto">
          <a:xfrm>
            <a:off x="736600" y="2514600"/>
            <a:ext cx="2047875" cy="2479675"/>
            <a:chOff x="288" y="2016"/>
            <a:chExt cx="1290" cy="1562"/>
          </a:xfrm>
        </p:grpSpPr>
        <p:graphicFrame>
          <p:nvGraphicFramePr>
            <p:cNvPr id="2052" name="Object 4"/>
            <p:cNvGraphicFramePr>
              <a:graphicFrameLocks noChangeAspect="1"/>
            </p:cNvGraphicFramePr>
            <p:nvPr/>
          </p:nvGraphicFramePr>
          <p:xfrm>
            <a:off x="386" y="2494"/>
            <a:ext cx="1078" cy="1084"/>
          </p:xfrm>
          <a:graphic>
            <a:graphicData uri="http://schemas.openxmlformats.org/presentationml/2006/ole">
              <mc:AlternateContent xmlns:mc="http://schemas.openxmlformats.org/markup-compatibility/2006">
                <mc:Choice xmlns:v="urn:schemas-microsoft-com:vml" Requires="v">
                  <p:oleObj spid="_x0000_s35863" name="Clip" r:id="rId4" imgW="4824000" imgH="4495680" progId="">
                    <p:embed/>
                  </p:oleObj>
                </mc:Choice>
                <mc:Fallback>
                  <p:oleObj name="Clip" r:id="rId4" imgW="4824000" imgH="449568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6" y="2494"/>
                          <a:ext cx="1078" cy="108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62" name="Rectangle 5"/>
            <p:cNvSpPr>
              <a:spLocks noChangeArrowheads="1"/>
            </p:cNvSpPr>
            <p:nvPr/>
          </p:nvSpPr>
          <p:spPr bwMode="auto">
            <a:xfrm>
              <a:off x="288" y="2016"/>
              <a:ext cx="1290" cy="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p>
              <a:pPr eaLnBrk="0" hangingPunct="0"/>
              <a:r>
                <a:rPr lang="en-US" sz="2000">
                  <a:latin typeface="Arial Black" charset="0"/>
                </a:rPr>
                <a:t>Drunk during </a:t>
              </a:r>
            </a:p>
            <a:p>
              <a:pPr eaLnBrk="0" hangingPunct="0"/>
              <a:r>
                <a:rPr lang="en-US" sz="2000">
                  <a:latin typeface="Arial Black" charset="0"/>
                </a:rPr>
                <a:t>learning</a:t>
              </a:r>
            </a:p>
          </p:txBody>
        </p:sp>
      </p:grpSp>
      <p:grpSp>
        <p:nvGrpSpPr>
          <p:cNvPr id="3" name="Group 6"/>
          <p:cNvGrpSpPr>
            <a:grpSpLocks/>
          </p:cNvGrpSpPr>
          <p:nvPr/>
        </p:nvGrpSpPr>
        <p:grpSpPr bwMode="auto">
          <a:xfrm>
            <a:off x="3632200" y="2514600"/>
            <a:ext cx="2074863" cy="2576513"/>
            <a:chOff x="2160" y="2016"/>
            <a:chExt cx="1307" cy="1623"/>
          </a:xfrm>
        </p:grpSpPr>
        <p:graphicFrame>
          <p:nvGraphicFramePr>
            <p:cNvPr id="2051" name="Object 7"/>
            <p:cNvGraphicFramePr>
              <a:graphicFrameLocks noChangeAspect="1"/>
            </p:cNvGraphicFramePr>
            <p:nvPr/>
          </p:nvGraphicFramePr>
          <p:xfrm>
            <a:off x="2208" y="2640"/>
            <a:ext cx="1072" cy="999"/>
          </p:xfrm>
          <a:graphic>
            <a:graphicData uri="http://schemas.openxmlformats.org/presentationml/2006/ole">
              <mc:AlternateContent xmlns:mc="http://schemas.openxmlformats.org/markup-compatibility/2006">
                <mc:Choice xmlns:v="urn:schemas-microsoft-com:vml" Requires="v">
                  <p:oleObj spid="_x0000_s35864" name="Clip" r:id="rId6" imgW="4824000" imgH="4495680" progId="">
                    <p:embed/>
                  </p:oleObj>
                </mc:Choice>
                <mc:Fallback>
                  <p:oleObj name="Clip" r:id="rId6" imgW="4824000" imgH="449568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8" y="2640"/>
                          <a:ext cx="1072" cy="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061" name="Rectangle 8"/>
            <p:cNvSpPr>
              <a:spLocks noChangeArrowheads="1"/>
            </p:cNvSpPr>
            <p:nvPr/>
          </p:nvSpPr>
          <p:spPr bwMode="auto">
            <a:xfrm>
              <a:off x="2160" y="2016"/>
              <a:ext cx="1307" cy="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p>
              <a:pPr eaLnBrk="0" hangingPunct="0"/>
              <a:r>
                <a:rPr lang="en-US" sz="2000">
                  <a:latin typeface="Arial Black" charset="0"/>
                </a:rPr>
                <a:t>Recall better </a:t>
              </a:r>
            </a:p>
            <a:p>
              <a:pPr eaLnBrk="0" hangingPunct="0"/>
              <a:r>
                <a:rPr lang="en-US" sz="2000">
                  <a:latin typeface="Arial Black" charset="0"/>
                </a:rPr>
                <a:t>if drunk</a:t>
              </a:r>
            </a:p>
          </p:txBody>
        </p:sp>
      </p:grpSp>
      <p:grpSp>
        <p:nvGrpSpPr>
          <p:cNvPr id="4" name="Group 9"/>
          <p:cNvGrpSpPr>
            <a:grpSpLocks/>
          </p:cNvGrpSpPr>
          <p:nvPr/>
        </p:nvGrpSpPr>
        <p:grpSpPr bwMode="auto">
          <a:xfrm>
            <a:off x="6451600" y="2590800"/>
            <a:ext cx="2006600" cy="2590800"/>
            <a:chOff x="4032" y="2016"/>
            <a:chExt cx="1264" cy="1632"/>
          </a:xfrm>
        </p:grpSpPr>
        <p:graphicFrame>
          <p:nvGraphicFramePr>
            <p:cNvPr id="2050" name="Object 10"/>
            <p:cNvGraphicFramePr>
              <a:graphicFrameLocks noChangeAspect="1"/>
            </p:cNvGraphicFramePr>
            <p:nvPr/>
          </p:nvGraphicFramePr>
          <p:xfrm>
            <a:off x="4128" y="2592"/>
            <a:ext cx="1072" cy="999"/>
          </p:xfrm>
          <a:graphic>
            <a:graphicData uri="http://schemas.openxmlformats.org/presentationml/2006/ole">
              <mc:AlternateContent xmlns:mc="http://schemas.openxmlformats.org/markup-compatibility/2006">
                <mc:Choice xmlns:v="urn:schemas-microsoft-com:vml" Requires="v">
                  <p:oleObj spid="_x0000_s35865" name="Clip" r:id="rId7" imgW="4824000" imgH="4495680" progId="">
                    <p:embed/>
                  </p:oleObj>
                </mc:Choice>
                <mc:Fallback>
                  <p:oleObj name="Clip" r:id="rId7" imgW="4824000" imgH="449568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28" y="2592"/>
                          <a:ext cx="1072" cy="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058" name="Oval 11"/>
            <p:cNvSpPr>
              <a:spLocks noChangeArrowheads="1"/>
            </p:cNvSpPr>
            <p:nvPr/>
          </p:nvSpPr>
          <p:spPr bwMode="auto">
            <a:xfrm>
              <a:off x="4080" y="2544"/>
              <a:ext cx="1152" cy="1104"/>
            </a:xfrm>
            <a:prstGeom prst="ellipse">
              <a:avLst/>
            </a:prstGeom>
            <a:noFill/>
            <a:ln w="50800">
              <a:solidFill>
                <a:schemeClr val="hlink"/>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059" name="Line 12"/>
            <p:cNvSpPr>
              <a:spLocks noChangeShapeType="1"/>
            </p:cNvSpPr>
            <p:nvPr/>
          </p:nvSpPr>
          <p:spPr bwMode="auto">
            <a:xfrm flipV="1">
              <a:off x="4224" y="2736"/>
              <a:ext cx="864" cy="720"/>
            </a:xfrm>
            <a:prstGeom prst="line">
              <a:avLst/>
            </a:prstGeom>
            <a:noFill/>
            <a:ln w="50800">
              <a:solidFill>
                <a:schemeClr val="hlink"/>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2060" name="Rectangle 13"/>
            <p:cNvSpPr>
              <a:spLocks noChangeArrowheads="1"/>
            </p:cNvSpPr>
            <p:nvPr/>
          </p:nvSpPr>
          <p:spPr bwMode="auto">
            <a:xfrm>
              <a:off x="4032" y="2016"/>
              <a:ext cx="1264"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p>
              <a:pPr eaLnBrk="0" hangingPunct="0"/>
              <a:r>
                <a:rPr lang="en-US" sz="2000">
                  <a:latin typeface="Arial Black" charset="0"/>
                </a:rPr>
                <a:t>Than if sober</a:t>
              </a:r>
            </a:p>
          </p:txBody>
        </p:sp>
      </p:grpSp>
      <p:sp>
        <p:nvSpPr>
          <p:cNvPr id="2057" name="Rectangle 14"/>
          <p:cNvSpPr>
            <a:spLocks noGrp="1" noChangeArrowheads="1"/>
          </p:cNvSpPr>
          <p:nvPr>
            <p:ph type="body" idx="1"/>
          </p:nvPr>
        </p:nvSpPr>
        <p:spPr>
          <a:xfrm>
            <a:off x="179388" y="1341438"/>
            <a:ext cx="8534400" cy="935037"/>
          </a:xfrm>
        </p:spPr>
        <p:txBody>
          <a:bodyPr/>
          <a:lstStyle/>
          <a:p>
            <a:pPr eaLnBrk="1" hangingPunct="1"/>
            <a:r>
              <a:rPr lang="en-US" sz="2400">
                <a:latin typeface="Arial" charset="0"/>
              </a:rPr>
              <a:t>Recall improved if internal physiological or emotional state is the same during testing and initial encoding.  </a:t>
            </a:r>
          </a:p>
          <a:p>
            <a:pPr eaLnBrk="1" hangingPunct="1"/>
            <a:endParaRPr lang="en-GB" sz="2400">
              <a:latin typeface="Arial" charset="0"/>
            </a:endParaRPr>
          </a:p>
          <a:p>
            <a:pPr eaLnBrk="1" hangingPunct="1"/>
            <a:endParaRPr lang="en-US" sz="2400">
              <a:latin typeface="Arial" charset="0"/>
            </a:endParaRPr>
          </a:p>
          <a:p>
            <a:pPr eaLnBrk="1" hangingPunct="1"/>
            <a:endParaRPr lang="en-US" sz="2400">
              <a:latin typeface="Arial" charset="0"/>
            </a:endParaRPr>
          </a:p>
        </p:txBody>
      </p:sp>
    </p:spTree>
    <p:extLst>
      <p:ext uri="{BB962C8B-B14F-4D97-AF65-F5344CB8AC3E}">
        <p14:creationId xmlns:p14="http://schemas.microsoft.com/office/powerpoint/2010/main" val="42713287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Darley et al (1973) State Dependent</a:t>
            </a:r>
            <a:endParaRPr lang="en-US" dirty="0"/>
          </a:p>
        </p:txBody>
      </p:sp>
      <p:sp>
        <p:nvSpPr>
          <p:cNvPr id="4" name="Content Placeholder 3"/>
          <p:cNvSpPr>
            <a:spLocks noGrp="1"/>
          </p:cNvSpPr>
          <p:nvPr>
            <p:ph sz="half" idx="1"/>
          </p:nvPr>
        </p:nvSpPr>
        <p:spPr/>
        <p:txBody>
          <a:bodyPr/>
          <a:lstStyle/>
          <a:p>
            <a:pPr marL="0" indent="0">
              <a:buNone/>
            </a:pPr>
            <a:r>
              <a:rPr lang="en-US" dirty="0" err="1" smtClean="0"/>
              <a:t>Ppt’s</a:t>
            </a:r>
            <a:r>
              <a:rPr lang="en-US" dirty="0" smtClean="0"/>
              <a:t> who hid money while high on marijuana were less able to recall where when not high than when high again.</a:t>
            </a:r>
          </a:p>
        </p:txBody>
      </p:sp>
      <p:pic>
        <p:nvPicPr>
          <p:cNvPr id="6" name="Content Placeholder 5"/>
          <p:cNvPicPr>
            <a:picLocks noGrp="1" noChangeAspect="1"/>
          </p:cNvPicPr>
          <p:nvPr>
            <p:ph sz="half" idx="2"/>
          </p:nvPr>
        </p:nvPicPr>
        <p:blipFill>
          <a:blip r:embed="rId2"/>
          <a:srcRect l="5384" r="5384"/>
          <a:stretch>
            <a:fillRect/>
          </a:stretch>
        </p:blipFill>
        <p:spPr/>
      </p:pic>
      <p:sp>
        <p:nvSpPr>
          <p:cNvPr id="7" name="TextBox 6"/>
          <p:cNvSpPr txBox="1"/>
          <p:nvPr/>
        </p:nvSpPr>
        <p:spPr>
          <a:xfrm>
            <a:off x="1056104" y="5026525"/>
            <a:ext cx="3890211" cy="646331"/>
          </a:xfrm>
          <a:prstGeom prst="rect">
            <a:avLst/>
          </a:prstGeom>
          <a:noFill/>
        </p:spPr>
        <p:txBody>
          <a:bodyPr wrap="square" rtlCol="0">
            <a:spAutoFit/>
          </a:bodyPr>
          <a:lstStyle/>
          <a:p>
            <a:r>
              <a:rPr lang="en-US" dirty="0" smtClean="0"/>
              <a:t>Question: Why might this research be considered unethical?</a:t>
            </a:r>
            <a:endParaRPr lang="en-US" dirty="0"/>
          </a:p>
        </p:txBody>
      </p:sp>
    </p:spTree>
    <p:extLst>
      <p:ext uri="{BB962C8B-B14F-4D97-AF65-F5344CB8AC3E}">
        <p14:creationId xmlns:p14="http://schemas.microsoft.com/office/powerpoint/2010/main" val="120910831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solidFill>
            <a:srgbClr val="FFFF00"/>
          </a:solidFill>
        </p:spPr>
        <p:txBody>
          <a:bodyPr>
            <a:normAutofit fontScale="90000"/>
          </a:bodyPr>
          <a:lstStyle/>
          <a:p>
            <a:r>
              <a:rPr lang="en-GB" dirty="0">
                <a:latin typeface="Arial" charset="0"/>
              </a:rPr>
              <a:t>Evaluation </a:t>
            </a:r>
            <a:r>
              <a:rPr lang="en-GB" dirty="0" smtClean="0">
                <a:latin typeface="Arial" charset="0"/>
              </a:rPr>
              <a:t>of Cue Dependent Forgetting</a:t>
            </a:r>
            <a:endParaRPr lang="en-US" dirty="0">
              <a:latin typeface="Arial" charset="0"/>
            </a:endParaRPr>
          </a:p>
        </p:txBody>
      </p:sp>
      <p:sp>
        <p:nvSpPr>
          <p:cNvPr id="35843" name="Text Placeholder 2"/>
          <p:cNvSpPr>
            <a:spLocks noGrp="1"/>
          </p:cNvSpPr>
          <p:nvPr>
            <p:ph sz="half" idx="1"/>
          </p:nvPr>
        </p:nvSpPr>
        <p:spPr/>
        <p:txBody>
          <a:bodyPr/>
          <a:lstStyle/>
          <a:p>
            <a:pPr>
              <a:buFont typeface="Wingdings" charset="0"/>
              <a:buChar char="J"/>
            </a:pPr>
            <a:r>
              <a:rPr lang="en-GB" dirty="0">
                <a:latin typeface="Arial" charset="0"/>
                <a:sym typeface="Wingdings" charset="0"/>
              </a:rPr>
              <a:t>Lots of empirical evidence.</a:t>
            </a:r>
          </a:p>
          <a:p>
            <a:pPr>
              <a:buFont typeface="Wingdings" charset="0"/>
              <a:buChar char="J"/>
            </a:pPr>
            <a:r>
              <a:rPr lang="en-GB" dirty="0" smtClean="0">
                <a:latin typeface="Arial" charset="0"/>
                <a:sym typeface="Wingdings" charset="0"/>
              </a:rPr>
              <a:t>Godden </a:t>
            </a:r>
            <a:r>
              <a:rPr lang="en-GB" dirty="0">
                <a:latin typeface="Arial" charset="0"/>
                <a:sym typeface="Wingdings" charset="0"/>
              </a:rPr>
              <a:t>&amp; </a:t>
            </a:r>
            <a:r>
              <a:rPr lang="en-GB" dirty="0" err="1">
                <a:latin typeface="Arial" charset="0"/>
                <a:sym typeface="Wingdings" charset="0"/>
              </a:rPr>
              <a:t>Baddeley</a:t>
            </a:r>
            <a:r>
              <a:rPr lang="en-GB" dirty="0">
                <a:latin typeface="Arial" charset="0"/>
                <a:sym typeface="Wingdings" charset="0"/>
              </a:rPr>
              <a:t> (1975)</a:t>
            </a:r>
          </a:p>
          <a:p>
            <a:pPr>
              <a:buFont typeface="Wingdings" charset="0"/>
              <a:buChar char="J"/>
            </a:pPr>
            <a:r>
              <a:rPr lang="en-GB" dirty="0">
                <a:latin typeface="Arial" charset="0"/>
                <a:sym typeface="Wingdings" charset="0"/>
              </a:rPr>
              <a:t>Forgetting is greatest when context and state are not very similar</a:t>
            </a:r>
          </a:p>
        </p:txBody>
      </p:sp>
      <p:sp>
        <p:nvSpPr>
          <p:cNvPr id="35844" name="Content Placeholder 4"/>
          <p:cNvSpPr>
            <a:spLocks noGrp="1"/>
          </p:cNvSpPr>
          <p:nvPr>
            <p:ph sz="half" idx="2"/>
          </p:nvPr>
        </p:nvSpPr>
        <p:spPr/>
        <p:txBody>
          <a:bodyPr/>
          <a:lstStyle/>
          <a:p>
            <a:pPr>
              <a:buFont typeface="Wingdings" charset="0"/>
              <a:buChar char="L"/>
            </a:pPr>
            <a:r>
              <a:rPr lang="en-GB">
                <a:latin typeface="Arial" charset="0"/>
                <a:sym typeface="Wingdings" charset="0"/>
              </a:rPr>
              <a:t>Studies lack ecological validity.</a:t>
            </a:r>
          </a:p>
          <a:p>
            <a:pPr>
              <a:buFont typeface="Wingdings" charset="0"/>
              <a:buChar char="L"/>
            </a:pPr>
            <a:endParaRPr lang="en-GB">
              <a:latin typeface="Arial" charset="0"/>
              <a:sym typeface="Wingdings" charset="0"/>
            </a:endParaRPr>
          </a:p>
          <a:p>
            <a:pPr>
              <a:buFont typeface="Wingdings" charset="0"/>
              <a:buChar char="L"/>
            </a:pPr>
            <a:r>
              <a:rPr lang="en-GB">
                <a:latin typeface="Arial" charset="0"/>
                <a:sym typeface="Wingdings" charset="0"/>
              </a:rPr>
              <a:t>Studies have dubious ethics.</a:t>
            </a:r>
            <a:endParaRPr lang="en-US">
              <a:latin typeface="Arial" charset="0"/>
            </a:endParaRPr>
          </a:p>
        </p:txBody>
      </p:sp>
      <p:sp>
        <p:nvSpPr>
          <p:cNvPr id="6" name="Rounded Rectangular Callout 5"/>
          <p:cNvSpPr/>
          <p:nvPr/>
        </p:nvSpPr>
        <p:spPr>
          <a:xfrm>
            <a:off x="5292725" y="4365625"/>
            <a:ext cx="1778000" cy="1187450"/>
          </a:xfrm>
          <a:prstGeom prst="wedgeRoundRectCallout">
            <a:avLst>
              <a:gd name="adj1" fmla="val 109513"/>
              <a:gd name="adj2" fmla="val -20924"/>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t>How does this apply to our AS revision</a:t>
            </a:r>
            <a:endParaRPr lang="en-US" dirty="0"/>
          </a:p>
        </p:txBody>
      </p:sp>
    </p:spTree>
    <p:extLst>
      <p:ext uri="{BB962C8B-B14F-4D97-AF65-F5344CB8AC3E}">
        <p14:creationId xmlns:p14="http://schemas.microsoft.com/office/powerpoint/2010/main" val="396689264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208" y="40299"/>
            <a:ext cx="8229600" cy="692696"/>
          </a:xfrm>
        </p:spPr>
        <p:txBody>
          <a:bodyPr>
            <a:normAutofit fontScale="90000"/>
          </a:bodyPr>
          <a:lstStyle/>
          <a:p>
            <a:r>
              <a:rPr lang="en-GB" b="1" dirty="0" smtClean="0"/>
              <a:t>Evaluation</a:t>
            </a:r>
            <a:endParaRPr lang="en-GB" b="1" dirty="0"/>
          </a:p>
        </p:txBody>
      </p:sp>
      <p:sp>
        <p:nvSpPr>
          <p:cNvPr id="4" name="TextBox 3"/>
          <p:cNvSpPr txBox="1"/>
          <p:nvPr/>
        </p:nvSpPr>
        <p:spPr>
          <a:xfrm>
            <a:off x="323528" y="729049"/>
            <a:ext cx="3960440" cy="4016484"/>
          </a:xfrm>
          <a:prstGeom prst="rect">
            <a:avLst/>
          </a:prstGeom>
          <a:solidFill>
            <a:srgbClr val="FFFF99"/>
          </a:solidFill>
          <a:ln w="3175">
            <a:solidFill>
              <a:schemeClr val="tx1"/>
            </a:solidFill>
          </a:ln>
        </p:spPr>
        <p:txBody>
          <a:bodyPr wrap="square" rtlCol="0">
            <a:spAutoFit/>
          </a:bodyPr>
          <a:lstStyle/>
          <a:p>
            <a:pPr>
              <a:buFont typeface="Arial" pitchFamily="34" charset="0"/>
              <a:buChar char="•"/>
            </a:pPr>
            <a:r>
              <a:rPr lang="en-GB" sz="1700" b="1" dirty="0" smtClean="0"/>
              <a:t>This study has </a:t>
            </a:r>
            <a:r>
              <a:rPr lang="en-GB" sz="1700" b="1" dirty="0" smtClean="0">
                <a:solidFill>
                  <a:srgbClr val="7030A0"/>
                </a:solidFill>
              </a:rPr>
              <a:t>limited ecological validity</a:t>
            </a:r>
            <a:r>
              <a:rPr lang="en-GB" sz="1700" b="1" dirty="0" smtClean="0"/>
              <a:t> because the environment was familiar to the divers but the task was artificial as we are not usually asked to learn a list of meaningless words in our everyday life.</a:t>
            </a:r>
          </a:p>
          <a:p>
            <a:pPr>
              <a:buFont typeface="Arial" pitchFamily="34" charset="0"/>
              <a:buChar char="•"/>
            </a:pPr>
            <a:r>
              <a:rPr lang="en-GB" sz="1700" b="1" dirty="0" smtClean="0"/>
              <a:t>Another weakness is that the groups who learnt and recalled in different environments were disrupted (they had to change environment) whereas the groups who learnt and recalled in the same environment were not disrupted. This could have influenced their recall.</a:t>
            </a:r>
          </a:p>
          <a:p>
            <a:pPr>
              <a:buFont typeface="Arial" pitchFamily="34" charset="0"/>
              <a:buChar char="•"/>
            </a:pPr>
            <a:r>
              <a:rPr lang="en-GB" sz="1700" b="1" dirty="0" smtClean="0"/>
              <a:t>However it was a controlled experiment so it can be replicated  so </a:t>
            </a:r>
            <a:r>
              <a:rPr lang="en-GB" sz="1700" b="1" dirty="0" smtClean="0">
                <a:solidFill>
                  <a:srgbClr val="7030A0"/>
                </a:solidFill>
              </a:rPr>
              <a:t>reliability</a:t>
            </a:r>
            <a:r>
              <a:rPr lang="en-GB" sz="1700" b="1" dirty="0" smtClean="0"/>
              <a:t> can be tested.</a:t>
            </a:r>
            <a:endParaRPr lang="en-GB" sz="1700" b="1" dirty="0"/>
          </a:p>
        </p:txBody>
      </p:sp>
      <p:sp>
        <p:nvSpPr>
          <p:cNvPr id="6" name="TextBox 5"/>
          <p:cNvSpPr txBox="1"/>
          <p:nvPr/>
        </p:nvSpPr>
        <p:spPr>
          <a:xfrm>
            <a:off x="4644008" y="1052736"/>
            <a:ext cx="4248472" cy="5355312"/>
          </a:xfrm>
          <a:prstGeom prst="rect">
            <a:avLst/>
          </a:prstGeom>
          <a:solidFill>
            <a:srgbClr val="CCFFCC"/>
          </a:solidFill>
          <a:ln w="3175">
            <a:solidFill>
              <a:schemeClr val="tx1"/>
            </a:solidFill>
          </a:ln>
        </p:spPr>
        <p:txBody>
          <a:bodyPr wrap="square" rtlCol="0">
            <a:spAutoFit/>
          </a:bodyPr>
          <a:lstStyle/>
          <a:p>
            <a:pPr>
              <a:buFont typeface="Arial" pitchFamily="34" charset="0"/>
              <a:buChar char="•"/>
            </a:pPr>
            <a:r>
              <a:rPr lang="en-GB" b="1" dirty="0" smtClean="0"/>
              <a:t> There is further support for the influence of contextual cues.</a:t>
            </a:r>
            <a:r>
              <a:rPr lang="en-GB" b="1" dirty="0" smtClean="0">
                <a:solidFill>
                  <a:srgbClr val="7030A0"/>
                </a:solidFill>
              </a:rPr>
              <a:t> Abernathy </a:t>
            </a:r>
            <a:r>
              <a:rPr lang="en-GB" b="1" dirty="0" smtClean="0"/>
              <a:t>(1940) found that students performed better in tests if the tests took place in the same room as the learning of the material had taken place, and were administered by the same instructor who had taught the information.</a:t>
            </a:r>
          </a:p>
          <a:p>
            <a:pPr>
              <a:buFont typeface="Arial" pitchFamily="34" charset="0"/>
              <a:buChar char="•"/>
            </a:pPr>
            <a:r>
              <a:rPr lang="en-GB" b="1" dirty="0" smtClean="0"/>
              <a:t>The studies carried out do not take into account the </a:t>
            </a:r>
            <a:r>
              <a:rPr lang="en-GB" b="1" dirty="0" smtClean="0">
                <a:solidFill>
                  <a:srgbClr val="7030A0"/>
                </a:solidFill>
              </a:rPr>
              <a:t>meaning</a:t>
            </a:r>
            <a:r>
              <a:rPr lang="en-GB" b="1" dirty="0" smtClean="0"/>
              <a:t> of the material and the level of</a:t>
            </a:r>
            <a:r>
              <a:rPr lang="en-GB" b="1" dirty="0" smtClean="0">
                <a:solidFill>
                  <a:srgbClr val="7030A0"/>
                </a:solidFill>
              </a:rPr>
              <a:t> motivation </a:t>
            </a:r>
            <a:r>
              <a:rPr lang="en-GB" b="1" dirty="0" smtClean="0"/>
              <a:t>of the person when learning the information.</a:t>
            </a:r>
          </a:p>
          <a:p>
            <a:pPr>
              <a:buFont typeface="Arial" pitchFamily="34" charset="0"/>
              <a:buChar char="•"/>
            </a:pPr>
            <a:r>
              <a:rPr lang="en-GB" b="1" dirty="0" smtClean="0">
                <a:solidFill>
                  <a:srgbClr val="7030A0"/>
                </a:solidFill>
              </a:rPr>
              <a:t>Real –life applications</a:t>
            </a:r>
            <a:r>
              <a:rPr lang="en-GB" b="1" dirty="0" smtClean="0"/>
              <a:t>:</a:t>
            </a:r>
          </a:p>
          <a:p>
            <a:r>
              <a:rPr lang="en-GB" b="1" dirty="0" smtClean="0"/>
              <a:t> This is used as a strategy to improve recall in eye-witness memory when the witnesses are asked to describe the context in which the incident they have witnessed took place during cognitive interviews.</a:t>
            </a:r>
            <a:endParaRPr lang="en-GB" b="1" dirty="0"/>
          </a:p>
        </p:txBody>
      </p:sp>
      <p:sp>
        <p:nvSpPr>
          <p:cNvPr id="3" name="TextBox 2"/>
          <p:cNvSpPr txBox="1"/>
          <p:nvPr/>
        </p:nvSpPr>
        <p:spPr>
          <a:xfrm>
            <a:off x="328710" y="5065274"/>
            <a:ext cx="3955258" cy="1477328"/>
          </a:xfrm>
          <a:prstGeom prst="rect">
            <a:avLst/>
          </a:prstGeom>
          <a:solidFill>
            <a:srgbClr val="FFC000"/>
          </a:solidFill>
          <a:ln w="3175">
            <a:solidFill>
              <a:schemeClr val="tx1"/>
            </a:solidFill>
          </a:ln>
        </p:spPr>
        <p:txBody>
          <a:bodyPr wrap="square" rtlCol="0">
            <a:spAutoFit/>
          </a:bodyPr>
          <a:lstStyle/>
          <a:p>
            <a:pPr lvl="0"/>
            <a:r>
              <a:rPr lang="en-GB" b="1" dirty="0" smtClean="0"/>
              <a:t>This theory </a:t>
            </a:r>
            <a:r>
              <a:rPr lang="en-GB" b="1" dirty="0"/>
              <a:t>is difficult to disprove as if recall does not occur is it because the information is not stored or because you are not providing the right cue? (circular argument</a:t>
            </a:r>
            <a:r>
              <a:rPr lang="en-GB" b="1" dirty="0" smtClean="0"/>
              <a:t>) </a:t>
            </a:r>
            <a:endParaRPr lang="en-GB" dirty="0"/>
          </a:p>
        </p:txBody>
      </p:sp>
      <p:sp>
        <p:nvSpPr>
          <p:cNvPr id="7" name="Footer Placeholder 6"/>
          <p:cNvSpPr>
            <a:spLocks noGrp="1"/>
          </p:cNvSpPr>
          <p:nvPr>
            <p:ph type="ftr" sz="quarter" idx="11"/>
          </p:nvPr>
        </p:nvSpPr>
        <p:spPr/>
        <p:txBody>
          <a:bodyPr/>
          <a:lstStyle/>
          <a:p>
            <a:r>
              <a:rPr lang="en-GB" smtClean="0"/>
              <a:t>www.psychbug.co.uk</a:t>
            </a:r>
            <a:endParaRPr lang="en-GB"/>
          </a:p>
        </p:txBody>
      </p:sp>
    </p:spTree>
    <p:extLst>
      <p:ext uri="{BB962C8B-B14F-4D97-AF65-F5344CB8AC3E}">
        <p14:creationId xmlns:p14="http://schemas.microsoft.com/office/powerpoint/2010/main" val="391785304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 world application</a:t>
            </a:r>
            <a:endParaRPr lang="en-US" dirty="0"/>
          </a:p>
        </p:txBody>
      </p:sp>
      <p:sp>
        <p:nvSpPr>
          <p:cNvPr id="3" name="Content Placeholder 2"/>
          <p:cNvSpPr>
            <a:spLocks noGrp="1"/>
          </p:cNvSpPr>
          <p:nvPr>
            <p:ph sz="half" idx="1"/>
          </p:nvPr>
        </p:nvSpPr>
        <p:spPr/>
        <p:txBody>
          <a:bodyPr/>
          <a:lstStyle/>
          <a:p>
            <a:pPr marL="0" indent="0">
              <a:buNone/>
            </a:pPr>
            <a:r>
              <a:rPr lang="en-US" dirty="0" smtClean="0"/>
              <a:t>How can ideas of state dependent and cue dependent retrieval support us in:</a:t>
            </a:r>
            <a:endParaRPr lang="en-US" dirty="0"/>
          </a:p>
        </p:txBody>
      </p:sp>
      <p:sp>
        <p:nvSpPr>
          <p:cNvPr id="4" name="Content Placeholder 3"/>
          <p:cNvSpPr>
            <a:spLocks noGrp="1"/>
          </p:cNvSpPr>
          <p:nvPr>
            <p:ph sz="half" idx="2"/>
          </p:nvPr>
        </p:nvSpPr>
        <p:spPr/>
        <p:txBody>
          <a:bodyPr/>
          <a:lstStyle/>
          <a:p>
            <a:pPr marL="514350" indent="-514350">
              <a:buAutoNum type="alphaUcParenR"/>
            </a:pPr>
            <a:r>
              <a:rPr lang="en-US" dirty="0" smtClean="0"/>
              <a:t>Improving revision techniques.</a:t>
            </a:r>
          </a:p>
          <a:p>
            <a:pPr marL="514350" indent="-514350">
              <a:buAutoNum type="alphaUcParenR"/>
            </a:pPr>
            <a:endParaRPr lang="en-US" dirty="0"/>
          </a:p>
          <a:p>
            <a:pPr marL="514350" indent="-514350">
              <a:buAutoNum type="alphaUcParenR"/>
            </a:pPr>
            <a:r>
              <a:rPr lang="en-US" dirty="0" smtClean="0"/>
              <a:t>Improving witness recall at crime scene.</a:t>
            </a:r>
            <a:endParaRPr lang="en-US" dirty="0"/>
          </a:p>
        </p:txBody>
      </p:sp>
    </p:spTree>
    <p:extLst>
      <p:ext uri="{BB962C8B-B14F-4D97-AF65-F5344CB8AC3E}">
        <p14:creationId xmlns:p14="http://schemas.microsoft.com/office/powerpoint/2010/main" val="172758194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Apply it</a:t>
            </a:r>
            <a:endParaRPr lang="en-GB" dirty="0"/>
          </a:p>
        </p:txBody>
      </p:sp>
      <p:sp>
        <p:nvSpPr>
          <p:cNvPr id="3" name="Content Placeholder 2"/>
          <p:cNvSpPr>
            <a:spLocks noGrp="1"/>
          </p:cNvSpPr>
          <p:nvPr>
            <p:ph idx="1"/>
          </p:nvPr>
        </p:nvSpPr>
        <p:spPr/>
        <p:txBody>
          <a:bodyPr>
            <a:normAutofit fontScale="92500"/>
          </a:bodyPr>
          <a:lstStyle/>
          <a:p>
            <a:r>
              <a:rPr lang="en-GB" dirty="0" smtClean="0"/>
              <a:t>Paul drove his friends out to eat one summer’s day. Just as they got to the restaurant car park he </a:t>
            </a:r>
            <a:r>
              <a:rPr lang="en-GB" dirty="0" err="1" smtClean="0"/>
              <a:t>suddenely</a:t>
            </a:r>
            <a:r>
              <a:rPr lang="en-GB" dirty="0" smtClean="0"/>
              <a:t> realised something- he had forgotten his wallet. “I keep my wallet and jacket in different places, but always pick them up together”. Paul said, but because its such a lovely evening, I decided not to bother with the jacket.</a:t>
            </a:r>
          </a:p>
          <a:p>
            <a:r>
              <a:rPr lang="en-GB" dirty="0" smtClean="0"/>
              <a:t>Explain how Paul forgetting his jacket meant that he also forgot his wallet. ( 3 marks)</a:t>
            </a:r>
            <a:endParaRPr lang="en-GB" dirty="0"/>
          </a:p>
        </p:txBody>
      </p:sp>
      <p:sp>
        <p:nvSpPr>
          <p:cNvPr id="4" name="Footer Placeholder 3"/>
          <p:cNvSpPr>
            <a:spLocks noGrp="1"/>
          </p:cNvSpPr>
          <p:nvPr>
            <p:ph type="ftr" sz="quarter" idx="11"/>
          </p:nvPr>
        </p:nvSpPr>
        <p:spPr/>
        <p:txBody>
          <a:bodyPr/>
          <a:lstStyle/>
          <a:p>
            <a:r>
              <a:rPr lang="en-GB" smtClean="0"/>
              <a:t>www.psychbug.co.uk</a:t>
            </a:r>
            <a:endParaRPr lang="en-GB"/>
          </a:p>
        </p:txBody>
      </p:sp>
    </p:spTree>
    <p:extLst>
      <p:ext uri="{BB962C8B-B14F-4D97-AF65-F5344CB8AC3E}">
        <p14:creationId xmlns:p14="http://schemas.microsoft.com/office/powerpoint/2010/main" val="311875315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 questions</a:t>
            </a:r>
            <a:endParaRPr lang="en-GB" dirty="0"/>
          </a:p>
        </p:txBody>
      </p:sp>
      <p:sp>
        <p:nvSpPr>
          <p:cNvPr id="3" name="Content Placeholder 2"/>
          <p:cNvSpPr>
            <a:spLocks noGrp="1"/>
          </p:cNvSpPr>
          <p:nvPr>
            <p:ph idx="1"/>
          </p:nvPr>
        </p:nvSpPr>
        <p:spPr/>
        <p:txBody>
          <a:bodyPr/>
          <a:lstStyle/>
          <a:p>
            <a:r>
              <a:rPr lang="en-GB" dirty="0" smtClean="0"/>
              <a:t>In the context of forgetting, what is meant by a cue? You should use an example in your answer. ( 2 marks)</a:t>
            </a:r>
          </a:p>
          <a:p>
            <a:r>
              <a:rPr lang="en-GB" dirty="0" smtClean="0"/>
              <a:t>Describe one study in which retrieval failure was investigated. Indicate in your chosen study the method used and the results obtained. ( 4 marks)</a:t>
            </a:r>
            <a:endParaRPr lang="en-GB" dirty="0"/>
          </a:p>
        </p:txBody>
      </p:sp>
      <p:sp>
        <p:nvSpPr>
          <p:cNvPr id="4" name="Footer Placeholder 3"/>
          <p:cNvSpPr>
            <a:spLocks noGrp="1"/>
          </p:cNvSpPr>
          <p:nvPr>
            <p:ph type="ftr" sz="quarter" idx="11"/>
          </p:nvPr>
        </p:nvSpPr>
        <p:spPr/>
        <p:txBody>
          <a:bodyPr/>
          <a:lstStyle/>
          <a:p>
            <a:r>
              <a:rPr lang="en-GB" smtClean="0"/>
              <a:t>www.psychbug.co.uk</a:t>
            </a:r>
            <a:endParaRPr lang="en-GB"/>
          </a:p>
        </p:txBody>
      </p:sp>
    </p:spTree>
    <p:extLst>
      <p:ext uri="{BB962C8B-B14F-4D97-AF65-F5344CB8AC3E}">
        <p14:creationId xmlns:p14="http://schemas.microsoft.com/office/powerpoint/2010/main" val="315667929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Multiple choice</a:t>
            </a:r>
            <a:endParaRPr lang="en-GB" dirty="0"/>
          </a:p>
        </p:txBody>
      </p:sp>
      <p:sp>
        <p:nvSpPr>
          <p:cNvPr id="3" name="Content Placeholder 2"/>
          <p:cNvSpPr>
            <a:spLocks noGrp="1"/>
          </p:cNvSpPr>
          <p:nvPr>
            <p:ph idx="1"/>
          </p:nvPr>
        </p:nvSpPr>
        <p:spPr/>
        <p:txBody>
          <a:bodyPr>
            <a:normAutofit lnSpcReduction="10000"/>
          </a:bodyPr>
          <a:lstStyle/>
          <a:p>
            <a:r>
              <a:rPr lang="en-GB" dirty="0" smtClean="0"/>
              <a:t>Retrieval failure occurs when:</a:t>
            </a:r>
          </a:p>
          <a:p>
            <a:r>
              <a:rPr lang="en-GB" dirty="0" smtClean="0"/>
              <a:t>A) Information disappears from memory and is no longer available</a:t>
            </a:r>
          </a:p>
          <a:p>
            <a:r>
              <a:rPr lang="en-GB" dirty="0" smtClean="0"/>
              <a:t>B) Information was never encoded in LTM in the first place</a:t>
            </a:r>
          </a:p>
          <a:p>
            <a:r>
              <a:rPr lang="en-GB" dirty="0" smtClean="0"/>
              <a:t>C) We don’t have the right cues to recall a memory</a:t>
            </a:r>
          </a:p>
          <a:p>
            <a:r>
              <a:rPr lang="en-GB" dirty="0" smtClean="0"/>
              <a:t>D) WE have a lot of relevant cues and we pay attention to them</a:t>
            </a:r>
            <a:endParaRPr lang="en-GB" dirty="0"/>
          </a:p>
        </p:txBody>
      </p:sp>
      <p:sp>
        <p:nvSpPr>
          <p:cNvPr id="4" name="Footer Placeholder 3"/>
          <p:cNvSpPr>
            <a:spLocks noGrp="1"/>
          </p:cNvSpPr>
          <p:nvPr>
            <p:ph type="ftr" sz="quarter" idx="11"/>
          </p:nvPr>
        </p:nvSpPr>
        <p:spPr/>
        <p:txBody>
          <a:bodyPr/>
          <a:lstStyle/>
          <a:p>
            <a:r>
              <a:rPr lang="en-GB" smtClean="0"/>
              <a:t>www.psychbug.co.uk</a:t>
            </a:r>
            <a:endParaRPr lang="en-GB"/>
          </a:p>
        </p:txBody>
      </p:sp>
    </p:spTree>
    <p:extLst>
      <p:ext uri="{BB962C8B-B14F-4D97-AF65-F5344CB8AC3E}">
        <p14:creationId xmlns:p14="http://schemas.microsoft.com/office/powerpoint/2010/main" val="81279346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lstStyle/>
          <a:p>
            <a:endParaRPr lang="en-GB" dirty="0" smtClean="0"/>
          </a:p>
          <a:p>
            <a:r>
              <a:rPr lang="en-GB" dirty="0"/>
              <a:t>C</a:t>
            </a:r>
          </a:p>
        </p:txBody>
      </p:sp>
      <p:sp>
        <p:nvSpPr>
          <p:cNvPr id="4" name="Footer Placeholder 3"/>
          <p:cNvSpPr>
            <a:spLocks noGrp="1"/>
          </p:cNvSpPr>
          <p:nvPr>
            <p:ph type="ftr" sz="quarter" idx="11"/>
          </p:nvPr>
        </p:nvSpPr>
        <p:spPr/>
        <p:txBody>
          <a:bodyPr/>
          <a:lstStyle/>
          <a:p>
            <a:r>
              <a:rPr lang="en-GB" smtClean="0"/>
              <a:t>www.psychbug.co.uk</a:t>
            </a:r>
            <a:endParaRPr lang="en-GB"/>
          </a:p>
        </p:txBody>
      </p:sp>
    </p:spTree>
    <p:extLst>
      <p:ext uri="{BB962C8B-B14F-4D97-AF65-F5344CB8AC3E}">
        <p14:creationId xmlns:p14="http://schemas.microsoft.com/office/powerpoint/2010/main" val="246915387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Multiple choice</a:t>
            </a:r>
            <a:endParaRPr lang="en-GB" dirty="0"/>
          </a:p>
        </p:txBody>
      </p:sp>
      <p:sp>
        <p:nvSpPr>
          <p:cNvPr id="3" name="Content Placeholder 2"/>
          <p:cNvSpPr>
            <a:spLocks noGrp="1"/>
          </p:cNvSpPr>
          <p:nvPr>
            <p:ph idx="1"/>
          </p:nvPr>
        </p:nvSpPr>
        <p:spPr/>
        <p:txBody>
          <a:bodyPr>
            <a:normAutofit lnSpcReduction="10000"/>
          </a:bodyPr>
          <a:lstStyle/>
          <a:p>
            <a:r>
              <a:rPr lang="en-GB" dirty="0" smtClean="0"/>
              <a:t>Godden &amp; Baddeley found lower levels of recall when</a:t>
            </a:r>
          </a:p>
          <a:p>
            <a:r>
              <a:rPr lang="en-GB" dirty="0" smtClean="0"/>
              <a:t>A) Learning &amp; recall both took place under water</a:t>
            </a:r>
          </a:p>
          <a:p>
            <a:r>
              <a:rPr lang="en-GB" dirty="0" smtClean="0"/>
              <a:t>B) Learning &amp; recall both took place on land</a:t>
            </a:r>
          </a:p>
          <a:p>
            <a:r>
              <a:rPr lang="en-GB" dirty="0" smtClean="0"/>
              <a:t>C) Recall took place only a short time after learning</a:t>
            </a:r>
          </a:p>
          <a:p>
            <a:r>
              <a:rPr lang="en-GB" dirty="0" smtClean="0"/>
              <a:t>D) Learning took place on land and recall took place underwater</a:t>
            </a:r>
            <a:endParaRPr lang="en-GB" dirty="0"/>
          </a:p>
        </p:txBody>
      </p:sp>
      <p:sp>
        <p:nvSpPr>
          <p:cNvPr id="4" name="Footer Placeholder 3"/>
          <p:cNvSpPr>
            <a:spLocks noGrp="1"/>
          </p:cNvSpPr>
          <p:nvPr>
            <p:ph type="ftr" sz="quarter" idx="11"/>
          </p:nvPr>
        </p:nvSpPr>
        <p:spPr/>
        <p:txBody>
          <a:bodyPr/>
          <a:lstStyle/>
          <a:p>
            <a:r>
              <a:rPr lang="en-GB" smtClean="0"/>
              <a:t>www.psychbug.co.uk</a:t>
            </a:r>
            <a:endParaRPr lang="en-GB"/>
          </a:p>
        </p:txBody>
      </p:sp>
    </p:spTree>
    <p:extLst>
      <p:ext uri="{BB962C8B-B14F-4D97-AF65-F5344CB8AC3E}">
        <p14:creationId xmlns:p14="http://schemas.microsoft.com/office/powerpoint/2010/main" val="332269931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lstStyle/>
          <a:p>
            <a:r>
              <a:rPr lang="en-GB" smtClean="0"/>
              <a:t>D</a:t>
            </a:r>
            <a:endParaRPr lang="en-GB" dirty="0"/>
          </a:p>
        </p:txBody>
      </p:sp>
      <p:sp>
        <p:nvSpPr>
          <p:cNvPr id="4" name="Footer Placeholder 3"/>
          <p:cNvSpPr>
            <a:spLocks noGrp="1"/>
          </p:cNvSpPr>
          <p:nvPr>
            <p:ph type="ftr" sz="quarter" idx="11"/>
          </p:nvPr>
        </p:nvSpPr>
        <p:spPr/>
        <p:txBody>
          <a:bodyPr/>
          <a:lstStyle/>
          <a:p>
            <a:r>
              <a:rPr lang="en-GB" smtClean="0"/>
              <a:t>www.psychbug.co.uk</a:t>
            </a:r>
            <a:endParaRPr lang="en-GB"/>
          </a:p>
        </p:txBody>
      </p:sp>
    </p:spTree>
    <p:extLst>
      <p:ext uri="{BB962C8B-B14F-4D97-AF65-F5344CB8AC3E}">
        <p14:creationId xmlns:p14="http://schemas.microsoft.com/office/powerpoint/2010/main" val="268069542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GB">
                <a:latin typeface="Arial" charset="0"/>
              </a:rPr>
              <a:t>Motivated forgetting</a:t>
            </a:r>
            <a:endParaRPr lang="en-US">
              <a:latin typeface="Arial" charset="0"/>
            </a:endParaRPr>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2703206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2"/>
          <p:cNvSpPr txBox="1">
            <a:spLocks noChangeArrowheads="1"/>
          </p:cNvSpPr>
          <p:nvPr/>
        </p:nvSpPr>
        <p:spPr bwMode="auto">
          <a:xfrm>
            <a:off x="179388" y="333375"/>
            <a:ext cx="8569325" cy="109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GB" sz="2200" u="sng">
                <a:solidFill>
                  <a:srgbClr val="000066"/>
                </a:solidFill>
                <a:latin typeface="Comic Sans MS" charset="0"/>
              </a:rPr>
              <a:t>MOTIVATED FORGETTING</a:t>
            </a:r>
            <a:r>
              <a:rPr lang="en-GB" sz="2200" i="1">
                <a:solidFill>
                  <a:srgbClr val="000066"/>
                </a:solidFill>
                <a:latin typeface="Comic Sans MS" charset="0"/>
              </a:rPr>
              <a:t> – </a:t>
            </a:r>
            <a:r>
              <a:rPr lang="en-GB" sz="2200">
                <a:solidFill>
                  <a:srgbClr val="000066"/>
                </a:solidFill>
                <a:latin typeface="Comic Sans MS" charset="0"/>
              </a:rPr>
              <a:t>is the idea that we forget some things (from LTM) because it is not in our best interests to recall them; this could be due to ..</a:t>
            </a:r>
          </a:p>
        </p:txBody>
      </p:sp>
      <p:sp>
        <p:nvSpPr>
          <p:cNvPr id="33795" name="Rectangle 3"/>
          <p:cNvSpPr>
            <a:spLocks noChangeArrowheads="1"/>
          </p:cNvSpPr>
          <p:nvPr/>
        </p:nvSpPr>
        <p:spPr bwMode="auto">
          <a:xfrm>
            <a:off x="4787900" y="981075"/>
            <a:ext cx="3671888" cy="576263"/>
          </a:xfrm>
          <a:prstGeom prst="rect">
            <a:avLst/>
          </a:prstGeom>
          <a:noFill/>
          <a:ln w="9525">
            <a:noFill/>
            <a:miter lim="800000"/>
            <a:headEnd/>
            <a:tailEnd/>
          </a:ln>
          <a:effectLst/>
        </p:spPr>
        <p:txBody>
          <a:bodyPr anchor="ctr"/>
          <a:lstStyle/>
          <a:p>
            <a:pPr algn="ctr"/>
            <a:r>
              <a:rPr lang="en-GB" sz="4400">
                <a:effectLst>
                  <a:outerShdw blurRad="38100" dist="38100" dir="2700000" algn="tl">
                    <a:srgbClr val="DDDDDD"/>
                  </a:outerShdw>
                </a:effectLst>
                <a:latin typeface="Arial Rounded MT Bold" charset="0"/>
              </a:rPr>
              <a:t>Repression</a:t>
            </a:r>
          </a:p>
        </p:txBody>
      </p:sp>
      <p:pic>
        <p:nvPicPr>
          <p:cNvPr id="37892" name="Picture 4" descr="freud">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1412875"/>
            <a:ext cx="1133475"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3" name="Text Box 5"/>
          <p:cNvSpPr txBox="1">
            <a:spLocks noChangeArrowheads="1"/>
          </p:cNvSpPr>
          <p:nvPr/>
        </p:nvSpPr>
        <p:spPr bwMode="auto">
          <a:xfrm>
            <a:off x="1619250" y="1628775"/>
            <a:ext cx="6840538"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GB" b="1">
                <a:solidFill>
                  <a:srgbClr val="000066"/>
                </a:solidFill>
                <a:latin typeface="Arial Narrow" charset="0"/>
              </a:rPr>
              <a:t>Freud (1901) suggested that this </a:t>
            </a:r>
            <a:r>
              <a:rPr lang="en-GB" b="1" i="1" u="sng">
                <a:solidFill>
                  <a:srgbClr val="000066"/>
                </a:solidFill>
                <a:latin typeface="Arial Narrow" charset="0"/>
              </a:rPr>
              <a:t>Ego Defence Mechanism</a:t>
            </a:r>
            <a:r>
              <a:rPr lang="en-GB" b="1">
                <a:solidFill>
                  <a:srgbClr val="000066"/>
                </a:solidFill>
                <a:latin typeface="Arial Narrow" charset="0"/>
              </a:rPr>
              <a:t> protected the conscious part of the mind (Ego) from the primitive, socially unacceptable drives in the unconscious mind (Id).</a:t>
            </a:r>
            <a:r>
              <a:rPr lang="en-GB">
                <a:solidFill>
                  <a:srgbClr val="000066"/>
                </a:solidFill>
                <a:latin typeface="Arial Narrow" charset="0"/>
              </a:rPr>
              <a:t> </a:t>
            </a:r>
          </a:p>
        </p:txBody>
      </p:sp>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a:xfrm>
            <a:off x="457200" y="3221789"/>
            <a:ext cx="4038600" cy="2904374"/>
          </a:xfrm>
        </p:spPr>
        <p:txBody>
          <a:bodyPr>
            <a:normAutofit/>
          </a:bodyPr>
          <a:lstStyle/>
          <a:p>
            <a:pPr marL="0" indent="0" algn="ctr">
              <a:buNone/>
            </a:pPr>
            <a:r>
              <a:rPr lang="en-US" sz="4800" dirty="0" smtClean="0"/>
              <a:t>Evidence in support of repression.</a:t>
            </a:r>
            <a:endParaRPr lang="en-US" sz="4800" dirty="0"/>
          </a:p>
        </p:txBody>
      </p:sp>
      <p:sp>
        <p:nvSpPr>
          <p:cNvPr id="4" name="Content Placeholder 3"/>
          <p:cNvSpPr>
            <a:spLocks noGrp="1"/>
          </p:cNvSpPr>
          <p:nvPr>
            <p:ph sz="half" idx="2"/>
          </p:nvPr>
        </p:nvSpPr>
        <p:spPr>
          <a:xfrm>
            <a:off x="4648200" y="3221789"/>
            <a:ext cx="4038600" cy="2904374"/>
          </a:xfrm>
        </p:spPr>
        <p:txBody>
          <a:bodyPr>
            <a:normAutofit/>
          </a:bodyPr>
          <a:lstStyle/>
          <a:p>
            <a:pPr marL="0" indent="0" algn="ctr">
              <a:buNone/>
            </a:pPr>
            <a:r>
              <a:rPr lang="en-US" sz="4800" dirty="0" smtClean="0"/>
              <a:t>Evidence against repression.</a:t>
            </a:r>
            <a:endParaRPr lang="en-US" sz="4800" dirty="0"/>
          </a:p>
        </p:txBody>
      </p:sp>
    </p:spTree>
    <p:extLst>
      <p:ext uri="{BB962C8B-B14F-4D97-AF65-F5344CB8AC3E}">
        <p14:creationId xmlns:p14="http://schemas.microsoft.com/office/powerpoint/2010/main" val="275916544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3795"/>
                                        </p:tgtEl>
                                        <p:attrNameLst>
                                          <p:attrName>style.visibility</p:attrName>
                                        </p:attrNameLst>
                                      </p:cBhvr>
                                      <p:to>
                                        <p:strVal val="visible"/>
                                      </p:to>
                                    </p:set>
                                    <p:anim calcmode="lin" valueType="num">
                                      <p:cBhvr additive="base">
                                        <p:cTn id="7" dur="500" fill="hold"/>
                                        <p:tgtEl>
                                          <p:spTgt spid="33795"/>
                                        </p:tgtEl>
                                        <p:attrNameLst>
                                          <p:attrName>ppt_x</p:attrName>
                                        </p:attrNameLst>
                                      </p:cBhvr>
                                      <p:tavLst>
                                        <p:tav tm="0">
                                          <p:val>
                                            <p:strVal val="1+#ppt_w/2"/>
                                          </p:val>
                                        </p:tav>
                                        <p:tav tm="100000">
                                          <p:val>
                                            <p:strVal val="#ppt_x"/>
                                          </p:val>
                                        </p:tav>
                                      </p:tavLst>
                                    </p:anim>
                                    <p:anim calcmode="lin" valueType="num">
                                      <p:cBhvr additive="base">
                                        <p:cTn id="8" dur="500" fill="hold"/>
                                        <p:tgtEl>
                                          <p:spTgt spid="3379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solidFill>
            <a:srgbClr val="92D050"/>
          </a:solidFill>
        </p:spPr>
        <p:txBody>
          <a:bodyPr/>
          <a:lstStyle/>
          <a:p>
            <a:r>
              <a:rPr lang="en-GB">
                <a:latin typeface="Arial" charset="0"/>
              </a:rPr>
              <a:t>Williams (1994) Repression</a:t>
            </a:r>
            <a:endParaRPr lang="en-US">
              <a:latin typeface="Arial" charset="0"/>
            </a:endParaRPr>
          </a:p>
        </p:txBody>
      </p:sp>
      <p:sp>
        <p:nvSpPr>
          <p:cNvPr id="3" name="Content Placeholder 2"/>
          <p:cNvSpPr>
            <a:spLocks noGrp="1"/>
          </p:cNvSpPr>
          <p:nvPr>
            <p:ph idx="1"/>
          </p:nvPr>
        </p:nvSpPr>
        <p:spPr/>
        <p:txBody>
          <a:bodyPr>
            <a:normAutofit/>
          </a:bodyPr>
          <a:lstStyle/>
          <a:p>
            <a:pPr>
              <a:lnSpc>
                <a:spcPct val="80000"/>
              </a:lnSpc>
              <a:buFontTx/>
              <a:buNone/>
            </a:pPr>
            <a:r>
              <a:rPr lang="en-GB" sz="2500">
                <a:latin typeface="Arial" charset="0"/>
              </a:rPr>
              <a:t>Aim: Investigate repression</a:t>
            </a:r>
          </a:p>
          <a:p>
            <a:pPr>
              <a:lnSpc>
                <a:spcPct val="80000"/>
              </a:lnSpc>
              <a:buFontTx/>
              <a:buNone/>
            </a:pPr>
            <a:r>
              <a:rPr lang="en-GB" sz="2500">
                <a:latin typeface="Arial" charset="0"/>
              </a:rPr>
              <a:t>Method: Interviews 129 women shown by hospital documents to have been abused between 10 months and 12 years.  Interviewed later between 18 – 31 years.</a:t>
            </a:r>
          </a:p>
          <a:p>
            <a:pPr>
              <a:lnSpc>
                <a:spcPct val="80000"/>
              </a:lnSpc>
              <a:buFontTx/>
              <a:buNone/>
            </a:pPr>
            <a:endParaRPr lang="en-GB" sz="2500">
              <a:latin typeface="Arial" charset="0"/>
            </a:endParaRPr>
          </a:p>
          <a:p>
            <a:pPr>
              <a:lnSpc>
                <a:spcPct val="80000"/>
              </a:lnSpc>
              <a:buFontTx/>
              <a:buNone/>
            </a:pPr>
            <a:r>
              <a:rPr lang="en-GB" sz="2500">
                <a:latin typeface="Arial" charset="0"/>
              </a:rPr>
              <a:t>Result: 38% had NO memory of the event.</a:t>
            </a:r>
          </a:p>
          <a:p>
            <a:pPr>
              <a:lnSpc>
                <a:spcPct val="80000"/>
              </a:lnSpc>
              <a:buFontTx/>
              <a:buNone/>
            </a:pPr>
            <a:endParaRPr lang="en-GB" sz="2500">
              <a:latin typeface="Arial" charset="0"/>
            </a:endParaRPr>
          </a:p>
          <a:p>
            <a:pPr>
              <a:lnSpc>
                <a:spcPct val="80000"/>
              </a:lnSpc>
              <a:buFontTx/>
              <a:buNone/>
            </a:pPr>
            <a:r>
              <a:rPr lang="en-GB" sz="2500">
                <a:latin typeface="Arial" charset="0"/>
              </a:rPr>
              <a:t>Conclusion: Some participants had repressed the memory.</a:t>
            </a:r>
          </a:p>
          <a:p>
            <a:pPr>
              <a:lnSpc>
                <a:spcPct val="80000"/>
              </a:lnSpc>
              <a:buFontTx/>
              <a:buNone/>
            </a:pPr>
            <a:endParaRPr lang="en-GB" sz="2500">
              <a:latin typeface="Arial" charset="0"/>
            </a:endParaRPr>
          </a:p>
          <a:p>
            <a:pPr>
              <a:lnSpc>
                <a:spcPct val="80000"/>
              </a:lnSpc>
              <a:buFontTx/>
              <a:buNone/>
            </a:pPr>
            <a:r>
              <a:rPr lang="en-GB" sz="2500">
                <a:latin typeface="Arial" charset="0"/>
              </a:rPr>
              <a:t>Evaluation: Ethical?</a:t>
            </a:r>
            <a:endParaRPr lang="en-US" sz="2500">
              <a:latin typeface="Arial" charset="0"/>
            </a:endParaRPr>
          </a:p>
        </p:txBody>
      </p:sp>
    </p:spTree>
    <p:extLst>
      <p:ext uri="{BB962C8B-B14F-4D97-AF65-F5344CB8AC3E}">
        <p14:creationId xmlns:p14="http://schemas.microsoft.com/office/powerpoint/2010/main" val="271908567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solidFill>
            <a:srgbClr val="FFFF00"/>
          </a:solidFill>
        </p:spPr>
        <p:txBody>
          <a:bodyPr/>
          <a:lstStyle/>
          <a:p>
            <a:r>
              <a:rPr lang="en-GB">
                <a:latin typeface="Arial" charset="0"/>
              </a:rPr>
              <a:t> Case Study: Irene</a:t>
            </a:r>
            <a:endParaRPr lang="en-US">
              <a:latin typeface="Arial" charset="0"/>
            </a:endParaRPr>
          </a:p>
        </p:txBody>
      </p:sp>
      <p:sp>
        <p:nvSpPr>
          <p:cNvPr id="3" name="Content Placeholder 2"/>
          <p:cNvSpPr>
            <a:spLocks noGrp="1"/>
          </p:cNvSpPr>
          <p:nvPr>
            <p:ph idx="1"/>
          </p:nvPr>
        </p:nvSpPr>
        <p:spPr>
          <a:xfrm>
            <a:off x="468313" y="1600200"/>
            <a:ext cx="8218487" cy="3773488"/>
          </a:xfrm>
        </p:spPr>
        <p:txBody>
          <a:bodyPr>
            <a:normAutofit/>
          </a:bodyPr>
          <a:lstStyle/>
          <a:p>
            <a:pPr>
              <a:lnSpc>
                <a:spcPct val="80000"/>
              </a:lnSpc>
              <a:buFontTx/>
              <a:buNone/>
            </a:pPr>
            <a:r>
              <a:rPr lang="en-GB" sz="2200">
                <a:latin typeface="Arial" charset="0"/>
              </a:rPr>
              <a:t>Irene, a young 20 year old woman, lived with her mother in an attic.  Her mother had reached the final stages of TB.  Irene slowly watched her mother dying for 60 days and nights.   When her mother died, she tried to revive the corpse.</a:t>
            </a:r>
          </a:p>
          <a:p>
            <a:pPr>
              <a:lnSpc>
                <a:spcPct val="80000"/>
              </a:lnSpc>
              <a:buFontTx/>
              <a:buNone/>
            </a:pPr>
            <a:endParaRPr lang="en-GB" sz="2200">
              <a:latin typeface="Arial" charset="0"/>
            </a:endParaRPr>
          </a:p>
          <a:p>
            <a:pPr>
              <a:lnSpc>
                <a:spcPct val="80000"/>
              </a:lnSpc>
              <a:buFontTx/>
              <a:buNone/>
            </a:pPr>
            <a:r>
              <a:rPr lang="en-GB" sz="2200">
                <a:latin typeface="Arial" charset="0"/>
              </a:rPr>
              <a:t>Soon after, Irene had no memory of the events surrounding her mother</a:t>
            </a:r>
            <a:r>
              <a:rPr lang="ja-JP" altLang="en-GB" sz="2200">
                <a:latin typeface="Arial" charset="0"/>
              </a:rPr>
              <a:t>’</a:t>
            </a:r>
            <a:r>
              <a:rPr lang="en-GB" sz="2200">
                <a:latin typeface="Arial" charset="0"/>
              </a:rPr>
              <a:t>s death.  </a:t>
            </a:r>
            <a:r>
              <a:rPr lang="ja-JP" altLang="en-GB" sz="2200">
                <a:latin typeface="Arial" charset="0"/>
              </a:rPr>
              <a:t>‘</a:t>
            </a:r>
            <a:r>
              <a:rPr lang="en-GB" sz="2200">
                <a:latin typeface="Arial" charset="0"/>
              </a:rPr>
              <a:t>What did she die from?  Was I there?</a:t>
            </a:r>
          </a:p>
          <a:p>
            <a:pPr>
              <a:lnSpc>
                <a:spcPct val="80000"/>
              </a:lnSpc>
              <a:buFontTx/>
              <a:buNone/>
            </a:pPr>
            <a:endParaRPr lang="en-GB" sz="2200">
              <a:latin typeface="Arial" charset="0"/>
            </a:endParaRPr>
          </a:p>
          <a:p>
            <a:pPr>
              <a:lnSpc>
                <a:spcPct val="80000"/>
              </a:lnSpc>
              <a:buFontTx/>
              <a:buNone/>
            </a:pPr>
            <a:r>
              <a:rPr lang="en-GB" sz="2200">
                <a:latin typeface="Arial" charset="0"/>
              </a:rPr>
              <a:t>Sometime later, Irene began to have fits during which she would act out events from her life, including her mothers death.  She remembered none of this and had no conscious memory.  Clearly, the event had not disappeared from memory.</a:t>
            </a:r>
            <a:endParaRPr lang="en-US" sz="2200">
              <a:latin typeface="Arial" charset="0"/>
            </a:endParaRPr>
          </a:p>
        </p:txBody>
      </p:sp>
      <p:sp>
        <p:nvSpPr>
          <p:cNvPr id="4" name="Rounded Rectangular Callout 3"/>
          <p:cNvSpPr/>
          <p:nvPr/>
        </p:nvSpPr>
        <p:spPr>
          <a:xfrm>
            <a:off x="5435600" y="5300663"/>
            <a:ext cx="1439863" cy="1360487"/>
          </a:xfrm>
          <a:prstGeom prst="wedgeRoundRectCallout">
            <a:avLst>
              <a:gd name="adj1" fmla="val 146256"/>
              <a:gd name="adj2" fmla="val -29814"/>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t>How can we explain this?</a:t>
            </a:r>
            <a:endParaRPr lang="en-US" dirty="0"/>
          </a:p>
        </p:txBody>
      </p:sp>
    </p:spTree>
    <p:extLst>
      <p:ext uri="{BB962C8B-B14F-4D97-AF65-F5344CB8AC3E}">
        <p14:creationId xmlns:p14="http://schemas.microsoft.com/office/powerpoint/2010/main" val="185954693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solidFill>
            <a:srgbClr val="FFFF00"/>
          </a:solidFill>
        </p:spPr>
        <p:txBody>
          <a:bodyPr/>
          <a:lstStyle/>
          <a:p>
            <a:r>
              <a:rPr lang="en-GB">
                <a:latin typeface="Arial" charset="0"/>
              </a:rPr>
              <a:t>Case study: Eileen </a:t>
            </a:r>
            <a:endParaRPr lang="en-US">
              <a:latin typeface="Arial" charset="0"/>
            </a:endParaRPr>
          </a:p>
        </p:txBody>
      </p:sp>
      <p:sp>
        <p:nvSpPr>
          <p:cNvPr id="3" name="Content Placeholder 2"/>
          <p:cNvSpPr>
            <a:spLocks noGrp="1"/>
          </p:cNvSpPr>
          <p:nvPr>
            <p:ph idx="1"/>
          </p:nvPr>
        </p:nvSpPr>
        <p:spPr>
          <a:xfrm>
            <a:off x="457200" y="1600200"/>
            <a:ext cx="8002588" cy="3916363"/>
          </a:xfrm>
        </p:spPr>
        <p:txBody>
          <a:bodyPr>
            <a:normAutofit/>
          </a:bodyPr>
          <a:lstStyle/>
          <a:p>
            <a:pPr>
              <a:lnSpc>
                <a:spcPct val="90000"/>
              </a:lnSpc>
              <a:buFontTx/>
              <a:buNone/>
            </a:pPr>
            <a:r>
              <a:rPr lang="en-GB" sz="2700">
                <a:latin typeface="Arial" charset="0"/>
              </a:rPr>
              <a:t>In 1969, Eileen</a:t>
            </a:r>
            <a:r>
              <a:rPr lang="ja-JP" altLang="en-GB" sz="2700">
                <a:latin typeface="Arial" charset="0"/>
              </a:rPr>
              <a:t>’</a:t>
            </a:r>
            <a:r>
              <a:rPr lang="en-GB" sz="2700">
                <a:latin typeface="Arial" charset="0"/>
              </a:rPr>
              <a:t>s eight year old friend Susan disappeared.  Twenty years later, Eileen suddenly remembered what had happened to her friend.  Eileen</a:t>
            </a:r>
            <a:r>
              <a:rPr lang="ja-JP" altLang="en-GB" sz="2700">
                <a:latin typeface="Arial" charset="0"/>
              </a:rPr>
              <a:t>’</a:t>
            </a:r>
            <a:r>
              <a:rPr lang="en-GB" sz="2700">
                <a:latin typeface="Arial" charset="0"/>
              </a:rPr>
              <a:t>s daughter reminded her of Susan and the memories came flooding back.  She remembered she had seen her own father sexually abuse and beat her to death with a rock.  He threatened to kill Eileen if she told anyone.  20 years after the event her father was found guilty of murder and imprisoned.</a:t>
            </a:r>
            <a:endParaRPr lang="en-US" sz="2700">
              <a:latin typeface="Arial" charset="0"/>
            </a:endParaRPr>
          </a:p>
        </p:txBody>
      </p:sp>
      <p:sp>
        <p:nvSpPr>
          <p:cNvPr id="4" name="Rounded Rectangular Callout 3"/>
          <p:cNvSpPr/>
          <p:nvPr/>
        </p:nvSpPr>
        <p:spPr>
          <a:xfrm>
            <a:off x="5435600" y="5300663"/>
            <a:ext cx="1439863" cy="1360487"/>
          </a:xfrm>
          <a:prstGeom prst="wedgeRoundRectCallout">
            <a:avLst>
              <a:gd name="adj1" fmla="val 146256"/>
              <a:gd name="adj2" fmla="val -29814"/>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t>How do we access repressed memories?</a:t>
            </a:r>
            <a:endParaRPr lang="en-US" dirty="0"/>
          </a:p>
        </p:txBody>
      </p:sp>
    </p:spTree>
    <p:extLst>
      <p:ext uri="{BB962C8B-B14F-4D97-AF65-F5344CB8AC3E}">
        <p14:creationId xmlns:p14="http://schemas.microsoft.com/office/powerpoint/2010/main" val="30761332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solidFill>
            <a:srgbClr val="FFFF00"/>
          </a:solidFill>
        </p:spPr>
        <p:txBody>
          <a:bodyPr/>
          <a:lstStyle/>
          <a:p>
            <a:r>
              <a:rPr lang="en-GB">
                <a:latin typeface="Arial" charset="0"/>
              </a:rPr>
              <a:t>Motivated Forgetting</a:t>
            </a:r>
            <a:endParaRPr lang="en-US">
              <a:latin typeface="Arial" charset="0"/>
            </a:endParaRPr>
          </a:p>
        </p:txBody>
      </p:sp>
      <p:sp>
        <p:nvSpPr>
          <p:cNvPr id="41987" name="Content Placeholder 2"/>
          <p:cNvSpPr>
            <a:spLocks noGrp="1"/>
          </p:cNvSpPr>
          <p:nvPr>
            <p:ph idx="1"/>
          </p:nvPr>
        </p:nvSpPr>
        <p:spPr/>
        <p:txBody>
          <a:bodyPr/>
          <a:lstStyle/>
          <a:p>
            <a:r>
              <a:rPr lang="en-GB">
                <a:latin typeface="Arial" charset="0"/>
              </a:rPr>
              <a:t>Retrieval not available through conscious thoughts.</a:t>
            </a:r>
          </a:p>
          <a:p>
            <a:r>
              <a:rPr lang="en-GB">
                <a:latin typeface="Arial" charset="0"/>
              </a:rPr>
              <a:t>Access only via Freudian techniques – free association.</a:t>
            </a:r>
          </a:p>
          <a:p>
            <a:r>
              <a:rPr lang="en-GB">
                <a:latin typeface="Arial" charset="0"/>
              </a:rPr>
              <a:t>The memory is retrieved through CATHARSIS (release of emotional tension)</a:t>
            </a:r>
            <a:endParaRPr lang="en-US">
              <a:latin typeface="Arial" charset="0"/>
            </a:endParaRPr>
          </a:p>
        </p:txBody>
      </p:sp>
    </p:spTree>
    <p:extLst>
      <p:ext uri="{BB962C8B-B14F-4D97-AF65-F5344CB8AC3E}">
        <p14:creationId xmlns:p14="http://schemas.microsoft.com/office/powerpoint/2010/main" val="332580846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solidFill>
            <a:srgbClr val="FFFF00"/>
          </a:solidFill>
        </p:spPr>
        <p:txBody>
          <a:bodyPr>
            <a:normAutofit fontScale="90000"/>
          </a:bodyPr>
          <a:lstStyle/>
          <a:p>
            <a:r>
              <a:rPr lang="en-GB">
                <a:latin typeface="Arial" charset="0"/>
              </a:rPr>
              <a:t>Evaluation of Motivated Forgetting</a:t>
            </a:r>
            <a:endParaRPr lang="en-US">
              <a:latin typeface="Arial" charset="0"/>
            </a:endParaRPr>
          </a:p>
        </p:txBody>
      </p:sp>
      <p:sp>
        <p:nvSpPr>
          <p:cNvPr id="5" name="Content Placeholder 4"/>
          <p:cNvSpPr>
            <a:spLocks noGrp="1"/>
          </p:cNvSpPr>
          <p:nvPr>
            <p:ph idx="1"/>
          </p:nvPr>
        </p:nvSpPr>
        <p:spPr/>
        <p:txBody>
          <a:bodyPr>
            <a:normAutofit/>
          </a:bodyPr>
          <a:lstStyle/>
          <a:p>
            <a:pPr>
              <a:lnSpc>
                <a:spcPct val="90000"/>
              </a:lnSpc>
              <a:buFontTx/>
              <a:buNone/>
            </a:pPr>
            <a:r>
              <a:rPr lang="en-GB" sz="2800" dirty="0">
                <a:latin typeface="Arial" charset="0"/>
                <a:sym typeface="Wingdings" charset="0"/>
              </a:rPr>
              <a:t> Lots of evidence from clinical studies – written reports from psychiatric patients.</a:t>
            </a:r>
          </a:p>
          <a:p>
            <a:pPr>
              <a:lnSpc>
                <a:spcPct val="90000"/>
              </a:lnSpc>
              <a:buFont typeface="Wingdings" charset="0"/>
              <a:buChar char="L"/>
            </a:pPr>
            <a:r>
              <a:rPr lang="en-GB" sz="2800" dirty="0">
                <a:latin typeface="Arial" charset="0"/>
                <a:sym typeface="Wingdings" charset="0"/>
              </a:rPr>
              <a:t>To investigate participants must experience something traumatic – not possible in Lab.</a:t>
            </a:r>
          </a:p>
          <a:p>
            <a:pPr>
              <a:lnSpc>
                <a:spcPct val="90000"/>
              </a:lnSpc>
              <a:buFont typeface="Wingdings" charset="0"/>
              <a:buChar char="L"/>
            </a:pPr>
            <a:r>
              <a:rPr lang="en-GB" sz="2800" dirty="0">
                <a:latin typeface="Arial" charset="0"/>
                <a:sym typeface="Wingdings" charset="0"/>
              </a:rPr>
              <a:t> Is this type of research ethical?</a:t>
            </a:r>
          </a:p>
          <a:p>
            <a:pPr>
              <a:lnSpc>
                <a:spcPct val="90000"/>
              </a:lnSpc>
              <a:buFont typeface="Wingdings" charset="0"/>
              <a:buChar char="L"/>
            </a:pPr>
            <a:r>
              <a:rPr lang="en-GB" sz="2800" dirty="0">
                <a:latin typeface="Arial" charset="0"/>
                <a:sym typeface="Wingdings" charset="0"/>
              </a:rPr>
              <a:t> </a:t>
            </a:r>
            <a:r>
              <a:rPr lang="en-GB" sz="2800" dirty="0" smtClean="0">
                <a:latin typeface="Arial" charset="0"/>
                <a:sym typeface="Wingdings" charset="0"/>
              </a:rPr>
              <a:t>Do women in Williams’ study choose to not remember their abuse?</a:t>
            </a:r>
            <a:endParaRPr lang="en-GB" sz="2800" dirty="0">
              <a:latin typeface="Arial" charset="0"/>
              <a:sym typeface="Wingdings" charset="0"/>
            </a:endParaRPr>
          </a:p>
          <a:p>
            <a:pPr>
              <a:lnSpc>
                <a:spcPct val="90000"/>
              </a:lnSpc>
              <a:buFont typeface="Wingdings" charset="0"/>
              <a:buChar char="L"/>
            </a:pPr>
            <a:r>
              <a:rPr lang="en-GB" sz="3000" dirty="0">
                <a:latin typeface="Arial" charset="0"/>
              </a:rPr>
              <a:t> </a:t>
            </a:r>
            <a:r>
              <a:rPr lang="en-GB" sz="2800" dirty="0">
                <a:latin typeface="Arial" charset="0"/>
              </a:rPr>
              <a:t>How do we know repressed memories are real?  Could they be FALSE MEMORY SYNDROME?</a:t>
            </a:r>
          </a:p>
          <a:p>
            <a:pPr>
              <a:lnSpc>
                <a:spcPct val="90000"/>
              </a:lnSpc>
              <a:buFontTx/>
              <a:buNone/>
            </a:pPr>
            <a:endParaRPr lang="en-US" sz="3000" dirty="0">
              <a:latin typeface="Arial" charset="0"/>
            </a:endParaRPr>
          </a:p>
        </p:txBody>
      </p:sp>
    </p:spTree>
    <p:extLst>
      <p:ext uri="{BB962C8B-B14F-4D97-AF65-F5344CB8AC3E}">
        <p14:creationId xmlns:p14="http://schemas.microsoft.com/office/powerpoint/2010/main" val="355772075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3"/>
          <p:cNvSpPr>
            <a:spLocks noGrp="1"/>
          </p:cNvSpPr>
          <p:nvPr>
            <p:ph type="title"/>
          </p:nvPr>
        </p:nvSpPr>
        <p:spPr>
          <a:solidFill>
            <a:srgbClr val="FFFF00"/>
          </a:solidFill>
        </p:spPr>
        <p:txBody>
          <a:bodyPr/>
          <a:lstStyle/>
          <a:p>
            <a:r>
              <a:rPr lang="en-GB">
                <a:latin typeface="Arial" charset="0"/>
              </a:rPr>
              <a:t>False Memory Syndrome</a:t>
            </a:r>
            <a:endParaRPr lang="en-US">
              <a:latin typeface="Arial" charset="0"/>
            </a:endParaRPr>
          </a:p>
        </p:txBody>
      </p:sp>
      <p:sp>
        <p:nvSpPr>
          <p:cNvPr id="5" name="Content Placeholder 4"/>
          <p:cNvSpPr>
            <a:spLocks noGrp="1"/>
          </p:cNvSpPr>
          <p:nvPr>
            <p:ph idx="1"/>
          </p:nvPr>
        </p:nvSpPr>
        <p:spPr/>
        <p:txBody>
          <a:bodyPr>
            <a:normAutofit/>
          </a:bodyPr>
          <a:lstStyle/>
          <a:p>
            <a:pPr>
              <a:lnSpc>
                <a:spcPct val="80000"/>
              </a:lnSpc>
              <a:buFontTx/>
              <a:buNone/>
            </a:pPr>
            <a:r>
              <a:rPr lang="en-GB" sz="2500">
                <a:latin typeface="Arial" charset="0"/>
              </a:rPr>
              <a:t>The memory of an event which never happened.</a:t>
            </a:r>
          </a:p>
          <a:p>
            <a:pPr>
              <a:lnSpc>
                <a:spcPct val="80000"/>
              </a:lnSpc>
              <a:buFontTx/>
              <a:buNone/>
            </a:pPr>
            <a:endParaRPr lang="en-GB" sz="2500">
              <a:latin typeface="Arial" charset="0"/>
            </a:endParaRPr>
          </a:p>
          <a:p>
            <a:pPr>
              <a:lnSpc>
                <a:spcPct val="80000"/>
              </a:lnSpc>
              <a:buFontTx/>
              <a:buNone/>
            </a:pPr>
            <a:r>
              <a:rPr lang="en-GB" sz="2500" u="sng">
                <a:latin typeface="Arial" charset="0"/>
              </a:rPr>
              <a:t>Pynoos and Nadar (1989)</a:t>
            </a:r>
          </a:p>
          <a:p>
            <a:pPr>
              <a:lnSpc>
                <a:spcPct val="80000"/>
              </a:lnSpc>
              <a:buFontTx/>
              <a:buNone/>
            </a:pPr>
            <a:r>
              <a:rPr lang="en-GB" sz="2500">
                <a:latin typeface="Arial" charset="0"/>
              </a:rPr>
              <a:t>Children</a:t>
            </a:r>
            <a:r>
              <a:rPr lang="ja-JP" altLang="en-GB" sz="2500">
                <a:latin typeface="Arial" charset="0"/>
              </a:rPr>
              <a:t>’</a:t>
            </a:r>
            <a:r>
              <a:rPr lang="en-GB" sz="2500">
                <a:latin typeface="Arial" charset="0"/>
              </a:rPr>
              <a:t>s memories of a sniper attack.</a:t>
            </a:r>
          </a:p>
          <a:p>
            <a:pPr>
              <a:lnSpc>
                <a:spcPct val="80000"/>
              </a:lnSpc>
              <a:buFontTx/>
              <a:buNone/>
            </a:pPr>
            <a:endParaRPr lang="en-GB" sz="2500">
              <a:latin typeface="Arial" charset="0"/>
            </a:endParaRPr>
          </a:p>
          <a:p>
            <a:pPr>
              <a:lnSpc>
                <a:spcPct val="80000"/>
              </a:lnSpc>
              <a:buFontTx/>
              <a:buNone/>
            </a:pPr>
            <a:r>
              <a:rPr lang="en-GB" sz="2500" u="sng">
                <a:latin typeface="Arial" charset="0"/>
              </a:rPr>
              <a:t>Loftus (1993)</a:t>
            </a:r>
          </a:p>
          <a:p>
            <a:pPr>
              <a:lnSpc>
                <a:spcPct val="80000"/>
              </a:lnSpc>
              <a:buFontTx/>
              <a:buNone/>
            </a:pPr>
            <a:endParaRPr lang="en-GB" sz="2500" u="sng">
              <a:latin typeface="Arial" charset="0"/>
            </a:endParaRPr>
          </a:p>
          <a:p>
            <a:pPr>
              <a:lnSpc>
                <a:spcPct val="80000"/>
              </a:lnSpc>
              <a:buFontTx/>
              <a:buNone/>
            </a:pPr>
            <a:r>
              <a:rPr lang="ja-JP" altLang="en-GB" sz="2500">
                <a:latin typeface="Arial" charset="0"/>
              </a:rPr>
              <a:t>‘</a:t>
            </a:r>
            <a:r>
              <a:rPr lang="en-GB" sz="2500">
                <a:latin typeface="Arial" charset="0"/>
              </a:rPr>
              <a:t>planted</a:t>
            </a:r>
            <a:r>
              <a:rPr lang="ja-JP" altLang="en-GB" sz="2500">
                <a:latin typeface="Arial" charset="0"/>
              </a:rPr>
              <a:t>’</a:t>
            </a:r>
            <a:r>
              <a:rPr lang="en-GB" sz="2500">
                <a:latin typeface="Arial" charset="0"/>
              </a:rPr>
              <a:t> memories.</a:t>
            </a:r>
          </a:p>
          <a:p>
            <a:pPr>
              <a:lnSpc>
                <a:spcPct val="80000"/>
              </a:lnSpc>
              <a:buFontTx/>
              <a:buNone/>
            </a:pPr>
            <a:r>
              <a:rPr lang="en-GB" sz="2500">
                <a:latin typeface="Arial" charset="0"/>
              </a:rPr>
              <a:t>Lost child in a shopping centre</a:t>
            </a:r>
          </a:p>
          <a:p>
            <a:pPr>
              <a:lnSpc>
                <a:spcPct val="80000"/>
              </a:lnSpc>
              <a:buFontTx/>
              <a:buNone/>
            </a:pPr>
            <a:endParaRPr lang="en-GB" sz="2500">
              <a:latin typeface="Arial" charset="0"/>
            </a:endParaRPr>
          </a:p>
          <a:p>
            <a:pPr>
              <a:lnSpc>
                <a:spcPct val="80000"/>
              </a:lnSpc>
              <a:buFontTx/>
              <a:buNone/>
            </a:pPr>
            <a:r>
              <a:rPr lang="en-GB" sz="2500">
                <a:latin typeface="Arial" charset="0"/>
              </a:rPr>
              <a:t>Are repressed memories all real?  Or are they false memories?</a:t>
            </a:r>
          </a:p>
        </p:txBody>
      </p:sp>
    </p:spTree>
    <p:extLst>
      <p:ext uri="{BB962C8B-B14F-4D97-AF65-F5344CB8AC3E}">
        <p14:creationId xmlns:p14="http://schemas.microsoft.com/office/powerpoint/2010/main" val="100798222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Plenary</a:t>
            </a:r>
            <a:endParaRPr lang="en-US" dirty="0"/>
          </a:p>
        </p:txBody>
      </p:sp>
      <p:sp>
        <p:nvSpPr>
          <p:cNvPr id="3" name="Content Placeholder 2"/>
          <p:cNvSpPr>
            <a:spLocks noGrp="1"/>
          </p:cNvSpPr>
          <p:nvPr>
            <p:ph idx="1"/>
          </p:nvPr>
        </p:nvSpPr>
        <p:spPr/>
        <p:txBody>
          <a:bodyPr/>
          <a:lstStyle/>
          <a:p>
            <a:pPr marL="0" indent="0">
              <a:buNone/>
            </a:pPr>
            <a:r>
              <a:rPr lang="en-US" dirty="0" smtClean="0"/>
              <a:t>How might your knowledge of memory and theories of forgetting influence your revision techniques.</a:t>
            </a:r>
          </a:p>
          <a:p>
            <a:pPr marL="0" indent="0">
              <a:buNone/>
            </a:pPr>
            <a:endParaRPr lang="en-US" dirty="0"/>
          </a:p>
          <a:p>
            <a:pPr marL="0" indent="0">
              <a:buNone/>
            </a:pPr>
            <a:r>
              <a:rPr lang="en-US" dirty="0" smtClean="0"/>
              <a:t>Devise 5 Top Tips …</a:t>
            </a:r>
          </a:p>
        </p:txBody>
      </p:sp>
    </p:spTree>
    <p:extLst>
      <p:ext uri="{BB962C8B-B14F-4D97-AF65-F5344CB8AC3E}">
        <p14:creationId xmlns:p14="http://schemas.microsoft.com/office/powerpoint/2010/main" val="26242536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274</TotalTime>
  <Words>4146</Words>
  <Application>Microsoft Office PowerPoint</Application>
  <PresentationFormat>On-screen Show (4:3)</PresentationFormat>
  <Paragraphs>519</Paragraphs>
  <Slides>74</Slides>
  <Notes>2</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74</vt:i4>
      </vt:variant>
    </vt:vector>
  </HeadingPairs>
  <TitlesOfParts>
    <vt:vector size="77" baseType="lpstr">
      <vt:lpstr>Office Theme</vt:lpstr>
      <vt:lpstr>Chart</vt:lpstr>
      <vt:lpstr>Clip</vt:lpstr>
      <vt:lpstr>Forgetting</vt:lpstr>
      <vt:lpstr>PowerPoint Presentation</vt:lpstr>
      <vt:lpstr>Specification</vt:lpstr>
      <vt:lpstr>Forgetting</vt:lpstr>
      <vt:lpstr>Which theory best explains the Serial Position Effect?</vt:lpstr>
      <vt:lpstr>Create a table</vt:lpstr>
      <vt:lpstr>What are the main features of the Multi – Store Model of Memory</vt:lpstr>
      <vt:lpstr>Trace Decay (STM)</vt:lpstr>
      <vt:lpstr>The simple idea that memories are lost over time is called  </vt:lpstr>
      <vt:lpstr>Trace Decay in STM?</vt:lpstr>
      <vt:lpstr>Trace Decay (STM)</vt:lpstr>
      <vt:lpstr>Trace Decay: Evidence</vt:lpstr>
      <vt:lpstr>Displacement (STM)</vt:lpstr>
      <vt:lpstr>Is the simple idea that new memories will replace old ones  </vt:lpstr>
      <vt:lpstr>Displacement</vt:lpstr>
      <vt:lpstr>Forgetting: interference </vt:lpstr>
      <vt:lpstr>Interference (mainly LTM)</vt:lpstr>
      <vt:lpstr>Proactive interference</vt:lpstr>
      <vt:lpstr>Retroactive interference</vt:lpstr>
      <vt:lpstr>Proactive or retroactive ?</vt:lpstr>
      <vt:lpstr>PowerPoint Presentation</vt:lpstr>
      <vt:lpstr>PowerPoint Presentation</vt:lpstr>
      <vt:lpstr>Retroactive Interference – Underwood &amp; Postman (1960)</vt:lpstr>
      <vt:lpstr>Retroactive Interference </vt:lpstr>
      <vt:lpstr>Retroactive Interference </vt:lpstr>
      <vt:lpstr>Interference - Warr</vt:lpstr>
      <vt:lpstr>Underwood &amp; Postman(1960) </vt:lpstr>
      <vt:lpstr>Schmidt et al (2000) Remembering streets of childhood.</vt:lpstr>
      <vt:lpstr>A real life study: Baddelley &amp; Hitch (1977)</vt:lpstr>
      <vt:lpstr>Abel &amp; Baum (2013)</vt:lpstr>
      <vt:lpstr>PROACTIVE </vt:lpstr>
      <vt:lpstr>Evaluation of Interference</vt:lpstr>
      <vt:lpstr>Apply it: Outline the interference theory of forgetting, referring to Caleb’s experience in your answer. ( 4 marks)</vt:lpstr>
      <vt:lpstr>PowerPoint Presentation</vt:lpstr>
      <vt:lpstr>Exam question</vt:lpstr>
      <vt:lpstr>Multiple choice</vt:lpstr>
      <vt:lpstr>Answer:</vt:lpstr>
      <vt:lpstr>Multiple choice</vt:lpstr>
      <vt:lpstr>Answer</vt:lpstr>
      <vt:lpstr>Tip of the Tongue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Context-dependent forgetting</vt:lpstr>
      <vt:lpstr>Godden and Baddeley (1975) Context Dependent</vt:lpstr>
      <vt:lpstr>Context-dependent effects</vt:lpstr>
      <vt:lpstr>Overton (1972) State Dependent</vt:lpstr>
      <vt:lpstr>State dependent effects</vt:lpstr>
      <vt:lpstr>Darley et al (1973) State Dependent</vt:lpstr>
      <vt:lpstr>Evaluation of Cue Dependent Forgetting</vt:lpstr>
      <vt:lpstr>Evaluation</vt:lpstr>
      <vt:lpstr>Real world application</vt:lpstr>
      <vt:lpstr>Apply it</vt:lpstr>
      <vt:lpstr>Exam questions</vt:lpstr>
      <vt:lpstr>Multiple choice</vt:lpstr>
      <vt:lpstr>Answer</vt:lpstr>
      <vt:lpstr>Multiple choice</vt:lpstr>
      <vt:lpstr>Answer</vt:lpstr>
      <vt:lpstr>Motivated forgetting</vt:lpstr>
      <vt:lpstr>PowerPoint Presentation</vt:lpstr>
      <vt:lpstr>Williams (1994) Repression</vt:lpstr>
      <vt:lpstr> Case Study: Irene</vt:lpstr>
      <vt:lpstr>Case study: Eileen </vt:lpstr>
      <vt:lpstr>Motivated Forgetting</vt:lpstr>
      <vt:lpstr>Evaluation of Motivated Forgetting</vt:lpstr>
      <vt:lpstr>False Memory Syndrome</vt:lpstr>
      <vt:lpstr>Plenary</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Forgetting</dc:title>
  <dc:creator>Steve Hickman</dc:creator>
  <cp:lastModifiedBy>Hickman, Stephen</cp:lastModifiedBy>
  <cp:revision>12</cp:revision>
  <dcterms:created xsi:type="dcterms:W3CDTF">2015-11-09T21:19:53Z</dcterms:created>
  <dcterms:modified xsi:type="dcterms:W3CDTF">2015-11-27T11:49:35Z</dcterms:modified>
</cp:coreProperties>
</file>