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67" r:id="rId2"/>
    <p:sldId id="268" r:id="rId3"/>
    <p:sldId id="259" r:id="rId4"/>
    <p:sldId id="257" r:id="rId5"/>
    <p:sldId id="256" r:id="rId6"/>
    <p:sldId id="258" r:id="rId7"/>
    <p:sldId id="311" r:id="rId8"/>
    <p:sldId id="260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3" r:id="rId41"/>
    <p:sldId id="304" r:id="rId42"/>
    <p:sldId id="305" r:id="rId43"/>
    <p:sldId id="306" r:id="rId44"/>
    <p:sldId id="307" r:id="rId45"/>
    <p:sldId id="308" r:id="rId46"/>
    <p:sldId id="312" r:id="rId47"/>
    <p:sldId id="309" r:id="rId48"/>
    <p:sldId id="313" r:id="rId49"/>
    <p:sldId id="310" r:id="rId50"/>
    <p:sldId id="314" r:id="rId51"/>
    <p:sldId id="315" r:id="rId52"/>
    <p:sldId id="316" r:id="rId53"/>
    <p:sldId id="317" r:id="rId54"/>
    <p:sldId id="300" r:id="rId55"/>
    <p:sldId id="323" r:id="rId56"/>
    <p:sldId id="322" r:id="rId57"/>
    <p:sldId id="318" r:id="rId58"/>
    <p:sldId id="319" r:id="rId59"/>
    <p:sldId id="320" r:id="rId60"/>
    <p:sldId id="324" r:id="rId61"/>
    <p:sldId id="325" r:id="rId62"/>
    <p:sldId id="261" r:id="rId63"/>
    <p:sldId id="262" r:id="rId64"/>
    <p:sldId id="263" r:id="rId65"/>
    <p:sldId id="264" r:id="rId66"/>
    <p:sldId id="265" r:id="rId6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32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51555F-96F8-3044-9C52-8FF6835B297E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9CE0D02-FF4F-D24A-B4A7-9E7A2AC1A41F}">
      <dgm:prSet/>
      <dgm:spPr/>
      <dgm:t>
        <a:bodyPr/>
        <a:lstStyle/>
        <a:p>
          <a:pPr rtl="0"/>
          <a:r>
            <a:rPr lang="en-GB" smtClean="0"/>
            <a:t>Define the following key terms:</a:t>
          </a:r>
          <a:endParaRPr lang="en-GB"/>
        </a:p>
      </dgm:t>
    </dgm:pt>
    <dgm:pt modelId="{842DB8BF-E8ED-F649-AA49-01790C9340C2}" type="parTrans" cxnId="{5CCD90B5-D5A9-8B43-94B6-AA6A96CE68F4}">
      <dgm:prSet/>
      <dgm:spPr/>
      <dgm:t>
        <a:bodyPr/>
        <a:lstStyle/>
        <a:p>
          <a:endParaRPr lang="en-US"/>
        </a:p>
      </dgm:t>
    </dgm:pt>
    <dgm:pt modelId="{3309CB67-A5D3-304D-8549-A118C6F1FD28}" type="sibTrans" cxnId="{5CCD90B5-D5A9-8B43-94B6-AA6A96CE68F4}">
      <dgm:prSet/>
      <dgm:spPr/>
      <dgm:t>
        <a:bodyPr/>
        <a:lstStyle/>
        <a:p>
          <a:endParaRPr lang="en-US"/>
        </a:p>
      </dgm:t>
    </dgm:pt>
    <dgm:pt modelId="{291B99E4-EAF0-0845-BAD4-AA4ADE96543A}">
      <dgm:prSet/>
      <dgm:spPr/>
      <dgm:t>
        <a:bodyPr/>
        <a:lstStyle/>
        <a:p>
          <a:pPr rtl="0"/>
          <a:r>
            <a:rPr lang="en-GB" smtClean="0"/>
            <a:t>Social roles</a:t>
          </a:r>
          <a:endParaRPr lang="en-GB"/>
        </a:p>
      </dgm:t>
    </dgm:pt>
    <dgm:pt modelId="{152DD4AE-E6E8-D641-B519-291B0B083A58}" type="parTrans" cxnId="{6D987C72-D932-E643-88F6-5ADB56089326}">
      <dgm:prSet/>
      <dgm:spPr/>
      <dgm:t>
        <a:bodyPr/>
        <a:lstStyle/>
        <a:p>
          <a:endParaRPr lang="en-US"/>
        </a:p>
      </dgm:t>
    </dgm:pt>
    <dgm:pt modelId="{6CAABF87-5484-CA4E-A20F-DEE8EE49A5DA}" type="sibTrans" cxnId="{6D987C72-D932-E643-88F6-5ADB56089326}">
      <dgm:prSet/>
      <dgm:spPr/>
      <dgm:t>
        <a:bodyPr/>
        <a:lstStyle/>
        <a:p>
          <a:endParaRPr lang="en-US"/>
        </a:p>
      </dgm:t>
    </dgm:pt>
    <dgm:pt modelId="{60BC61E9-9AEC-CA4E-B989-DB8B6F365DA0}">
      <dgm:prSet/>
      <dgm:spPr/>
      <dgm:t>
        <a:bodyPr/>
        <a:lstStyle/>
        <a:p>
          <a:pPr rtl="0"/>
          <a:r>
            <a:rPr lang="en-GB" smtClean="0"/>
            <a:t>Unanimity</a:t>
          </a:r>
          <a:endParaRPr lang="en-GB"/>
        </a:p>
      </dgm:t>
    </dgm:pt>
    <dgm:pt modelId="{68210F38-F345-4747-9701-6C0A7A0B82BD}" type="parTrans" cxnId="{20803304-37DE-1649-8159-5FEFF4680679}">
      <dgm:prSet/>
      <dgm:spPr/>
      <dgm:t>
        <a:bodyPr/>
        <a:lstStyle/>
        <a:p>
          <a:endParaRPr lang="en-US"/>
        </a:p>
      </dgm:t>
    </dgm:pt>
    <dgm:pt modelId="{86DE8FF3-2A5B-FF4D-A7F9-1359AC199EA1}" type="sibTrans" cxnId="{20803304-37DE-1649-8159-5FEFF4680679}">
      <dgm:prSet/>
      <dgm:spPr/>
      <dgm:t>
        <a:bodyPr/>
        <a:lstStyle/>
        <a:p>
          <a:endParaRPr lang="en-US"/>
        </a:p>
      </dgm:t>
    </dgm:pt>
    <dgm:pt modelId="{F7E0B9FD-1D3F-4148-8403-C4F2EADEDAB7}">
      <dgm:prSet/>
      <dgm:spPr/>
      <dgm:t>
        <a:bodyPr/>
        <a:lstStyle/>
        <a:p>
          <a:pPr rtl="0"/>
          <a:r>
            <a:rPr lang="en-GB" smtClean="0"/>
            <a:t>Agentic state</a:t>
          </a:r>
          <a:endParaRPr lang="en-GB"/>
        </a:p>
      </dgm:t>
    </dgm:pt>
    <dgm:pt modelId="{BCE5EA20-223C-754C-904F-6F28DF5FC089}" type="parTrans" cxnId="{60EA4034-D5EF-1A4F-8BB4-9712DBE5E55D}">
      <dgm:prSet/>
      <dgm:spPr/>
      <dgm:t>
        <a:bodyPr/>
        <a:lstStyle/>
        <a:p>
          <a:endParaRPr lang="en-US"/>
        </a:p>
      </dgm:t>
    </dgm:pt>
    <dgm:pt modelId="{4706E3E9-9DCD-3842-9082-DD2BE993680D}" type="sibTrans" cxnId="{60EA4034-D5EF-1A4F-8BB4-9712DBE5E55D}">
      <dgm:prSet/>
      <dgm:spPr/>
      <dgm:t>
        <a:bodyPr/>
        <a:lstStyle/>
        <a:p>
          <a:endParaRPr lang="en-US"/>
        </a:p>
      </dgm:t>
    </dgm:pt>
    <dgm:pt modelId="{DCF2570A-7EC2-C74B-8B53-5BA068B3F8F3}">
      <dgm:prSet/>
      <dgm:spPr/>
      <dgm:t>
        <a:bodyPr/>
        <a:lstStyle/>
        <a:p>
          <a:pPr rtl="0"/>
          <a:r>
            <a:rPr lang="en-GB" smtClean="0"/>
            <a:t>Authoritarian personality</a:t>
          </a:r>
          <a:endParaRPr lang="en-GB"/>
        </a:p>
      </dgm:t>
    </dgm:pt>
    <dgm:pt modelId="{7265E6D2-C031-5E4D-BB5F-7321FC21392B}" type="parTrans" cxnId="{6645E0F9-4C7A-DE4E-9BB3-DC1160991281}">
      <dgm:prSet/>
      <dgm:spPr/>
      <dgm:t>
        <a:bodyPr/>
        <a:lstStyle/>
        <a:p>
          <a:endParaRPr lang="en-US"/>
        </a:p>
      </dgm:t>
    </dgm:pt>
    <dgm:pt modelId="{34B9A8F4-32E0-1643-9992-59B21122DDF9}" type="sibTrans" cxnId="{6645E0F9-4C7A-DE4E-9BB3-DC1160991281}">
      <dgm:prSet/>
      <dgm:spPr/>
      <dgm:t>
        <a:bodyPr/>
        <a:lstStyle/>
        <a:p>
          <a:endParaRPr lang="en-US"/>
        </a:p>
      </dgm:t>
    </dgm:pt>
    <dgm:pt modelId="{4C33D23B-9993-9043-AE1F-667CC70327B3}">
      <dgm:prSet/>
      <dgm:spPr/>
      <dgm:t>
        <a:bodyPr/>
        <a:lstStyle/>
        <a:p>
          <a:pPr rtl="0"/>
          <a:r>
            <a:rPr lang="en-GB" smtClean="0"/>
            <a:t>Locus of Control</a:t>
          </a:r>
          <a:endParaRPr lang="en-GB"/>
        </a:p>
      </dgm:t>
    </dgm:pt>
    <dgm:pt modelId="{99E0BCA8-9FC1-A140-B90D-3E0B98133934}" type="parTrans" cxnId="{C7822390-443C-F342-BB02-92CD327A0EDD}">
      <dgm:prSet/>
      <dgm:spPr/>
      <dgm:t>
        <a:bodyPr/>
        <a:lstStyle/>
        <a:p>
          <a:endParaRPr lang="en-US"/>
        </a:p>
      </dgm:t>
    </dgm:pt>
    <dgm:pt modelId="{447F73AF-FAE4-1A4F-B634-86716703ECF8}" type="sibTrans" cxnId="{C7822390-443C-F342-BB02-92CD327A0EDD}">
      <dgm:prSet/>
      <dgm:spPr/>
      <dgm:t>
        <a:bodyPr/>
        <a:lstStyle/>
        <a:p>
          <a:endParaRPr lang="en-US"/>
        </a:p>
      </dgm:t>
    </dgm:pt>
    <dgm:pt modelId="{B0A529F4-CD95-5E42-B547-B573FECB371E}">
      <dgm:prSet/>
      <dgm:spPr/>
      <dgm:t>
        <a:bodyPr/>
        <a:lstStyle/>
        <a:p>
          <a:pPr rtl="0"/>
          <a:r>
            <a:rPr lang="en-GB" smtClean="0"/>
            <a:t>Minority influence</a:t>
          </a:r>
          <a:endParaRPr lang="en-GB"/>
        </a:p>
      </dgm:t>
    </dgm:pt>
    <dgm:pt modelId="{D42156BE-9E91-8142-9497-1C0250178AAD}" type="parTrans" cxnId="{8E8E649D-FA97-C84C-98AA-D29323A6C56B}">
      <dgm:prSet/>
      <dgm:spPr/>
      <dgm:t>
        <a:bodyPr/>
        <a:lstStyle/>
        <a:p>
          <a:endParaRPr lang="en-US"/>
        </a:p>
      </dgm:t>
    </dgm:pt>
    <dgm:pt modelId="{C448FD07-7460-E348-A945-BF55F638D3B1}" type="sibTrans" cxnId="{8E8E649D-FA97-C84C-98AA-D29323A6C56B}">
      <dgm:prSet/>
      <dgm:spPr/>
      <dgm:t>
        <a:bodyPr/>
        <a:lstStyle/>
        <a:p>
          <a:endParaRPr lang="en-US"/>
        </a:p>
      </dgm:t>
    </dgm:pt>
    <dgm:pt modelId="{BEDA7246-1AE2-ED4C-BA78-949C274F45FC}">
      <dgm:prSet/>
      <dgm:spPr/>
      <dgm:t>
        <a:bodyPr/>
        <a:lstStyle/>
        <a:p>
          <a:pPr rtl="0"/>
          <a:r>
            <a:rPr lang="en-GB" smtClean="0"/>
            <a:t>Coding</a:t>
          </a:r>
          <a:endParaRPr lang="en-GB"/>
        </a:p>
      </dgm:t>
    </dgm:pt>
    <dgm:pt modelId="{961B2A17-B4EF-B845-BF6D-7401F68F6D60}" type="parTrans" cxnId="{3FA0C5E1-F8C7-3043-A8B1-A9A1E721A68D}">
      <dgm:prSet/>
      <dgm:spPr/>
      <dgm:t>
        <a:bodyPr/>
        <a:lstStyle/>
        <a:p>
          <a:endParaRPr lang="en-US"/>
        </a:p>
      </dgm:t>
    </dgm:pt>
    <dgm:pt modelId="{B9CDBE8A-1D14-A448-A765-D25048BB718F}" type="sibTrans" cxnId="{3FA0C5E1-F8C7-3043-A8B1-A9A1E721A68D}">
      <dgm:prSet/>
      <dgm:spPr/>
      <dgm:t>
        <a:bodyPr/>
        <a:lstStyle/>
        <a:p>
          <a:endParaRPr lang="en-US"/>
        </a:p>
      </dgm:t>
    </dgm:pt>
    <dgm:pt modelId="{051D4504-C8FD-C644-BFDE-765867D899A3}">
      <dgm:prSet/>
      <dgm:spPr/>
      <dgm:t>
        <a:bodyPr/>
        <a:lstStyle/>
        <a:p>
          <a:pPr rtl="0"/>
          <a:r>
            <a:rPr lang="en-GB" smtClean="0"/>
            <a:t>Capacity</a:t>
          </a:r>
          <a:endParaRPr lang="en-GB"/>
        </a:p>
      </dgm:t>
    </dgm:pt>
    <dgm:pt modelId="{45A112C0-08E0-674A-ADBB-4C8E8ECC34B9}" type="parTrans" cxnId="{D90A7D53-8A9A-3F46-BAE6-10034643C58E}">
      <dgm:prSet/>
      <dgm:spPr/>
      <dgm:t>
        <a:bodyPr/>
        <a:lstStyle/>
        <a:p>
          <a:endParaRPr lang="en-US"/>
        </a:p>
      </dgm:t>
    </dgm:pt>
    <dgm:pt modelId="{BFEA3BCC-9E7F-ED42-A737-8EF337C476AE}" type="sibTrans" cxnId="{D90A7D53-8A9A-3F46-BAE6-10034643C58E}">
      <dgm:prSet/>
      <dgm:spPr/>
      <dgm:t>
        <a:bodyPr/>
        <a:lstStyle/>
        <a:p>
          <a:endParaRPr lang="en-US"/>
        </a:p>
      </dgm:t>
    </dgm:pt>
    <dgm:pt modelId="{3CA50592-0224-6844-8B5F-94D77A1BE67C}" type="pres">
      <dgm:prSet presAssocID="{1E51555F-96F8-3044-9C52-8FF6835B297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81ADFDA-6063-A145-8008-38E822555957}" type="pres">
      <dgm:prSet presAssocID="{69CE0D02-FF4F-D24A-B4A7-9E7A2AC1A41F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38D207-F9D3-9B46-AB68-6B54915A1902}" type="pres">
      <dgm:prSet presAssocID="{3309CB67-A5D3-304D-8549-A118C6F1FD28}" presName="sibTrans" presStyleCnt="0"/>
      <dgm:spPr/>
    </dgm:pt>
    <dgm:pt modelId="{A7D675FA-A051-AF4B-8E1D-A61AC0816E46}" type="pres">
      <dgm:prSet presAssocID="{291B99E4-EAF0-0845-BAD4-AA4ADE96543A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1ABECDD-0FB3-7548-A16F-55A1FAAB87AB}" type="pres">
      <dgm:prSet presAssocID="{6CAABF87-5484-CA4E-A20F-DEE8EE49A5DA}" presName="sibTrans" presStyleCnt="0"/>
      <dgm:spPr/>
    </dgm:pt>
    <dgm:pt modelId="{5B6635A4-2377-914D-8305-6CE30846426C}" type="pres">
      <dgm:prSet presAssocID="{60BC61E9-9AEC-CA4E-B989-DB8B6F365DA0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AC1AAF9-BF48-4A47-895C-C8039F4F7215}" type="pres">
      <dgm:prSet presAssocID="{86DE8FF3-2A5B-FF4D-A7F9-1359AC199EA1}" presName="sibTrans" presStyleCnt="0"/>
      <dgm:spPr/>
    </dgm:pt>
    <dgm:pt modelId="{CBBAE34F-4B14-3D49-8DC6-3616F6B33DA6}" type="pres">
      <dgm:prSet presAssocID="{F7E0B9FD-1D3F-4148-8403-C4F2EADEDAB7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3C81E8-8E25-5341-9598-625D7D63339E}" type="pres">
      <dgm:prSet presAssocID="{4706E3E9-9DCD-3842-9082-DD2BE993680D}" presName="sibTrans" presStyleCnt="0"/>
      <dgm:spPr/>
    </dgm:pt>
    <dgm:pt modelId="{05FD9EEC-79AA-7643-9358-B029014575C1}" type="pres">
      <dgm:prSet presAssocID="{DCF2570A-7EC2-C74B-8B53-5BA068B3F8F3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C3D51F-9367-B540-964E-9C79E45418A2}" type="pres">
      <dgm:prSet presAssocID="{34B9A8F4-32E0-1643-9992-59B21122DDF9}" presName="sibTrans" presStyleCnt="0"/>
      <dgm:spPr/>
    </dgm:pt>
    <dgm:pt modelId="{571E116A-61D9-E34B-8B66-3ED3E6EBD425}" type="pres">
      <dgm:prSet presAssocID="{4C33D23B-9993-9043-AE1F-667CC70327B3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DE31AC-7B7D-424B-9FD5-4359C60D0EF2}" type="pres">
      <dgm:prSet presAssocID="{447F73AF-FAE4-1A4F-B634-86716703ECF8}" presName="sibTrans" presStyleCnt="0"/>
      <dgm:spPr/>
    </dgm:pt>
    <dgm:pt modelId="{900E1091-A0F7-9D41-BD25-AB4801884BE2}" type="pres">
      <dgm:prSet presAssocID="{B0A529F4-CD95-5E42-B547-B573FECB371E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CFADB62-78B1-954B-86F3-D8A23DA27EAA}" type="pres">
      <dgm:prSet presAssocID="{C448FD07-7460-E348-A945-BF55F638D3B1}" presName="sibTrans" presStyleCnt="0"/>
      <dgm:spPr/>
    </dgm:pt>
    <dgm:pt modelId="{B8DB2F1F-6E99-5642-A868-42CE078A5049}" type="pres">
      <dgm:prSet presAssocID="{BEDA7246-1AE2-ED4C-BA78-949C274F45FC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1F0D35-A029-5344-8717-75F353DA9CC1}" type="pres">
      <dgm:prSet presAssocID="{B9CDBE8A-1D14-A448-A765-D25048BB718F}" presName="sibTrans" presStyleCnt="0"/>
      <dgm:spPr/>
    </dgm:pt>
    <dgm:pt modelId="{0692A52D-11E2-CA46-90E0-FAF99CE0AB66}" type="pres">
      <dgm:prSet presAssocID="{051D4504-C8FD-C644-BFDE-765867D899A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7335000-8C1B-4A44-84F2-C1B5F055B5FB}" type="presOf" srcId="{291B99E4-EAF0-0845-BAD4-AA4ADE96543A}" destId="{A7D675FA-A051-AF4B-8E1D-A61AC0816E46}" srcOrd="0" destOrd="0" presId="urn:microsoft.com/office/officeart/2005/8/layout/default"/>
    <dgm:cxn modelId="{22B9F696-E7C1-1042-94E5-D8F3E4260B49}" type="presOf" srcId="{051D4504-C8FD-C644-BFDE-765867D899A3}" destId="{0692A52D-11E2-CA46-90E0-FAF99CE0AB66}" srcOrd="0" destOrd="0" presId="urn:microsoft.com/office/officeart/2005/8/layout/default"/>
    <dgm:cxn modelId="{6645E0F9-4C7A-DE4E-9BB3-DC1160991281}" srcId="{1E51555F-96F8-3044-9C52-8FF6835B297E}" destId="{DCF2570A-7EC2-C74B-8B53-5BA068B3F8F3}" srcOrd="4" destOrd="0" parTransId="{7265E6D2-C031-5E4D-BB5F-7321FC21392B}" sibTransId="{34B9A8F4-32E0-1643-9992-59B21122DDF9}"/>
    <dgm:cxn modelId="{6D987C72-D932-E643-88F6-5ADB56089326}" srcId="{1E51555F-96F8-3044-9C52-8FF6835B297E}" destId="{291B99E4-EAF0-0845-BAD4-AA4ADE96543A}" srcOrd="1" destOrd="0" parTransId="{152DD4AE-E6E8-D641-B519-291B0B083A58}" sibTransId="{6CAABF87-5484-CA4E-A20F-DEE8EE49A5DA}"/>
    <dgm:cxn modelId="{E94A299D-4E98-F84D-8D7C-F26803855C28}" type="presOf" srcId="{69CE0D02-FF4F-D24A-B4A7-9E7A2AC1A41F}" destId="{081ADFDA-6063-A145-8008-38E822555957}" srcOrd="0" destOrd="0" presId="urn:microsoft.com/office/officeart/2005/8/layout/default"/>
    <dgm:cxn modelId="{C7822390-443C-F342-BB02-92CD327A0EDD}" srcId="{1E51555F-96F8-3044-9C52-8FF6835B297E}" destId="{4C33D23B-9993-9043-AE1F-667CC70327B3}" srcOrd="5" destOrd="0" parTransId="{99E0BCA8-9FC1-A140-B90D-3E0B98133934}" sibTransId="{447F73AF-FAE4-1A4F-B634-86716703ECF8}"/>
    <dgm:cxn modelId="{60EA4034-D5EF-1A4F-8BB4-9712DBE5E55D}" srcId="{1E51555F-96F8-3044-9C52-8FF6835B297E}" destId="{F7E0B9FD-1D3F-4148-8403-C4F2EADEDAB7}" srcOrd="3" destOrd="0" parTransId="{BCE5EA20-223C-754C-904F-6F28DF5FC089}" sibTransId="{4706E3E9-9DCD-3842-9082-DD2BE993680D}"/>
    <dgm:cxn modelId="{7C68851C-6777-D24D-9D5A-4F45771EC441}" type="presOf" srcId="{DCF2570A-7EC2-C74B-8B53-5BA068B3F8F3}" destId="{05FD9EEC-79AA-7643-9358-B029014575C1}" srcOrd="0" destOrd="0" presId="urn:microsoft.com/office/officeart/2005/8/layout/default"/>
    <dgm:cxn modelId="{AE048C7F-C897-554A-B718-C619B03E3F84}" type="presOf" srcId="{B0A529F4-CD95-5E42-B547-B573FECB371E}" destId="{900E1091-A0F7-9D41-BD25-AB4801884BE2}" srcOrd="0" destOrd="0" presId="urn:microsoft.com/office/officeart/2005/8/layout/default"/>
    <dgm:cxn modelId="{560B56DB-834D-C949-A7E8-B3F6C2241F09}" type="presOf" srcId="{60BC61E9-9AEC-CA4E-B989-DB8B6F365DA0}" destId="{5B6635A4-2377-914D-8305-6CE30846426C}" srcOrd="0" destOrd="0" presId="urn:microsoft.com/office/officeart/2005/8/layout/default"/>
    <dgm:cxn modelId="{6155AE7E-412D-DB4C-A584-6709B1E96544}" type="presOf" srcId="{1E51555F-96F8-3044-9C52-8FF6835B297E}" destId="{3CA50592-0224-6844-8B5F-94D77A1BE67C}" srcOrd="0" destOrd="0" presId="urn:microsoft.com/office/officeart/2005/8/layout/default"/>
    <dgm:cxn modelId="{BFF2EF85-C1F8-6940-B61D-CE3543181C7B}" type="presOf" srcId="{BEDA7246-1AE2-ED4C-BA78-949C274F45FC}" destId="{B8DB2F1F-6E99-5642-A868-42CE078A5049}" srcOrd="0" destOrd="0" presId="urn:microsoft.com/office/officeart/2005/8/layout/default"/>
    <dgm:cxn modelId="{875E48DE-DAE1-724E-949B-160953A5BE4C}" type="presOf" srcId="{4C33D23B-9993-9043-AE1F-667CC70327B3}" destId="{571E116A-61D9-E34B-8B66-3ED3E6EBD425}" srcOrd="0" destOrd="0" presId="urn:microsoft.com/office/officeart/2005/8/layout/default"/>
    <dgm:cxn modelId="{3FA0C5E1-F8C7-3043-A8B1-A9A1E721A68D}" srcId="{1E51555F-96F8-3044-9C52-8FF6835B297E}" destId="{BEDA7246-1AE2-ED4C-BA78-949C274F45FC}" srcOrd="7" destOrd="0" parTransId="{961B2A17-B4EF-B845-BF6D-7401F68F6D60}" sibTransId="{B9CDBE8A-1D14-A448-A765-D25048BB718F}"/>
    <dgm:cxn modelId="{8E8E649D-FA97-C84C-98AA-D29323A6C56B}" srcId="{1E51555F-96F8-3044-9C52-8FF6835B297E}" destId="{B0A529F4-CD95-5E42-B547-B573FECB371E}" srcOrd="6" destOrd="0" parTransId="{D42156BE-9E91-8142-9497-1C0250178AAD}" sibTransId="{C448FD07-7460-E348-A945-BF55F638D3B1}"/>
    <dgm:cxn modelId="{5CCD90B5-D5A9-8B43-94B6-AA6A96CE68F4}" srcId="{1E51555F-96F8-3044-9C52-8FF6835B297E}" destId="{69CE0D02-FF4F-D24A-B4A7-9E7A2AC1A41F}" srcOrd="0" destOrd="0" parTransId="{842DB8BF-E8ED-F649-AA49-01790C9340C2}" sibTransId="{3309CB67-A5D3-304D-8549-A118C6F1FD28}"/>
    <dgm:cxn modelId="{D90A7D53-8A9A-3F46-BAE6-10034643C58E}" srcId="{1E51555F-96F8-3044-9C52-8FF6835B297E}" destId="{051D4504-C8FD-C644-BFDE-765867D899A3}" srcOrd="8" destOrd="0" parTransId="{45A112C0-08E0-674A-ADBB-4C8E8ECC34B9}" sibTransId="{BFEA3BCC-9E7F-ED42-A737-8EF337C476AE}"/>
    <dgm:cxn modelId="{20803304-37DE-1649-8159-5FEFF4680679}" srcId="{1E51555F-96F8-3044-9C52-8FF6835B297E}" destId="{60BC61E9-9AEC-CA4E-B989-DB8B6F365DA0}" srcOrd="2" destOrd="0" parTransId="{68210F38-F345-4747-9701-6C0A7A0B82BD}" sibTransId="{86DE8FF3-2A5B-FF4D-A7F9-1359AC199EA1}"/>
    <dgm:cxn modelId="{01417E29-0774-B44B-9997-596FA82574D0}" type="presOf" srcId="{F7E0B9FD-1D3F-4148-8403-C4F2EADEDAB7}" destId="{CBBAE34F-4B14-3D49-8DC6-3616F6B33DA6}" srcOrd="0" destOrd="0" presId="urn:microsoft.com/office/officeart/2005/8/layout/default"/>
    <dgm:cxn modelId="{1E3B397D-2648-DB40-96B6-42F90DADB95E}" type="presParOf" srcId="{3CA50592-0224-6844-8B5F-94D77A1BE67C}" destId="{081ADFDA-6063-A145-8008-38E822555957}" srcOrd="0" destOrd="0" presId="urn:microsoft.com/office/officeart/2005/8/layout/default"/>
    <dgm:cxn modelId="{15EC7939-4E51-A34C-B968-AABF57029E90}" type="presParOf" srcId="{3CA50592-0224-6844-8B5F-94D77A1BE67C}" destId="{EE38D207-F9D3-9B46-AB68-6B54915A1902}" srcOrd="1" destOrd="0" presId="urn:microsoft.com/office/officeart/2005/8/layout/default"/>
    <dgm:cxn modelId="{8878FFE4-3B61-1F4F-88E8-BF2CB787B095}" type="presParOf" srcId="{3CA50592-0224-6844-8B5F-94D77A1BE67C}" destId="{A7D675FA-A051-AF4B-8E1D-A61AC0816E46}" srcOrd="2" destOrd="0" presId="urn:microsoft.com/office/officeart/2005/8/layout/default"/>
    <dgm:cxn modelId="{792D1019-42FB-094D-BB72-A44B8B537EB4}" type="presParOf" srcId="{3CA50592-0224-6844-8B5F-94D77A1BE67C}" destId="{D1ABECDD-0FB3-7548-A16F-55A1FAAB87AB}" srcOrd="3" destOrd="0" presId="urn:microsoft.com/office/officeart/2005/8/layout/default"/>
    <dgm:cxn modelId="{47E002CA-FEBD-144A-9AA0-9C92F369DD4A}" type="presParOf" srcId="{3CA50592-0224-6844-8B5F-94D77A1BE67C}" destId="{5B6635A4-2377-914D-8305-6CE30846426C}" srcOrd="4" destOrd="0" presId="urn:microsoft.com/office/officeart/2005/8/layout/default"/>
    <dgm:cxn modelId="{3232CBAD-B5ED-A144-A6FA-3B41DC991FAB}" type="presParOf" srcId="{3CA50592-0224-6844-8B5F-94D77A1BE67C}" destId="{7AC1AAF9-BF48-4A47-895C-C8039F4F7215}" srcOrd="5" destOrd="0" presId="urn:microsoft.com/office/officeart/2005/8/layout/default"/>
    <dgm:cxn modelId="{339591AD-3635-B547-9361-5FDA7F2EB5C9}" type="presParOf" srcId="{3CA50592-0224-6844-8B5F-94D77A1BE67C}" destId="{CBBAE34F-4B14-3D49-8DC6-3616F6B33DA6}" srcOrd="6" destOrd="0" presId="urn:microsoft.com/office/officeart/2005/8/layout/default"/>
    <dgm:cxn modelId="{FDF07356-18E3-7A43-8EE3-170CCFAB34E9}" type="presParOf" srcId="{3CA50592-0224-6844-8B5F-94D77A1BE67C}" destId="{753C81E8-8E25-5341-9598-625D7D63339E}" srcOrd="7" destOrd="0" presId="urn:microsoft.com/office/officeart/2005/8/layout/default"/>
    <dgm:cxn modelId="{3C7C1234-90C9-B84C-9F85-3564CBF07328}" type="presParOf" srcId="{3CA50592-0224-6844-8B5F-94D77A1BE67C}" destId="{05FD9EEC-79AA-7643-9358-B029014575C1}" srcOrd="8" destOrd="0" presId="urn:microsoft.com/office/officeart/2005/8/layout/default"/>
    <dgm:cxn modelId="{D6E9F785-671B-EF4A-9D1F-F19CA6DED2A9}" type="presParOf" srcId="{3CA50592-0224-6844-8B5F-94D77A1BE67C}" destId="{98C3D51F-9367-B540-964E-9C79E45418A2}" srcOrd="9" destOrd="0" presId="urn:microsoft.com/office/officeart/2005/8/layout/default"/>
    <dgm:cxn modelId="{4BE4534D-EF5C-3C47-AC80-6F084AF6691A}" type="presParOf" srcId="{3CA50592-0224-6844-8B5F-94D77A1BE67C}" destId="{571E116A-61D9-E34B-8B66-3ED3E6EBD425}" srcOrd="10" destOrd="0" presId="urn:microsoft.com/office/officeart/2005/8/layout/default"/>
    <dgm:cxn modelId="{FA96EEA0-6AAC-7441-A487-CCBD91BFA5BB}" type="presParOf" srcId="{3CA50592-0224-6844-8B5F-94D77A1BE67C}" destId="{12DE31AC-7B7D-424B-9FD5-4359C60D0EF2}" srcOrd="11" destOrd="0" presId="urn:microsoft.com/office/officeart/2005/8/layout/default"/>
    <dgm:cxn modelId="{F49CE405-F713-EC4B-B715-91E5BE46FD65}" type="presParOf" srcId="{3CA50592-0224-6844-8B5F-94D77A1BE67C}" destId="{900E1091-A0F7-9D41-BD25-AB4801884BE2}" srcOrd="12" destOrd="0" presId="urn:microsoft.com/office/officeart/2005/8/layout/default"/>
    <dgm:cxn modelId="{414EBBA8-5417-0F4C-9AF4-71E623D310CD}" type="presParOf" srcId="{3CA50592-0224-6844-8B5F-94D77A1BE67C}" destId="{4CFADB62-78B1-954B-86F3-D8A23DA27EAA}" srcOrd="13" destOrd="0" presId="urn:microsoft.com/office/officeart/2005/8/layout/default"/>
    <dgm:cxn modelId="{7573CA8B-A8CD-994D-9BB0-A9EBF50E9F65}" type="presParOf" srcId="{3CA50592-0224-6844-8B5F-94D77A1BE67C}" destId="{B8DB2F1F-6E99-5642-A868-42CE078A5049}" srcOrd="14" destOrd="0" presId="urn:microsoft.com/office/officeart/2005/8/layout/default"/>
    <dgm:cxn modelId="{C1022E16-77CE-0F4A-BA34-C00EA7AA2C66}" type="presParOf" srcId="{3CA50592-0224-6844-8B5F-94D77A1BE67C}" destId="{AA1F0D35-A029-5344-8717-75F353DA9CC1}" srcOrd="15" destOrd="0" presId="urn:microsoft.com/office/officeart/2005/8/layout/default"/>
    <dgm:cxn modelId="{CCC84F0C-80EA-C24C-BCA9-0D64DAD9BFEA}" type="presParOf" srcId="{3CA50592-0224-6844-8B5F-94D77A1BE67C}" destId="{0692A52D-11E2-CA46-90E0-FAF99CE0AB66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C82BC5-EC73-E345-80DE-FFB194AD6F49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8B50431-8FDE-7A4A-9519-394CA19240E4}">
      <dgm:prSet/>
      <dgm:spPr/>
      <dgm:t>
        <a:bodyPr/>
        <a:lstStyle/>
        <a:p>
          <a:pPr rtl="0"/>
          <a:r>
            <a:rPr lang="en-GB" smtClean="0"/>
            <a:t>Eye witness testimony</a:t>
          </a:r>
          <a:endParaRPr lang="en-GB"/>
        </a:p>
      </dgm:t>
    </dgm:pt>
    <dgm:pt modelId="{D64C3CA5-F398-FA40-BC13-F25F7FCB0AD5}" type="parTrans" cxnId="{005DC895-797B-6546-A3AE-E2AC7709E56C}">
      <dgm:prSet/>
      <dgm:spPr/>
      <dgm:t>
        <a:bodyPr/>
        <a:lstStyle/>
        <a:p>
          <a:endParaRPr lang="en-US"/>
        </a:p>
      </dgm:t>
    </dgm:pt>
    <dgm:pt modelId="{D6B52500-F991-084C-9FEC-C8C51B7C8ECB}" type="sibTrans" cxnId="{005DC895-797B-6546-A3AE-E2AC7709E56C}">
      <dgm:prSet/>
      <dgm:spPr/>
      <dgm:t>
        <a:bodyPr/>
        <a:lstStyle/>
        <a:p>
          <a:endParaRPr lang="en-US"/>
        </a:p>
      </dgm:t>
    </dgm:pt>
    <dgm:pt modelId="{88107230-240D-364F-8192-BA7BEF372AD4}">
      <dgm:prSet/>
      <dgm:spPr/>
      <dgm:t>
        <a:bodyPr/>
        <a:lstStyle/>
        <a:p>
          <a:pPr rtl="0"/>
          <a:r>
            <a:rPr lang="en-GB" smtClean="0"/>
            <a:t>Schema</a:t>
          </a:r>
          <a:endParaRPr lang="en-GB"/>
        </a:p>
      </dgm:t>
    </dgm:pt>
    <dgm:pt modelId="{AA2F933A-8FC5-5D41-84BC-E07B9249E5EE}" type="parTrans" cxnId="{0DD51714-2C1F-6647-9400-D0F78478841A}">
      <dgm:prSet/>
      <dgm:spPr/>
      <dgm:t>
        <a:bodyPr/>
        <a:lstStyle/>
        <a:p>
          <a:endParaRPr lang="en-US"/>
        </a:p>
      </dgm:t>
    </dgm:pt>
    <dgm:pt modelId="{8BF1784F-CD4C-F841-8B2C-920DC69502C7}" type="sibTrans" cxnId="{0DD51714-2C1F-6647-9400-D0F78478841A}">
      <dgm:prSet/>
      <dgm:spPr/>
      <dgm:t>
        <a:bodyPr/>
        <a:lstStyle/>
        <a:p>
          <a:endParaRPr lang="en-US"/>
        </a:p>
      </dgm:t>
    </dgm:pt>
    <dgm:pt modelId="{CE4F1D8D-D735-1746-B6A5-B7EFBE357CD9}">
      <dgm:prSet/>
      <dgm:spPr/>
      <dgm:t>
        <a:bodyPr/>
        <a:lstStyle/>
        <a:p>
          <a:pPr rtl="0"/>
          <a:r>
            <a:rPr lang="en-GB" smtClean="0"/>
            <a:t>Misleading Information</a:t>
          </a:r>
          <a:endParaRPr lang="en-GB"/>
        </a:p>
      </dgm:t>
    </dgm:pt>
    <dgm:pt modelId="{9DAC7B4F-758A-8D46-9EFB-AFE50324EDB8}" type="parTrans" cxnId="{5B77C746-17C6-9E4A-8AD8-0D0A4B2FB5E0}">
      <dgm:prSet/>
      <dgm:spPr/>
      <dgm:t>
        <a:bodyPr/>
        <a:lstStyle/>
        <a:p>
          <a:endParaRPr lang="en-US"/>
        </a:p>
      </dgm:t>
    </dgm:pt>
    <dgm:pt modelId="{856CA352-4C1B-2B4A-B80B-8FAB0AF389B6}" type="sibTrans" cxnId="{5B77C746-17C6-9E4A-8AD8-0D0A4B2FB5E0}">
      <dgm:prSet/>
      <dgm:spPr/>
      <dgm:t>
        <a:bodyPr/>
        <a:lstStyle/>
        <a:p>
          <a:endParaRPr lang="en-US"/>
        </a:p>
      </dgm:t>
    </dgm:pt>
    <dgm:pt modelId="{BA0FF3D3-B47E-4247-9802-20694F91C9E3}">
      <dgm:prSet/>
      <dgm:spPr/>
      <dgm:t>
        <a:bodyPr/>
        <a:lstStyle/>
        <a:p>
          <a:pPr rtl="0"/>
          <a:r>
            <a:rPr lang="en-GB" smtClean="0"/>
            <a:t>Post-event discussion</a:t>
          </a:r>
          <a:endParaRPr lang="en-GB"/>
        </a:p>
      </dgm:t>
    </dgm:pt>
    <dgm:pt modelId="{4B7D4D26-BA57-F847-9AF3-653224215ED5}" type="parTrans" cxnId="{8ED1FE7B-F51C-A746-969C-B8BF4661081C}">
      <dgm:prSet/>
      <dgm:spPr/>
      <dgm:t>
        <a:bodyPr/>
        <a:lstStyle/>
        <a:p>
          <a:endParaRPr lang="en-US"/>
        </a:p>
      </dgm:t>
    </dgm:pt>
    <dgm:pt modelId="{F67CC6C8-E664-D04B-9D4E-CF57EA6268E6}" type="sibTrans" cxnId="{8ED1FE7B-F51C-A746-969C-B8BF4661081C}">
      <dgm:prSet/>
      <dgm:spPr/>
      <dgm:t>
        <a:bodyPr/>
        <a:lstStyle/>
        <a:p>
          <a:endParaRPr lang="en-US"/>
        </a:p>
      </dgm:t>
    </dgm:pt>
    <dgm:pt modelId="{0B0B6473-50B9-EB41-A782-F74370204F1D}">
      <dgm:prSet/>
      <dgm:spPr/>
      <dgm:t>
        <a:bodyPr/>
        <a:lstStyle/>
        <a:p>
          <a:pPr rtl="0"/>
          <a:r>
            <a:rPr lang="en-GB" dirty="0" smtClean="0"/>
            <a:t>False Memories</a:t>
          </a:r>
          <a:endParaRPr lang="en-GB" dirty="0"/>
        </a:p>
      </dgm:t>
    </dgm:pt>
    <dgm:pt modelId="{64D9B101-D717-1E4B-AF33-958527DD1EC2}" type="parTrans" cxnId="{79F7FC7A-D6B9-564A-90A7-F1F9140571DC}">
      <dgm:prSet/>
      <dgm:spPr/>
      <dgm:t>
        <a:bodyPr/>
        <a:lstStyle/>
        <a:p>
          <a:endParaRPr lang="en-US"/>
        </a:p>
      </dgm:t>
    </dgm:pt>
    <dgm:pt modelId="{2B4EE7BB-AA40-9840-A340-45251EEA7483}" type="sibTrans" cxnId="{79F7FC7A-D6B9-564A-90A7-F1F9140571DC}">
      <dgm:prSet/>
      <dgm:spPr/>
      <dgm:t>
        <a:bodyPr/>
        <a:lstStyle/>
        <a:p>
          <a:endParaRPr lang="en-US"/>
        </a:p>
      </dgm:t>
    </dgm:pt>
    <dgm:pt modelId="{1ECAF016-AF0C-5C45-AB98-457FBE0DA80D}">
      <dgm:prSet/>
      <dgm:spPr/>
      <dgm:t>
        <a:bodyPr/>
        <a:lstStyle/>
        <a:p>
          <a:pPr rtl="0"/>
          <a:r>
            <a:rPr lang="en-GB" dirty="0" smtClean="0"/>
            <a:t>Anxiety</a:t>
          </a:r>
          <a:endParaRPr lang="en-GB" dirty="0"/>
        </a:p>
      </dgm:t>
    </dgm:pt>
    <dgm:pt modelId="{DE60B631-6142-7D49-A491-537706710A52}" type="parTrans" cxnId="{64222C66-2B77-CF48-8CDC-7A979CDEEEA0}">
      <dgm:prSet/>
      <dgm:spPr/>
      <dgm:t>
        <a:bodyPr/>
        <a:lstStyle/>
        <a:p>
          <a:endParaRPr lang="en-US"/>
        </a:p>
      </dgm:t>
    </dgm:pt>
    <dgm:pt modelId="{D7D0B62B-8F11-4F40-9150-DC6E9F78F064}" type="sibTrans" cxnId="{64222C66-2B77-CF48-8CDC-7A979CDEEEA0}">
      <dgm:prSet/>
      <dgm:spPr/>
      <dgm:t>
        <a:bodyPr/>
        <a:lstStyle/>
        <a:p>
          <a:endParaRPr lang="en-US"/>
        </a:p>
      </dgm:t>
    </dgm:pt>
    <dgm:pt modelId="{F8DE3D12-4E52-B54C-B7CC-0311706CAA1E}" type="pres">
      <dgm:prSet presAssocID="{E0C82BC5-EC73-E345-80DE-FFB194AD6F4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14C1251-AC4F-204D-B959-B5274653F484}" type="pres">
      <dgm:prSet presAssocID="{B8B50431-8FDE-7A4A-9519-394CA19240E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FC80FD-680B-8141-9939-7A648A25C5E8}" type="pres">
      <dgm:prSet presAssocID="{D6B52500-F991-084C-9FEC-C8C51B7C8ECB}" presName="sibTrans" presStyleCnt="0"/>
      <dgm:spPr/>
    </dgm:pt>
    <dgm:pt modelId="{7C756ED2-A3B2-5B4D-84FF-118EA96316CF}" type="pres">
      <dgm:prSet presAssocID="{88107230-240D-364F-8192-BA7BEF372AD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607EF9-8896-614A-939A-79D7AE712A8D}" type="pres">
      <dgm:prSet presAssocID="{8BF1784F-CD4C-F841-8B2C-920DC69502C7}" presName="sibTrans" presStyleCnt="0"/>
      <dgm:spPr/>
    </dgm:pt>
    <dgm:pt modelId="{1DA4BF6B-F575-2943-BC32-AAEE5D87737F}" type="pres">
      <dgm:prSet presAssocID="{CE4F1D8D-D735-1746-B6A5-B7EFBE357CD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A937445-463A-954B-ABC0-B91529EBC41C}" type="pres">
      <dgm:prSet presAssocID="{856CA352-4C1B-2B4A-B80B-8FAB0AF389B6}" presName="sibTrans" presStyleCnt="0"/>
      <dgm:spPr/>
    </dgm:pt>
    <dgm:pt modelId="{632592BF-63E2-DE47-B662-768D4C28E82F}" type="pres">
      <dgm:prSet presAssocID="{BA0FF3D3-B47E-4247-9802-20694F91C9E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E8275FA-D8F5-E84E-9FF3-684C16699DA2}" type="pres">
      <dgm:prSet presAssocID="{F67CC6C8-E664-D04B-9D4E-CF57EA6268E6}" presName="sibTrans" presStyleCnt="0"/>
      <dgm:spPr/>
    </dgm:pt>
    <dgm:pt modelId="{61F13C88-F5A6-024B-87E6-A06DACBF53B8}" type="pres">
      <dgm:prSet presAssocID="{0B0B6473-50B9-EB41-A782-F74370204F1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0E1AAB-CF1D-1E4D-94B9-7897B615D567}" type="pres">
      <dgm:prSet presAssocID="{2B4EE7BB-AA40-9840-A340-45251EEA7483}" presName="sibTrans" presStyleCnt="0"/>
      <dgm:spPr/>
    </dgm:pt>
    <dgm:pt modelId="{9FCC67AF-3387-F049-B3FE-72F2D87A2F6C}" type="pres">
      <dgm:prSet presAssocID="{1ECAF016-AF0C-5C45-AB98-457FBE0DA80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26D4F50-5A85-B844-8AC5-98867DADE5AD}" type="presOf" srcId="{88107230-240D-364F-8192-BA7BEF372AD4}" destId="{7C756ED2-A3B2-5B4D-84FF-118EA96316CF}" srcOrd="0" destOrd="0" presId="urn:microsoft.com/office/officeart/2005/8/layout/default"/>
    <dgm:cxn modelId="{8ED1FE7B-F51C-A746-969C-B8BF4661081C}" srcId="{E0C82BC5-EC73-E345-80DE-FFB194AD6F49}" destId="{BA0FF3D3-B47E-4247-9802-20694F91C9E3}" srcOrd="3" destOrd="0" parTransId="{4B7D4D26-BA57-F847-9AF3-653224215ED5}" sibTransId="{F67CC6C8-E664-D04B-9D4E-CF57EA6268E6}"/>
    <dgm:cxn modelId="{AD1CC323-8FB0-AB46-AE83-EE2292D4C43A}" type="presOf" srcId="{0B0B6473-50B9-EB41-A782-F74370204F1D}" destId="{61F13C88-F5A6-024B-87E6-A06DACBF53B8}" srcOrd="0" destOrd="0" presId="urn:microsoft.com/office/officeart/2005/8/layout/default"/>
    <dgm:cxn modelId="{B7AA3888-AD45-254F-AA52-43E132D6E9A9}" type="presOf" srcId="{1ECAF016-AF0C-5C45-AB98-457FBE0DA80D}" destId="{9FCC67AF-3387-F049-B3FE-72F2D87A2F6C}" srcOrd="0" destOrd="0" presId="urn:microsoft.com/office/officeart/2005/8/layout/default"/>
    <dgm:cxn modelId="{5B77C746-17C6-9E4A-8AD8-0D0A4B2FB5E0}" srcId="{E0C82BC5-EC73-E345-80DE-FFB194AD6F49}" destId="{CE4F1D8D-D735-1746-B6A5-B7EFBE357CD9}" srcOrd="2" destOrd="0" parTransId="{9DAC7B4F-758A-8D46-9EFB-AFE50324EDB8}" sibTransId="{856CA352-4C1B-2B4A-B80B-8FAB0AF389B6}"/>
    <dgm:cxn modelId="{79F7FC7A-D6B9-564A-90A7-F1F9140571DC}" srcId="{E0C82BC5-EC73-E345-80DE-FFB194AD6F49}" destId="{0B0B6473-50B9-EB41-A782-F74370204F1D}" srcOrd="4" destOrd="0" parTransId="{64D9B101-D717-1E4B-AF33-958527DD1EC2}" sibTransId="{2B4EE7BB-AA40-9840-A340-45251EEA7483}"/>
    <dgm:cxn modelId="{DC1CA519-3A48-684C-8967-40F26D6B8CD1}" type="presOf" srcId="{B8B50431-8FDE-7A4A-9519-394CA19240E4}" destId="{214C1251-AC4F-204D-B959-B5274653F484}" srcOrd="0" destOrd="0" presId="urn:microsoft.com/office/officeart/2005/8/layout/default"/>
    <dgm:cxn modelId="{0BFCA4A8-5F9A-4D41-8456-9976EE6F91B8}" type="presOf" srcId="{E0C82BC5-EC73-E345-80DE-FFB194AD6F49}" destId="{F8DE3D12-4E52-B54C-B7CC-0311706CAA1E}" srcOrd="0" destOrd="0" presId="urn:microsoft.com/office/officeart/2005/8/layout/default"/>
    <dgm:cxn modelId="{5D6FA20C-7FA3-C146-9DA1-6A3F566DE445}" type="presOf" srcId="{BA0FF3D3-B47E-4247-9802-20694F91C9E3}" destId="{632592BF-63E2-DE47-B662-768D4C28E82F}" srcOrd="0" destOrd="0" presId="urn:microsoft.com/office/officeart/2005/8/layout/default"/>
    <dgm:cxn modelId="{0DD51714-2C1F-6647-9400-D0F78478841A}" srcId="{E0C82BC5-EC73-E345-80DE-FFB194AD6F49}" destId="{88107230-240D-364F-8192-BA7BEF372AD4}" srcOrd="1" destOrd="0" parTransId="{AA2F933A-8FC5-5D41-84BC-E07B9249E5EE}" sibTransId="{8BF1784F-CD4C-F841-8B2C-920DC69502C7}"/>
    <dgm:cxn modelId="{005DC895-797B-6546-A3AE-E2AC7709E56C}" srcId="{E0C82BC5-EC73-E345-80DE-FFB194AD6F49}" destId="{B8B50431-8FDE-7A4A-9519-394CA19240E4}" srcOrd="0" destOrd="0" parTransId="{D64C3CA5-F398-FA40-BC13-F25F7FCB0AD5}" sibTransId="{D6B52500-F991-084C-9FEC-C8C51B7C8ECB}"/>
    <dgm:cxn modelId="{64222C66-2B77-CF48-8CDC-7A979CDEEEA0}" srcId="{E0C82BC5-EC73-E345-80DE-FFB194AD6F49}" destId="{1ECAF016-AF0C-5C45-AB98-457FBE0DA80D}" srcOrd="5" destOrd="0" parTransId="{DE60B631-6142-7D49-A491-537706710A52}" sibTransId="{D7D0B62B-8F11-4F40-9150-DC6E9F78F064}"/>
    <dgm:cxn modelId="{E2357F28-317D-2F42-9282-031E456A2168}" type="presOf" srcId="{CE4F1D8D-D735-1746-B6A5-B7EFBE357CD9}" destId="{1DA4BF6B-F575-2943-BC32-AAEE5D87737F}" srcOrd="0" destOrd="0" presId="urn:microsoft.com/office/officeart/2005/8/layout/default"/>
    <dgm:cxn modelId="{EAFEB5A4-6C0E-9A4D-9656-8DFE5FA375B9}" type="presParOf" srcId="{F8DE3D12-4E52-B54C-B7CC-0311706CAA1E}" destId="{214C1251-AC4F-204D-B959-B5274653F484}" srcOrd="0" destOrd="0" presId="urn:microsoft.com/office/officeart/2005/8/layout/default"/>
    <dgm:cxn modelId="{7A02211C-8FE5-9F4D-8CEF-D7088175A974}" type="presParOf" srcId="{F8DE3D12-4E52-B54C-B7CC-0311706CAA1E}" destId="{12FC80FD-680B-8141-9939-7A648A25C5E8}" srcOrd="1" destOrd="0" presId="urn:microsoft.com/office/officeart/2005/8/layout/default"/>
    <dgm:cxn modelId="{85FD2134-114F-EE43-8A08-4AA1BA28F901}" type="presParOf" srcId="{F8DE3D12-4E52-B54C-B7CC-0311706CAA1E}" destId="{7C756ED2-A3B2-5B4D-84FF-118EA96316CF}" srcOrd="2" destOrd="0" presId="urn:microsoft.com/office/officeart/2005/8/layout/default"/>
    <dgm:cxn modelId="{79D5082E-9956-894C-B77B-C982612141FE}" type="presParOf" srcId="{F8DE3D12-4E52-B54C-B7CC-0311706CAA1E}" destId="{51607EF9-8896-614A-939A-79D7AE712A8D}" srcOrd="3" destOrd="0" presId="urn:microsoft.com/office/officeart/2005/8/layout/default"/>
    <dgm:cxn modelId="{43FFC358-39F3-1C40-8180-9C081922B6C9}" type="presParOf" srcId="{F8DE3D12-4E52-B54C-B7CC-0311706CAA1E}" destId="{1DA4BF6B-F575-2943-BC32-AAEE5D87737F}" srcOrd="4" destOrd="0" presId="urn:microsoft.com/office/officeart/2005/8/layout/default"/>
    <dgm:cxn modelId="{EAF90F38-AAFB-0648-9D1D-192668B8DB31}" type="presParOf" srcId="{F8DE3D12-4E52-B54C-B7CC-0311706CAA1E}" destId="{6A937445-463A-954B-ABC0-B91529EBC41C}" srcOrd="5" destOrd="0" presId="urn:microsoft.com/office/officeart/2005/8/layout/default"/>
    <dgm:cxn modelId="{DC833ADD-DF92-164B-838D-F4EB6AEE32A3}" type="presParOf" srcId="{F8DE3D12-4E52-B54C-B7CC-0311706CAA1E}" destId="{632592BF-63E2-DE47-B662-768D4C28E82F}" srcOrd="6" destOrd="0" presId="urn:microsoft.com/office/officeart/2005/8/layout/default"/>
    <dgm:cxn modelId="{2E750070-658C-214D-BFE8-7D8E9B795B45}" type="presParOf" srcId="{F8DE3D12-4E52-B54C-B7CC-0311706CAA1E}" destId="{4E8275FA-D8F5-E84E-9FF3-684C16699DA2}" srcOrd="7" destOrd="0" presId="urn:microsoft.com/office/officeart/2005/8/layout/default"/>
    <dgm:cxn modelId="{7B7136D6-7478-D84C-B7EB-61DA257D8A5E}" type="presParOf" srcId="{F8DE3D12-4E52-B54C-B7CC-0311706CAA1E}" destId="{61F13C88-F5A6-024B-87E6-A06DACBF53B8}" srcOrd="8" destOrd="0" presId="urn:microsoft.com/office/officeart/2005/8/layout/default"/>
    <dgm:cxn modelId="{74EC1C66-D5F2-4B46-9DA1-30FA424FB1A8}" type="presParOf" srcId="{F8DE3D12-4E52-B54C-B7CC-0311706CAA1E}" destId="{590E1AAB-CF1D-1E4D-94B9-7897B615D567}" srcOrd="9" destOrd="0" presId="urn:microsoft.com/office/officeart/2005/8/layout/default"/>
    <dgm:cxn modelId="{8F8453B7-4F7C-7340-A966-7CCF9198E307}" type="presParOf" srcId="{F8DE3D12-4E52-B54C-B7CC-0311706CAA1E}" destId="{9FCC67AF-3387-F049-B3FE-72F2D87A2F6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C82BC5-EC73-E345-80DE-FFB194AD6F49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8B50431-8FDE-7A4A-9519-394CA19240E4}">
      <dgm:prSet/>
      <dgm:spPr/>
      <dgm:t>
        <a:bodyPr/>
        <a:lstStyle/>
        <a:p>
          <a:pPr rtl="0"/>
          <a:r>
            <a:rPr lang="en-GB" dirty="0" smtClean="0"/>
            <a:t>Evidence</a:t>
          </a:r>
          <a:r>
            <a:rPr lang="en-GB" baseline="0" dirty="0" smtClean="0"/>
            <a:t> provided by observers</a:t>
          </a:r>
          <a:endParaRPr lang="en-GB" dirty="0"/>
        </a:p>
      </dgm:t>
    </dgm:pt>
    <dgm:pt modelId="{D64C3CA5-F398-FA40-BC13-F25F7FCB0AD5}" type="parTrans" cxnId="{005DC895-797B-6546-A3AE-E2AC7709E56C}">
      <dgm:prSet/>
      <dgm:spPr/>
      <dgm:t>
        <a:bodyPr/>
        <a:lstStyle/>
        <a:p>
          <a:endParaRPr lang="en-US"/>
        </a:p>
      </dgm:t>
    </dgm:pt>
    <dgm:pt modelId="{D6B52500-F991-084C-9FEC-C8C51B7C8ECB}" type="sibTrans" cxnId="{005DC895-797B-6546-A3AE-E2AC7709E56C}">
      <dgm:prSet/>
      <dgm:spPr/>
      <dgm:t>
        <a:bodyPr/>
        <a:lstStyle/>
        <a:p>
          <a:endParaRPr lang="en-US"/>
        </a:p>
      </dgm:t>
    </dgm:pt>
    <dgm:pt modelId="{88107230-240D-364F-8192-BA7BEF372AD4}">
      <dgm:prSet/>
      <dgm:spPr/>
      <dgm:t>
        <a:bodyPr/>
        <a:lstStyle/>
        <a:p>
          <a:pPr rtl="0"/>
          <a:r>
            <a:rPr lang="en-GB" dirty="0" smtClean="0"/>
            <a:t>A</a:t>
          </a:r>
          <a:r>
            <a:rPr lang="en-GB" baseline="0" dirty="0" smtClean="0"/>
            <a:t> mental picture of information, events.</a:t>
          </a:r>
          <a:endParaRPr lang="en-GB" dirty="0"/>
        </a:p>
      </dgm:t>
    </dgm:pt>
    <dgm:pt modelId="{AA2F933A-8FC5-5D41-84BC-E07B9249E5EE}" type="parTrans" cxnId="{0DD51714-2C1F-6647-9400-D0F78478841A}">
      <dgm:prSet/>
      <dgm:spPr/>
      <dgm:t>
        <a:bodyPr/>
        <a:lstStyle/>
        <a:p>
          <a:endParaRPr lang="en-US"/>
        </a:p>
      </dgm:t>
    </dgm:pt>
    <dgm:pt modelId="{8BF1784F-CD4C-F841-8B2C-920DC69502C7}" type="sibTrans" cxnId="{0DD51714-2C1F-6647-9400-D0F78478841A}">
      <dgm:prSet/>
      <dgm:spPr/>
      <dgm:t>
        <a:bodyPr/>
        <a:lstStyle/>
        <a:p>
          <a:endParaRPr lang="en-US"/>
        </a:p>
      </dgm:t>
    </dgm:pt>
    <dgm:pt modelId="{CE4F1D8D-D735-1746-B6A5-B7EFBE357CD9}">
      <dgm:prSet/>
      <dgm:spPr/>
      <dgm:t>
        <a:bodyPr/>
        <a:lstStyle/>
        <a:p>
          <a:pPr rtl="0"/>
          <a:r>
            <a:rPr lang="en-GB" dirty="0" smtClean="0"/>
            <a:t>Information that leads you to a certain conclusion</a:t>
          </a:r>
          <a:endParaRPr lang="en-GB" dirty="0"/>
        </a:p>
      </dgm:t>
    </dgm:pt>
    <dgm:pt modelId="{9DAC7B4F-758A-8D46-9EFB-AFE50324EDB8}" type="parTrans" cxnId="{5B77C746-17C6-9E4A-8AD8-0D0A4B2FB5E0}">
      <dgm:prSet/>
      <dgm:spPr/>
      <dgm:t>
        <a:bodyPr/>
        <a:lstStyle/>
        <a:p>
          <a:endParaRPr lang="en-US"/>
        </a:p>
      </dgm:t>
    </dgm:pt>
    <dgm:pt modelId="{856CA352-4C1B-2B4A-B80B-8FAB0AF389B6}" type="sibTrans" cxnId="{5B77C746-17C6-9E4A-8AD8-0D0A4B2FB5E0}">
      <dgm:prSet/>
      <dgm:spPr/>
      <dgm:t>
        <a:bodyPr/>
        <a:lstStyle/>
        <a:p>
          <a:endParaRPr lang="en-US"/>
        </a:p>
      </dgm:t>
    </dgm:pt>
    <dgm:pt modelId="{BA0FF3D3-B47E-4247-9802-20694F91C9E3}">
      <dgm:prSet/>
      <dgm:spPr/>
      <dgm:t>
        <a:bodyPr/>
        <a:lstStyle/>
        <a:p>
          <a:pPr rtl="0"/>
          <a:r>
            <a:rPr lang="en-GB" dirty="0" smtClean="0"/>
            <a:t>Information</a:t>
          </a:r>
          <a:r>
            <a:rPr lang="en-GB" baseline="0" dirty="0" smtClean="0"/>
            <a:t> added to memory after the event</a:t>
          </a:r>
          <a:endParaRPr lang="en-GB" dirty="0"/>
        </a:p>
      </dgm:t>
    </dgm:pt>
    <dgm:pt modelId="{4B7D4D26-BA57-F847-9AF3-653224215ED5}" type="parTrans" cxnId="{8ED1FE7B-F51C-A746-969C-B8BF4661081C}">
      <dgm:prSet/>
      <dgm:spPr/>
      <dgm:t>
        <a:bodyPr/>
        <a:lstStyle/>
        <a:p>
          <a:endParaRPr lang="en-US"/>
        </a:p>
      </dgm:t>
    </dgm:pt>
    <dgm:pt modelId="{F67CC6C8-E664-D04B-9D4E-CF57EA6268E6}" type="sibTrans" cxnId="{8ED1FE7B-F51C-A746-969C-B8BF4661081C}">
      <dgm:prSet/>
      <dgm:spPr/>
      <dgm:t>
        <a:bodyPr/>
        <a:lstStyle/>
        <a:p>
          <a:endParaRPr lang="en-US"/>
        </a:p>
      </dgm:t>
    </dgm:pt>
    <dgm:pt modelId="{0B0B6473-50B9-EB41-A782-F74370204F1D}">
      <dgm:prSet/>
      <dgm:spPr/>
      <dgm:t>
        <a:bodyPr/>
        <a:lstStyle/>
        <a:p>
          <a:pPr rtl="0"/>
          <a:r>
            <a:rPr lang="en-GB" dirty="0" smtClean="0"/>
            <a:t>Memories</a:t>
          </a:r>
          <a:r>
            <a:rPr lang="en-GB" baseline="0" dirty="0" smtClean="0"/>
            <a:t> created by suggestion</a:t>
          </a:r>
          <a:endParaRPr lang="en-GB" dirty="0"/>
        </a:p>
      </dgm:t>
    </dgm:pt>
    <dgm:pt modelId="{64D9B101-D717-1E4B-AF33-958527DD1EC2}" type="parTrans" cxnId="{79F7FC7A-D6B9-564A-90A7-F1F9140571DC}">
      <dgm:prSet/>
      <dgm:spPr/>
      <dgm:t>
        <a:bodyPr/>
        <a:lstStyle/>
        <a:p>
          <a:endParaRPr lang="en-US"/>
        </a:p>
      </dgm:t>
    </dgm:pt>
    <dgm:pt modelId="{2B4EE7BB-AA40-9840-A340-45251EEA7483}" type="sibTrans" cxnId="{79F7FC7A-D6B9-564A-90A7-F1F9140571DC}">
      <dgm:prSet/>
      <dgm:spPr/>
      <dgm:t>
        <a:bodyPr/>
        <a:lstStyle/>
        <a:p>
          <a:endParaRPr lang="en-US"/>
        </a:p>
      </dgm:t>
    </dgm:pt>
    <dgm:pt modelId="{733272C3-979F-E746-AE3D-212730BA24B6}">
      <dgm:prSet/>
      <dgm:spPr/>
      <dgm:t>
        <a:bodyPr/>
        <a:lstStyle/>
        <a:p>
          <a:pPr rtl="0"/>
          <a:r>
            <a:rPr lang="en-GB" dirty="0" smtClean="0"/>
            <a:t>Unpleasant state of emotional arousal</a:t>
          </a:r>
          <a:endParaRPr lang="en-GB" dirty="0"/>
        </a:p>
      </dgm:t>
    </dgm:pt>
    <dgm:pt modelId="{32354FBF-561C-8D4D-84C9-B2EC48FA3289}" type="parTrans" cxnId="{69B868A9-CAA2-C344-AE65-42E6464B59CF}">
      <dgm:prSet/>
      <dgm:spPr/>
      <dgm:t>
        <a:bodyPr/>
        <a:lstStyle/>
        <a:p>
          <a:endParaRPr lang="en-US"/>
        </a:p>
      </dgm:t>
    </dgm:pt>
    <dgm:pt modelId="{CCD15553-DE23-7C4A-89FF-4FC9E0050176}" type="sibTrans" cxnId="{69B868A9-CAA2-C344-AE65-42E6464B59CF}">
      <dgm:prSet/>
      <dgm:spPr/>
      <dgm:t>
        <a:bodyPr/>
        <a:lstStyle/>
        <a:p>
          <a:endParaRPr lang="en-US"/>
        </a:p>
      </dgm:t>
    </dgm:pt>
    <dgm:pt modelId="{F8DE3D12-4E52-B54C-B7CC-0311706CAA1E}" type="pres">
      <dgm:prSet presAssocID="{E0C82BC5-EC73-E345-80DE-FFB194AD6F4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14C1251-AC4F-204D-B959-B5274653F484}" type="pres">
      <dgm:prSet presAssocID="{B8B50431-8FDE-7A4A-9519-394CA19240E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FC80FD-680B-8141-9939-7A648A25C5E8}" type="pres">
      <dgm:prSet presAssocID="{D6B52500-F991-084C-9FEC-C8C51B7C8ECB}" presName="sibTrans" presStyleCnt="0"/>
      <dgm:spPr/>
    </dgm:pt>
    <dgm:pt modelId="{7C756ED2-A3B2-5B4D-84FF-118EA96316CF}" type="pres">
      <dgm:prSet presAssocID="{88107230-240D-364F-8192-BA7BEF372AD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607EF9-8896-614A-939A-79D7AE712A8D}" type="pres">
      <dgm:prSet presAssocID="{8BF1784F-CD4C-F841-8B2C-920DC69502C7}" presName="sibTrans" presStyleCnt="0"/>
      <dgm:spPr/>
    </dgm:pt>
    <dgm:pt modelId="{1DA4BF6B-F575-2943-BC32-AAEE5D87737F}" type="pres">
      <dgm:prSet presAssocID="{CE4F1D8D-D735-1746-B6A5-B7EFBE357CD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937445-463A-954B-ABC0-B91529EBC41C}" type="pres">
      <dgm:prSet presAssocID="{856CA352-4C1B-2B4A-B80B-8FAB0AF389B6}" presName="sibTrans" presStyleCnt="0"/>
      <dgm:spPr/>
    </dgm:pt>
    <dgm:pt modelId="{632592BF-63E2-DE47-B662-768D4C28E82F}" type="pres">
      <dgm:prSet presAssocID="{BA0FF3D3-B47E-4247-9802-20694F91C9E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8275FA-D8F5-E84E-9FF3-684C16699DA2}" type="pres">
      <dgm:prSet presAssocID="{F67CC6C8-E664-D04B-9D4E-CF57EA6268E6}" presName="sibTrans" presStyleCnt="0"/>
      <dgm:spPr/>
    </dgm:pt>
    <dgm:pt modelId="{61F13C88-F5A6-024B-87E6-A06DACBF53B8}" type="pres">
      <dgm:prSet presAssocID="{0B0B6473-50B9-EB41-A782-F74370204F1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A91514-D295-FC45-9C17-2D63A9BB617F}" type="pres">
      <dgm:prSet presAssocID="{2B4EE7BB-AA40-9840-A340-45251EEA7483}" presName="sibTrans" presStyleCnt="0"/>
      <dgm:spPr/>
    </dgm:pt>
    <dgm:pt modelId="{21F51E34-C430-1C4E-ACFC-A8CE87BA9248}" type="pres">
      <dgm:prSet presAssocID="{733272C3-979F-E746-AE3D-212730BA24B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BF7EE9-39FA-3441-9D93-5831FC640D83}" type="presOf" srcId="{BA0FF3D3-B47E-4247-9802-20694F91C9E3}" destId="{632592BF-63E2-DE47-B662-768D4C28E82F}" srcOrd="0" destOrd="0" presId="urn:microsoft.com/office/officeart/2005/8/layout/default"/>
    <dgm:cxn modelId="{8ED1FE7B-F51C-A746-969C-B8BF4661081C}" srcId="{E0C82BC5-EC73-E345-80DE-FFB194AD6F49}" destId="{BA0FF3D3-B47E-4247-9802-20694F91C9E3}" srcOrd="3" destOrd="0" parTransId="{4B7D4D26-BA57-F847-9AF3-653224215ED5}" sibTransId="{F67CC6C8-E664-D04B-9D4E-CF57EA6268E6}"/>
    <dgm:cxn modelId="{FBE5DA23-BDB3-254F-8FF1-1C10A2E8A8E0}" type="presOf" srcId="{733272C3-979F-E746-AE3D-212730BA24B6}" destId="{21F51E34-C430-1C4E-ACFC-A8CE87BA9248}" srcOrd="0" destOrd="0" presId="urn:microsoft.com/office/officeart/2005/8/layout/default"/>
    <dgm:cxn modelId="{C21574D7-D6DB-0D4B-B3DB-72CF191914F6}" type="presOf" srcId="{B8B50431-8FDE-7A4A-9519-394CA19240E4}" destId="{214C1251-AC4F-204D-B959-B5274653F484}" srcOrd="0" destOrd="0" presId="urn:microsoft.com/office/officeart/2005/8/layout/default"/>
    <dgm:cxn modelId="{5B77C746-17C6-9E4A-8AD8-0D0A4B2FB5E0}" srcId="{E0C82BC5-EC73-E345-80DE-FFB194AD6F49}" destId="{CE4F1D8D-D735-1746-B6A5-B7EFBE357CD9}" srcOrd="2" destOrd="0" parTransId="{9DAC7B4F-758A-8D46-9EFB-AFE50324EDB8}" sibTransId="{856CA352-4C1B-2B4A-B80B-8FAB0AF389B6}"/>
    <dgm:cxn modelId="{79F7FC7A-D6B9-564A-90A7-F1F9140571DC}" srcId="{E0C82BC5-EC73-E345-80DE-FFB194AD6F49}" destId="{0B0B6473-50B9-EB41-A782-F74370204F1D}" srcOrd="4" destOrd="0" parTransId="{64D9B101-D717-1E4B-AF33-958527DD1EC2}" sibTransId="{2B4EE7BB-AA40-9840-A340-45251EEA7483}"/>
    <dgm:cxn modelId="{3A4CD105-20A3-F143-8D11-FC9C123D9EDB}" type="presOf" srcId="{E0C82BC5-EC73-E345-80DE-FFB194AD6F49}" destId="{F8DE3D12-4E52-B54C-B7CC-0311706CAA1E}" srcOrd="0" destOrd="0" presId="urn:microsoft.com/office/officeart/2005/8/layout/default"/>
    <dgm:cxn modelId="{69B868A9-CAA2-C344-AE65-42E6464B59CF}" srcId="{E0C82BC5-EC73-E345-80DE-FFB194AD6F49}" destId="{733272C3-979F-E746-AE3D-212730BA24B6}" srcOrd="5" destOrd="0" parTransId="{32354FBF-561C-8D4D-84C9-B2EC48FA3289}" sibTransId="{CCD15553-DE23-7C4A-89FF-4FC9E0050176}"/>
    <dgm:cxn modelId="{E32449D8-DE24-BD41-AA99-037251642D4F}" type="presOf" srcId="{0B0B6473-50B9-EB41-A782-F74370204F1D}" destId="{61F13C88-F5A6-024B-87E6-A06DACBF53B8}" srcOrd="0" destOrd="0" presId="urn:microsoft.com/office/officeart/2005/8/layout/default"/>
    <dgm:cxn modelId="{0DD51714-2C1F-6647-9400-D0F78478841A}" srcId="{E0C82BC5-EC73-E345-80DE-FFB194AD6F49}" destId="{88107230-240D-364F-8192-BA7BEF372AD4}" srcOrd="1" destOrd="0" parTransId="{AA2F933A-8FC5-5D41-84BC-E07B9249E5EE}" sibTransId="{8BF1784F-CD4C-F841-8B2C-920DC69502C7}"/>
    <dgm:cxn modelId="{005DC895-797B-6546-A3AE-E2AC7709E56C}" srcId="{E0C82BC5-EC73-E345-80DE-FFB194AD6F49}" destId="{B8B50431-8FDE-7A4A-9519-394CA19240E4}" srcOrd="0" destOrd="0" parTransId="{D64C3CA5-F398-FA40-BC13-F25F7FCB0AD5}" sibTransId="{D6B52500-F991-084C-9FEC-C8C51B7C8ECB}"/>
    <dgm:cxn modelId="{DFFAD42B-2E6E-FE4C-A571-05C1996AD4D3}" type="presOf" srcId="{88107230-240D-364F-8192-BA7BEF372AD4}" destId="{7C756ED2-A3B2-5B4D-84FF-118EA96316CF}" srcOrd="0" destOrd="0" presId="urn:microsoft.com/office/officeart/2005/8/layout/default"/>
    <dgm:cxn modelId="{15759174-7791-0C4A-94DA-768810A5A517}" type="presOf" srcId="{CE4F1D8D-D735-1746-B6A5-B7EFBE357CD9}" destId="{1DA4BF6B-F575-2943-BC32-AAEE5D87737F}" srcOrd="0" destOrd="0" presId="urn:microsoft.com/office/officeart/2005/8/layout/default"/>
    <dgm:cxn modelId="{DA036BB0-1902-034B-B976-38739DA919D0}" type="presParOf" srcId="{F8DE3D12-4E52-B54C-B7CC-0311706CAA1E}" destId="{214C1251-AC4F-204D-B959-B5274653F484}" srcOrd="0" destOrd="0" presId="urn:microsoft.com/office/officeart/2005/8/layout/default"/>
    <dgm:cxn modelId="{EB132056-3DC8-5347-94B4-383C36378C50}" type="presParOf" srcId="{F8DE3D12-4E52-B54C-B7CC-0311706CAA1E}" destId="{12FC80FD-680B-8141-9939-7A648A25C5E8}" srcOrd="1" destOrd="0" presId="urn:microsoft.com/office/officeart/2005/8/layout/default"/>
    <dgm:cxn modelId="{91FA9989-20A2-5847-9598-D3493F34D66E}" type="presParOf" srcId="{F8DE3D12-4E52-B54C-B7CC-0311706CAA1E}" destId="{7C756ED2-A3B2-5B4D-84FF-118EA96316CF}" srcOrd="2" destOrd="0" presId="urn:microsoft.com/office/officeart/2005/8/layout/default"/>
    <dgm:cxn modelId="{F5742C21-028C-D747-87FC-F2B04CBB39B8}" type="presParOf" srcId="{F8DE3D12-4E52-B54C-B7CC-0311706CAA1E}" destId="{51607EF9-8896-614A-939A-79D7AE712A8D}" srcOrd="3" destOrd="0" presId="urn:microsoft.com/office/officeart/2005/8/layout/default"/>
    <dgm:cxn modelId="{2BA62BA7-497B-4E49-9877-2F0AA5033455}" type="presParOf" srcId="{F8DE3D12-4E52-B54C-B7CC-0311706CAA1E}" destId="{1DA4BF6B-F575-2943-BC32-AAEE5D87737F}" srcOrd="4" destOrd="0" presId="urn:microsoft.com/office/officeart/2005/8/layout/default"/>
    <dgm:cxn modelId="{71845DA0-CBD8-E34B-81B9-F77225B44BD9}" type="presParOf" srcId="{F8DE3D12-4E52-B54C-B7CC-0311706CAA1E}" destId="{6A937445-463A-954B-ABC0-B91529EBC41C}" srcOrd="5" destOrd="0" presId="urn:microsoft.com/office/officeart/2005/8/layout/default"/>
    <dgm:cxn modelId="{25A5821E-A16B-4845-92DE-8F952166B314}" type="presParOf" srcId="{F8DE3D12-4E52-B54C-B7CC-0311706CAA1E}" destId="{632592BF-63E2-DE47-B662-768D4C28E82F}" srcOrd="6" destOrd="0" presId="urn:microsoft.com/office/officeart/2005/8/layout/default"/>
    <dgm:cxn modelId="{FF7792CD-0DDA-AC49-B0CA-CEFADE368308}" type="presParOf" srcId="{F8DE3D12-4E52-B54C-B7CC-0311706CAA1E}" destId="{4E8275FA-D8F5-E84E-9FF3-684C16699DA2}" srcOrd="7" destOrd="0" presId="urn:microsoft.com/office/officeart/2005/8/layout/default"/>
    <dgm:cxn modelId="{E64A84FC-6099-934E-853B-800AB94B9EE4}" type="presParOf" srcId="{F8DE3D12-4E52-B54C-B7CC-0311706CAA1E}" destId="{61F13C88-F5A6-024B-87E6-A06DACBF53B8}" srcOrd="8" destOrd="0" presId="urn:microsoft.com/office/officeart/2005/8/layout/default"/>
    <dgm:cxn modelId="{F7BADD96-D577-D14E-ABDD-4BA696F29C88}" type="presParOf" srcId="{F8DE3D12-4E52-B54C-B7CC-0311706CAA1E}" destId="{46A91514-D295-FC45-9C17-2D63A9BB617F}" srcOrd="9" destOrd="0" presId="urn:microsoft.com/office/officeart/2005/8/layout/default"/>
    <dgm:cxn modelId="{37DA17F2-D269-B14D-8475-9BD24CBD766A}" type="presParOf" srcId="{F8DE3D12-4E52-B54C-B7CC-0311706CAA1E}" destId="{21F51E34-C430-1C4E-ACFC-A8CE87BA924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FB56E2-0EA2-2841-B78B-2396F1812A3C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953EAD1-E80D-CF44-92ED-5B13D1F41596}">
      <dgm:prSet/>
      <dgm:spPr/>
      <dgm:t>
        <a:bodyPr/>
        <a:lstStyle/>
        <a:p>
          <a:pPr rtl="0"/>
          <a:r>
            <a:rPr lang="en-GB" smtClean="0"/>
            <a:t>Cognitive Interview</a:t>
          </a:r>
          <a:endParaRPr lang="en-GB"/>
        </a:p>
      </dgm:t>
    </dgm:pt>
    <dgm:pt modelId="{09EF19B5-481D-5348-8D46-5A6A41FB7206}" type="parTrans" cxnId="{D1968E15-A877-E240-AD57-0E25BB5502F9}">
      <dgm:prSet/>
      <dgm:spPr/>
      <dgm:t>
        <a:bodyPr/>
        <a:lstStyle/>
        <a:p>
          <a:endParaRPr lang="en-US"/>
        </a:p>
      </dgm:t>
    </dgm:pt>
    <dgm:pt modelId="{17D5A81E-5740-574B-AF67-82FA9B5B6FD9}" type="sibTrans" cxnId="{D1968E15-A877-E240-AD57-0E25BB5502F9}">
      <dgm:prSet/>
      <dgm:spPr/>
      <dgm:t>
        <a:bodyPr/>
        <a:lstStyle/>
        <a:p>
          <a:endParaRPr lang="en-US"/>
        </a:p>
      </dgm:t>
    </dgm:pt>
    <dgm:pt modelId="{23E51DF2-D570-EF48-835A-2047570B099E}">
      <dgm:prSet/>
      <dgm:spPr/>
      <dgm:t>
        <a:bodyPr/>
        <a:lstStyle/>
        <a:p>
          <a:pPr rtl="0"/>
          <a:r>
            <a:rPr lang="en-GB" smtClean="0"/>
            <a:t>Standard Police Interview</a:t>
          </a:r>
          <a:endParaRPr lang="en-GB"/>
        </a:p>
      </dgm:t>
    </dgm:pt>
    <dgm:pt modelId="{5F81B227-6373-554D-9BA9-088B06F7CD75}" type="parTrans" cxnId="{E68710C5-93A2-4E49-8FB8-00DC8E4D7E68}">
      <dgm:prSet/>
      <dgm:spPr/>
      <dgm:t>
        <a:bodyPr/>
        <a:lstStyle/>
        <a:p>
          <a:endParaRPr lang="en-US"/>
        </a:p>
      </dgm:t>
    </dgm:pt>
    <dgm:pt modelId="{25F17B6F-D4CD-F54E-8D37-557C85654B26}" type="sibTrans" cxnId="{E68710C5-93A2-4E49-8FB8-00DC8E4D7E68}">
      <dgm:prSet/>
      <dgm:spPr/>
      <dgm:t>
        <a:bodyPr/>
        <a:lstStyle/>
        <a:p>
          <a:endParaRPr lang="en-US"/>
        </a:p>
      </dgm:t>
    </dgm:pt>
    <dgm:pt modelId="{15EEC9A5-637E-B444-B99A-4FF2EBF32972}">
      <dgm:prSet/>
      <dgm:spPr/>
      <dgm:t>
        <a:bodyPr/>
        <a:lstStyle/>
        <a:p>
          <a:pPr rtl="0"/>
          <a:r>
            <a:rPr lang="en-GB" smtClean="0"/>
            <a:t>Enhanced Cognitive Interview</a:t>
          </a:r>
          <a:endParaRPr lang="en-GB"/>
        </a:p>
      </dgm:t>
    </dgm:pt>
    <dgm:pt modelId="{0452BA70-71BD-E147-9D73-48EE66702CAE}" type="parTrans" cxnId="{EDC59865-BD09-9545-9996-BEF7E959AE0E}">
      <dgm:prSet/>
      <dgm:spPr/>
      <dgm:t>
        <a:bodyPr/>
        <a:lstStyle/>
        <a:p>
          <a:endParaRPr lang="en-US"/>
        </a:p>
      </dgm:t>
    </dgm:pt>
    <dgm:pt modelId="{D52D8134-9BA4-7144-9FFD-AFB82E29AA6F}" type="sibTrans" cxnId="{EDC59865-BD09-9545-9996-BEF7E959AE0E}">
      <dgm:prSet/>
      <dgm:spPr/>
      <dgm:t>
        <a:bodyPr/>
        <a:lstStyle/>
        <a:p>
          <a:endParaRPr lang="en-US"/>
        </a:p>
      </dgm:t>
    </dgm:pt>
    <dgm:pt modelId="{7662A5A3-481A-1046-842D-8D152FE31619}">
      <dgm:prSet/>
      <dgm:spPr/>
      <dgm:t>
        <a:bodyPr/>
        <a:lstStyle/>
        <a:p>
          <a:pPr rtl="0"/>
          <a:r>
            <a:rPr lang="en-GB" smtClean="0"/>
            <a:t>Modified Cognitive Interview</a:t>
          </a:r>
          <a:endParaRPr lang="en-GB"/>
        </a:p>
      </dgm:t>
    </dgm:pt>
    <dgm:pt modelId="{B1FBB9B5-50AD-C54E-9995-A342262ADA51}" type="parTrans" cxnId="{2F1DF9B9-89E8-344D-B9B0-00D9FFE4458F}">
      <dgm:prSet/>
      <dgm:spPr/>
      <dgm:t>
        <a:bodyPr/>
        <a:lstStyle/>
        <a:p>
          <a:endParaRPr lang="en-US"/>
        </a:p>
      </dgm:t>
    </dgm:pt>
    <dgm:pt modelId="{7420B051-3B77-544D-9F60-BD04C2C322A3}" type="sibTrans" cxnId="{2F1DF9B9-89E8-344D-B9B0-00D9FFE4458F}">
      <dgm:prSet/>
      <dgm:spPr/>
      <dgm:t>
        <a:bodyPr/>
        <a:lstStyle/>
        <a:p>
          <a:endParaRPr lang="en-US"/>
        </a:p>
      </dgm:t>
    </dgm:pt>
    <dgm:pt modelId="{69EAE96B-DE32-7949-B4B6-4A4680DE9EC5}">
      <dgm:prSet/>
      <dgm:spPr/>
      <dgm:t>
        <a:bodyPr/>
        <a:lstStyle/>
        <a:p>
          <a:pPr rtl="0"/>
          <a:r>
            <a:rPr lang="en-GB" smtClean="0"/>
            <a:t>Encoding Specificity Theory</a:t>
          </a:r>
          <a:endParaRPr lang="en-GB"/>
        </a:p>
      </dgm:t>
    </dgm:pt>
    <dgm:pt modelId="{CD2BB709-8E97-2B4E-A4F5-C86912E948CC}" type="parTrans" cxnId="{A5B734BB-26C2-A84E-9E01-0D108859C9A5}">
      <dgm:prSet/>
      <dgm:spPr/>
      <dgm:t>
        <a:bodyPr/>
        <a:lstStyle/>
        <a:p>
          <a:endParaRPr lang="en-US"/>
        </a:p>
      </dgm:t>
    </dgm:pt>
    <dgm:pt modelId="{FE62BF68-639F-E545-A7AA-8346545B1DAD}" type="sibTrans" cxnId="{A5B734BB-26C2-A84E-9E01-0D108859C9A5}">
      <dgm:prSet/>
      <dgm:spPr/>
      <dgm:t>
        <a:bodyPr/>
        <a:lstStyle/>
        <a:p>
          <a:endParaRPr lang="en-US"/>
        </a:p>
      </dgm:t>
    </dgm:pt>
    <dgm:pt modelId="{CAA2DFB8-DBC7-C447-AC08-A1A63B0D1760}">
      <dgm:prSet/>
      <dgm:spPr/>
      <dgm:t>
        <a:bodyPr/>
        <a:lstStyle/>
        <a:p>
          <a:pPr rtl="0"/>
          <a:r>
            <a:rPr lang="en-GB" smtClean="0"/>
            <a:t>Confabulation</a:t>
          </a:r>
          <a:endParaRPr lang="en-GB"/>
        </a:p>
      </dgm:t>
    </dgm:pt>
    <dgm:pt modelId="{8742FADA-1681-BB47-8129-C059A8624955}" type="parTrans" cxnId="{07A1BE5B-9101-B94B-A7C6-D5EC59787957}">
      <dgm:prSet/>
      <dgm:spPr/>
      <dgm:t>
        <a:bodyPr/>
        <a:lstStyle/>
        <a:p>
          <a:endParaRPr lang="en-US"/>
        </a:p>
      </dgm:t>
    </dgm:pt>
    <dgm:pt modelId="{F5396B4A-8D38-B14B-95A2-3D0800861681}" type="sibTrans" cxnId="{07A1BE5B-9101-B94B-A7C6-D5EC59787957}">
      <dgm:prSet/>
      <dgm:spPr/>
      <dgm:t>
        <a:bodyPr/>
        <a:lstStyle/>
        <a:p>
          <a:endParaRPr lang="en-US"/>
        </a:p>
      </dgm:t>
    </dgm:pt>
    <dgm:pt modelId="{067CFACA-37A7-604C-8B20-804F2690B391}" type="pres">
      <dgm:prSet presAssocID="{8AFB56E2-0EA2-2841-B78B-2396F1812A3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08EA368-C04C-A74C-B6CB-D865AB03D9B6}" type="pres">
      <dgm:prSet presAssocID="{4953EAD1-E80D-CF44-92ED-5B13D1F4159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B08C9D-C765-7C43-AF8C-6217E5FDF415}" type="pres">
      <dgm:prSet presAssocID="{17D5A81E-5740-574B-AF67-82FA9B5B6FD9}" presName="sibTrans" presStyleCnt="0"/>
      <dgm:spPr/>
    </dgm:pt>
    <dgm:pt modelId="{38538229-3992-F94E-ABA7-56B9B2947AB1}" type="pres">
      <dgm:prSet presAssocID="{23E51DF2-D570-EF48-835A-2047570B099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1A485A5-143C-B845-914A-DF042DB61D9E}" type="pres">
      <dgm:prSet presAssocID="{25F17B6F-D4CD-F54E-8D37-557C85654B26}" presName="sibTrans" presStyleCnt="0"/>
      <dgm:spPr/>
    </dgm:pt>
    <dgm:pt modelId="{17BB9831-7E3A-0A42-B186-470E1BAD3EB1}" type="pres">
      <dgm:prSet presAssocID="{15EEC9A5-637E-B444-B99A-4FF2EBF3297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D86A72-AB95-1544-94FF-9F05745C8707}" type="pres">
      <dgm:prSet presAssocID="{D52D8134-9BA4-7144-9FFD-AFB82E29AA6F}" presName="sibTrans" presStyleCnt="0"/>
      <dgm:spPr/>
    </dgm:pt>
    <dgm:pt modelId="{C63908DC-B7C2-F645-B8BC-FF14D371F1A0}" type="pres">
      <dgm:prSet presAssocID="{7662A5A3-481A-1046-842D-8D152FE3161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C738E5-B6D4-7143-A2D5-12DB8938E126}" type="pres">
      <dgm:prSet presAssocID="{7420B051-3B77-544D-9F60-BD04C2C322A3}" presName="sibTrans" presStyleCnt="0"/>
      <dgm:spPr/>
    </dgm:pt>
    <dgm:pt modelId="{13D77979-19F2-EA42-8431-F6E17597D866}" type="pres">
      <dgm:prSet presAssocID="{69EAE96B-DE32-7949-B4B6-4A4680DE9EC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013BA1-1869-E94E-B457-BBA13CFE9CCA}" type="pres">
      <dgm:prSet presAssocID="{FE62BF68-639F-E545-A7AA-8346545B1DAD}" presName="sibTrans" presStyleCnt="0"/>
      <dgm:spPr/>
    </dgm:pt>
    <dgm:pt modelId="{6BD04758-B595-6642-8D0B-1893F5B45729}" type="pres">
      <dgm:prSet presAssocID="{CAA2DFB8-DBC7-C447-AC08-A1A63B0D176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3103A76-EF38-4C43-BBDD-5D33E76FABBA}" type="presOf" srcId="{7662A5A3-481A-1046-842D-8D152FE31619}" destId="{C63908DC-B7C2-F645-B8BC-FF14D371F1A0}" srcOrd="0" destOrd="0" presId="urn:microsoft.com/office/officeart/2005/8/layout/default"/>
    <dgm:cxn modelId="{248B4D6F-FAF0-FC46-8FF1-D09A8DA89D3E}" type="presOf" srcId="{8AFB56E2-0EA2-2841-B78B-2396F1812A3C}" destId="{067CFACA-37A7-604C-8B20-804F2690B391}" srcOrd="0" destOrd="0" presId="urn:microsoft.com/office/officeart/2005/8/layout/default"/>
    <dgm:cxn modelId="{A5B734BB-26C2-A84E-9E01-0D108859C9A5}" srcId="{8AFB56E2-0EA2-2841-B78B-2396F1812A3C}" destId="{69EAE96B-DE32-7949-B4B6-4A4680DE9EC5}" srcOrd="4" destOrd="0" parTransId="{CD2BB709-8E97-2B4E-A4F5-C86912E948CC}" sibTransId="{FE62BF68-639F-E545-A7AA-8346545B1DAD}"/>
    <dgm:cxn modelId="{8712987A-73D9-8041-B8DF-07B24536CC0A}" type="presOf" srcId="{CAA2DFB8-DBC7-C447-AC08-A1A63B0D1760}" destId="{6BD04758-B595-6642-8D0B-1893F5B45729}" srcOrd="0" destOrd="0" presId="urn:microsoft.com/office/officeart/2005/8/layout/default"/>
    <dgm:cxn modelId="{16F659A4-74D2-3140-AFB0-AB1F26016F41}" type="presOf" srcId="{15EEC9A5-637E-B444-B99A-4FF2EBF32972}" destId="{17BB9831-7E3A-0A42-B186-470E1BAD3EB1}" srcOrd="0" destOrd="0" presId="urn:microsoft.com/office/officeart/2005/8/layout/default"/>
    <dgm:cxn modelId="{23EED8D3-DBB3-0F4B-BBEA-18B643BAD823}" type="presOf" srcId="{23E51DF2-D570-EF48-835A-2047570B099E}" destId="{38538229-3992-F94E-ABA7-56B9B2947AB1}" srcOrd="0" destOrd="0" presId="urn:microsoft.com/office/officeart/2005/8/layout/default"/>
    <dgm:cxn modelId="{EDC59865-BD09-9545-9996-BEF7E959AE0E}" srcId="{8AFB56E2-0EA2-2841-B78B-2396F1812A3C}" destId="{15EEC9A5-637E-B444-B99A-4FF2EBF32972}" srcOrd="2" destOrd="0" parTransId="{0452BA70-71BD-E147-9D73-48EE66702CAE}" sibTransId="{D52D8134-9BA4-7144-9FFD-AFB82E29AA6F}"/>
    <dgm:cxn modelId="{E68710C5-93A2-4E49-8FB8-00DC8E4D7E68}" srcId="{8AFB56E2-0EA2-2841-B78B-2396F1812A3C}" destId="{23E51DF2-D570-EF48-835A-2047570B099E}" srcOrd="1" destOrd="0" parTransId="{5F81B227-6373-554D-9BA9-088B06F7CD75}" sibTransId="{25F17B6F-D4CD-F54E-8D37-557C85654B26}"/>
    <dgm:cxn modelId="{2F1DF9B9-89E8-344D-B9B0-00D9FFE4458F}" srcId="{8AFB56E2-0EA2-2841-B78B-2396F1812A3C}" destId="{7662A5A3-481A-1046-842D-8D152FE31619}" srcOrd="3" destOrd="0" parTransId="{B1FBB9B5-50AD-C54E-9995-A342262ADA51}" sibTransId="{7420B051-3B77-544D-9F60-BD04C2C322A3}"/>
    <dgm:cxn modelId="{5255D506-B676-7243-AFB3-24A512F84E1A}" type="presOf" srcId="{69EAE96B-DE32-7949-B4B6-4A4680DE9EC5}" destId="{13D77979-19F2-EA42-8431-F6E17597D866}" srcOrd="0" destOrd="0" presId="urn:microsoft.com/office/officeart/2005/8/layout/default"/>
    <dgm:cxn modelId="{07A1BE5B-9101-B94B-A7C6-D5EC59787957}" srcId="{8AFB56E2-0EA2-2841-B78B-2396F1812A3C}" destId="{CAA2DFB8-DBC7-C447-AC08-A1A63B0D1760}" srcOrd="5" destOrd="0" parTransId="{8742FADA-1681-BB47-8129-C059A8624955}" sibTransId="{F5396B4A-8D38-B14B-95A2-3D0800861681}"/>
    <dgm:cxn modelId="{D1968E15-A877-E240-AD57-0E25BB5502F9}" srcId="{8AFB56E2-0EA2-2841-B78B-2396F1812A3C}" destId="{4953EAD1-E80D-CF44-92ED-5B13D1F41596}" srcOrd="0" destOrd="0" parTransId="{09EF19B5-481D-5348-8D46-5A6A41FB7206}" sibTransId="{17D5A81E-5740-574B-AF67-82FA9B5B6FD9}"/>
    <dgm:cxn modelId="{4BFF1634-532C-7C45-9D4F-F8A69F9EE37D}" type="presOf" srcId="{4953EAD1-E80D-CF44-92ED-5B13D1F41596}" destId="{308EA368-C04C-A74C-B6CB-D865AB03D9B6}" srcOrd="0" destOrd="0" presId="urn:microsoft.com/office/officeart/2005/8/layout/default"/>
    <dgm:cxn modelId="{91007603-D2E5-9642-B61F-5C675769FD87}" type="presParOf" srcId="{067CFACA-37A7-604C-8B20-804F2690B391}" destId="{308EA368-C04C-A74C-B6CB-D865AB03D9B6}" srcOrd="0" destOrd="0" presId="urn:microsoft.com/office/officeart/2005/8/layout/default"/>
    <dgm:cxn modelId="{1F59398F-4B36-3647-80E1-58DCBAE182EA}" type="presParOf" srcId="{067CFACA-37A7-604C-8B20-804F2690B391}" destId="{BBB08C9D-C765-7C43-AF8C-6217E5FDF415}" srcOrd="1" destOrd="0" presId="urn:microsoft.com/office/officeart/2005/8/layout/default"/>
    <dgm:cxn modelId="{0A900BFC-30A2-D04B-A750-51F118A1D85E}" type="presParOf" srcId="{067CFACA-37A7-604C-8B20-804F2690B391}" destId="{38538229-3992-F94E-ABA7-56B9B2947AB1}" srcOrd="2" destOrd="0" presId="urn:microsoft.com/office/officeart/2005/8/layout/default"/>
    <dgm:cxn modelId="{812A73CF-4FA8-3C4C-A9DB-974121A1C57F}" type="presParOf" srcId="{067CFACA-37A7-604C-8B20-804F2690B391}" destId="{D1A485A5-143C-B845-914A-DF042DB61D9E}" srcOrd="3" destOrd="0" presId="urn:microsoft.com/office/officeart/2005/8/layout/default"/>
    <dgm:cxn modelId="{D43BB5BD-8DBC-2D45-8135-8D841630861E}" type="presParOf" srcId="{067CFACA-37A7-604C-8B20-804F2690B391}" destId="{17BB9831-7E3A-0A42-B186-470E1BAD3EB1}" srcOrd="4" destOrd="0" presId="urn:microsoft.com/office/officeart/2005/8/layout/default"/>
    <dgm:cxn modelId="{B7C8AB19-E513-7A49-8B30-8B8A231F90CF}" type="presParOf" srcId="{067CFACA-37A7-604C-8B20-804F2690B391}" destId="{03D86A72-AB95-1544-94FF-9F05745C8707}" srcOrd="5" destOrd="0" presId="urn:microsoft.com/office/officeart/2005/8/layout/default"/>
    <dgm:cxn modelId="{F616091D-896D-C04E-8D0F-07077B213354}" type="presParOf" srcId="{067CFACA-37A7-604C-8B20-804F2690B391}" destId="{C63908DC-B7C2-F645-B8BC-FF14D371F1A0}" srcOrd="6" destOrd="0" presId="urn:microsoft.com/office/officeart/2005/8/layout/default"/>
    <dgm:cxn modelId="{33BD6B97-2590-E344-886A-7EB23C7F45AB}" type="presParOf" srcId="{067CFACA-37A7-604C-8B20-804F2690B391}" destId="{D5C738E5-B6D4-7143-A2D5-12DB8938E126}" srcOrd="7" destOrd="0" presId="urn:microsoft.com/office/officeart/2005/8/layout/default"/>
    <dgm:cxn modelId="{DF9CC933-6FA7-0E48-98AA-DF441548CF0F}" type="presParOf" srcId="{067CFACA-37A7-604C-8B20-804F2690B391}" destId="{13D77979-19F2-EA42-8431-F6E17597D866}" srcOrd="8" destOrd="0" presId="urn:microsoft.com/office/officeart/2005/8/layout/default"/>
    <dgm:cxn modelId="{E72B4A65-ED5E-7547-82DF-172CF5AC5AF5}" type="presParOf" srcId="{067CFACA-37A7-604C-8B20-804F2690B391}" destId="{26013BA1-1869-E94E-B457-BBA13CFE9CCA}" srcOrd="9" destOrd="0" presId="urn:microsoft.com/office/officeart/2005/8/layout/default"/>
    <dgm:cxn modelId="{7CC32A32-C415-EA4A-B446-A45BE773C220}" type="presParOf" srcId="{067CFACA-37A7-604C-8B20-804F2690B391}" destId="{6BD04758-B595-6642-8D0B-1893F5B4572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88AD7E-BB11-1047-B80B-79D5F7467FEC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FA6A132-D7C4-EC41-B67A-2CCF9B9284B5}">
      <dgm:prSet/>
      <dgm:spPr/>
      <dgm:t>
        <a:bodyPr/>
        <a:lstStyle/>
        <a:p>
          <a:pPr rtl="0"/>
          <a:r>
            <a:rPr lang="en-US" smtClean="0"/>
            <a:t>Change of narrative order</a:t>
          </a:r>
          <a:endParaRPr lang="en-US"/>
        </a:p>
      </dgm:t>
    </dgm:pt>
    <dgm:pt modelId="{93CF951F-C1CB-F14A-87FD-D69BFFA55680}" type="parTrans" cxnId="{2713809C-B04C-9645-93A3-C3C0F09B33C6}">
      <dgm:prSet/>
      <dgm:spPr/>
      <dgm:t>
        <a:bodyPr/>
        <a:lstStyle/>
        <a:p>
          <a:endParaRPr lang="en-US"/>
        </a:p>
      </dgm:t>
    </dgm:pt>
    <dgm:pt modelId="{555A5B96-10B6-E241-B289-9356A1F60719}" type="sibTrans" cxnId="{2713809C-B04C-9645-93A3-C3C0F09B33C6}">
      <dgm:prSet/>
      <dgm:spPr/>
      <dgm:t>
        <a:bodyPr/>
        <a:lstStyle/>
        <a:p>
          <a:endParaRPr lang="en-US"/>
        </a:p>
      </dgm:t>
    </dgm:pt>
    <dgm:pt modelId="{C49A611F-30E9-2145-81D0-C016DF4646B6}">
      <dgm:prSet/>
      <dgm:spPr/>
      <dgm:t>
        <a:bodyPr/>
        <a:lstStyle/>
        <a:p>
          <a:pPr rtl="0"/>
          <a:r>
            <a:rPr lang="en-US" smtClean="0"/>
            <a:t>Change of perspective</a:t>
          </a:r>
          <a:endParaRPr lang="en-US"/>
        </a:p>
      </dgm:t>
    </dgm:pt>
    <dgm:pt modelId="{CB6FE546-4AE9-5645-9CAC-5324EA53F4F9}" type="parTrans" cxnId="{9C08620D-8F2F-A043-93C7-6C08D4252C0D}">
      <dgm:prSet/>
      <dgm:spPr/>
      <dgm:t>
        <a:bodyPr/>
        <a:lstStyle/>
        <a:p>
          <a:endParaRPr lang="en-US"/>
        </a:p>
      </dgm:t>
    </dgm:pt>
    <dgm:pt modelId="{2874634F-0E2D-4544-8B63-D09A2320A011}" type="sibTrans" cxnId="{9C08620D-8F2F-A043-93C7-6C08D4252C0D}">
      <dgm:prSet/>
      <dgm:spPr/>
      <dgm:t>
        <a:bodyPr/>
        <a:lstStyle/>
        <a:p>
          <a:endParaRPr lang="en-US"/>
        </a:p>
      </dgm:t>
    </dgm:pt>
    <dgm:pt modelId="{A2AB2411-CEFD-B040-A69A-9B7AD10C2942}">
      <dgm:prSet/>
      <dgm:spPr/>
      <dgm:t>
        <a:bodyPr/>
        <a:lstStyle/>
        <a:p>
          <a:pPr rtl="0"/>
          <a:r>
            <a:rPr lang="en-US" smtClean="0"/>
            <a:t>Context reinstatement</a:t>
          </a:r>
          <a:endParaRPr lang="en-US"/>
        </a:p>
      </dgm:t>
    </dgm:pt>
    <dgm:pt modelId="{80052651-7DFE-BE4B-83DB-C223A171C3AB}" type="parTrans" cxnId="{5FA80C89-0873-DE4C-A095-D9D25498AD2C}">
      <dgm:prSet/>
      <dgm:spPr/>
      <dgm:t>
        <a:bodyPr/>
        <a:lstStyle/>
        <a:p>
          <a:endParaRPr lang="en-US"/>
        </a:p>
      </dgm:t>
    </dgm:pt>
    <dgm:pt modelId="{279C1512-41AF-134E-8F18-649D5E47FB5C}" type="sibTrans" cxnId="{5FA80C89-0873-DE4C-A095-D9D25498AD2C}">
      <dgm:prSet/>
      <dgm:spPr/>
      <dgm:t>
        <a:bodyPr/>
        <a:lstStyle/>
        <a:p>
          <a:endParaRPr lang="en-US"/>
        </a:p>
      </dgm:t>
    </dgm:pt>
    <dgm:pt modelId="{4CF97401-9438-FA47-8866-938010250033}">
      <dgm:prSet/>
      <dgm:spPr/>
      <dgm:t>
        <a:bodyPr/>
        <a:lstStyle/>
        <a:p>
          <a:pPr rtl="0"/>
          <a:r>
            <a:rPr lang="en-US" smtClean="0"/>
            <a:t>Reporting Everything</a:t>
          </a:r>
          <a:endParaRPr lang="en-US"/>
        </a:p>
      </dgm:t>
    </dgm:pt>
    <dgm:pt modelId="{73496B6D-2551-AC40-B733-BF3379031034}" type="parTrans" cxnId="{52D24145-3479-F94D-ACAA-1A05709A1D76}">
      <dgm:prSet/>
      <dgm:spPr/>
      <dgm:t>
        <a:bodyPr/>
        <a:lstStyle/>
        <a:p>
          <a:endParaRPr lang="en-US"/>
        </a:p>
      </dgm:t>
    </dgm:pt>
    <dgm:pt modelId="{E69D79B5-1FC4-7A4D-AFB2-7F9C7D847259}" type="sibTrans" cxnId="{52D24145-3479-F94D-ACAA-1A05709A1D76}">
      <dgm:prSet/>
      <dgm:spPr/>
      <dgm:t>
        <a:bodyPr/>
        <a:lstStyle/>
        <a:p>
          <a:endParaRPr lang="en-US"/>
        </a:p>
      </dgm:t>
    </dgm:pt>
    <dgm:pt modelId="{57C5A6E6-B3CC-404F-AD7E-2CE58CAE9EDD}" type="pres">
      <dgm:prSet presAssocID="{2D88AD7E-BB11-1047-B80B-79D5F7467FE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72FEDA6-80D1-E548-BE0E-345FB48B257D}" type="pres">
      <dgm:prSet presAssocID="{FFA6A132-D7C4-EC41-B67A-2CCF9B9284B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2DF96C8-018C-EF4F-8382-7BD252EC5781}" type="pres">
      <dgm:prSet presAssocID="{555A5B96-10B6-E241-B289-9356A1F60719}" presName="sibTrans" presStyleCnt="0"/>
      <dgm:spPr/>
    </dgm:pt>
    <dgm:pt modelId="{2C660091-DF70-8946-83C4-D5F1DD5AF1A4}" type="pres">
      <dgm:prSet presAssocID="{C49A611F-30E9-2145-81D0-C016DF4646B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84D2E8-08F8-3847-AAD1-E694CA70A962}" type="pres">
      <dgm:prSet presAssocID="{2874634F-0E2D-4544-8B63-D09A2320A011}" presName="sibTrans" presStyleCnt="0"/>
      <dgm:spPr/>
    </dgm:pt>
    <dgm:pt modelId="{C9C55423-1915-6848-8F6B-355D9789EB28}" type="pres">
      <dgm:prSet presAssocID="{A2AB2411-CEFD-B040-A69A-9B7AD10C294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178737-2745-B847-9812-1EE4C8F2B970}" type="pres">
      <dgm:prSet presAssocID="{279C1512-41AF-134E-8F18-649D5E47FB5C}" presName="sibTrans" presStyleCnt="0"/>
      <dgm:spPr/>
    </dgm:pt>
    <dgm:pt modelId="{EA7E6612-7444-954E-BD1A-BCF5B985787C}" type="pres">
      <dgm:prSet presAssocID="{4CF97401-9438-FA47-8866-93801025003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FA80C89-0873-DE4C-A095-D9D25498AD2C}" srcId="{2D88AD7E-BB11-1047-B80B-79D5F7467FEC}" destId="{A2AB2411-CEFD-B040-A69A-9B7AD10C2942}" srcOrd="2" destOrd="0" parTransId="{80052651-7DFE-BE4B-83DB-C223A171C3AB}" sibTransId="{279C1512-41AF-134E-8F18-649D5E47FB5C}"/>
    <dgm:cxn modelId="{9C08620D-8F2F-A043-93C7-6C08D4252C0D}" srcId="{2D88AD7E-BB11-1047-B80B-79D5F7467FEC}" destId="{C49A611F-30E9-2145-81D0-C016DF4646B6}" srcOrd="1" destOrd="0" parTransId="{CB6FE546-4AE9-5645-9CAC-5324EA53F4F9}" sibTransId="{2874634F-0E2D-4544-8B63-D09A2320A011}"/>
    <dgm:cxn modelId="{F4E1A0D8-E7E4-6F45-A3FE-6E0A257E5A7E}" type="presOf" srcId="{2D88AD7E-BB11-1047-B80B-79D5F7467FEC}" destId="{57C5A6E6-B3CC-404F-AD7E-2CE58CAE9EDD}" srcOrd="0" destOrd="0" presId="urn:microsoft.com/office/officeart/2005/8/layout/default"/>
    <dgm:cxn modelId="{EEFC0894-5474-AB4B-B00F-2401038CC5CD}" type="presOf" srcId="{FFA6A132-D7C4-EC41-B67A-2CCF9B9284B5}" destId="{A72FEDA6-80D1-E548-BE0E-345FB48B257D}" srcOrd="0" destOrd="0" presId="urn:microsoft.com/office/officeart/2005/8/layout/default"/>
    <dgm:cxn modelId="{E00E5FCF-8FCA-4F4F-9295-5585AE04EAE3}" type="presOf" srcId="{4CF97401-9438-FA47-8866-938010250033}" destId="{EA7E6612-7444-954E-BD1A-BCF5B985787C}" srcOrd="0" destOrd="0" presId="urn:microsoft.com/office/officeart/2005/8/layout/default"/>
    <dgm:cxn modelId="{B3ED57A4-229E-B94E-89CC-35056E6D8B96}" type="presOf" srcId="{A2AB2411-CEFD-B040-A69A-9B7AD10C2942}" destId="{C9C55423-1915-6848-8F6B-355D9789EB28}" srcOrd="0" destOrd="0" presId="urn:microsoft.com/office/officeart/2005/8/layout/default"/>
    <dgm:cxn modelId="{2713809C-B04C-9645-93A3-C3C0F09B33C6}" srcId="{2D88AD7E-BB11-1047-B80B-79D5F7467FEC}" destId="{FFA6A132-D7C4-EC41-B67A-2CCF9B9284B5}" srcOrd="0" destOrd="0" parTransId="{93CF951F-C1CB-F14A-87FD-D69BFFA55680}" sibTransId="{555A5B96-10B6-E241-B289-9356A1F60719}"/>
    <dgm:cxn modelId="{52D24145-3479-F94D-ACAA-1A05709A1D76}" srcId="{2D88AD7E-BB11-1047-B80B-79D5F7467FEC}" destId="{4CF97401-9438-FA47-8866-938010250033}" srcOrd="3" destOrd="0" parTransId="{73496B6D-2551-AC40-B733-BF3379031034}" sibTransId="{E69D79B5-1FC4-7A4D-AFB2-7F9C7D847259}"/>
    <dgm:cxn modelId="{AEA6593F-AF21-CC4E-BC29-60D4711FDC7E}" type="presOf" srcId="{C49A611F-30E9-2145-81D0-C016DF4646B6}" destId="{2C660091-DF70-8946-83C4-D5F1DD5AF1A4}" srcOrd="0" destOrd="0" presId="urn:microsoft.com/office/officeart/2005/8/layout/default"/>
    <dgm:cxn modelId="{B9B9B842-8DB7-DF43-8962-FAA394A656E5}" type="presParOf" srcId="{57C5A6E6-B3CC-404F-AD7E-2CE58CAE9EDD}" destId="{A72FEDA6-80D1-E548-BE0E-345FB48B257D}" srcOrd="0" destOrd="0" presId="urn:microsoft.com/office/officeart/2005/8/layout/default"/>
    <dgm:cxn modelId="{66B1D477-5857-9F45-932E-72E2041F274F}" type="presParOf" srcId="{57C5A6E6-B3CC-404F-AD7E-2CE58CAE9EDD}" destId="{D2DF96C8-018C-EF4F-8382-7BD252EC5781}" srcOrd="1" destOrd="0" presId="urn:microsoft.com/office/officeart/2005/8/layout/default"/>
    <dgm:cxn modelId="{C0E7F37A-147D-144E-A611-C4D62E656AB5}" type="presParOf" srcId="{57C5A6E6-B3CC-404F-AD7E-2CE58CAE9EDD}" destId="{2C660091-DF70-8946-83C4-D5F1DD5AF1A4}" srcOrd="2" destOrd="0" presId="urn:microsoft.com/office/officeart/2005/8/layout/default"/>
    <dgm:cxn modelId="{337DB116-9A0D-5F41-A17D-AEC13BFD609F}" type="presParOf" srcId="{57C5A6E6-B3CC-404F-AD7E-2CE58CAE9EDD}" destId="{E084D2E8-08F8-3847-AAD1-E694CA70A962}" srcOrd="3" destOrd="0" presId="urn:microsoft.com/office/officeart/2005/8/layout/default"/>
    <dgm:cxn modelId="{073A4FC4-BE09-6545-B046-6039B29521A2}" type="presParOf" srcId="{57C5A6E6-B3CC-404F-AD7E-2CE58CAE9EDD}" destId="{C9C55423-1915-6848-8F6B-355D9789EB28}" srcOrd="4" destOrd="0" presId="urn:microsoft.com/office/officeart/2005/8/layout/default"/>
    <dgm:cxn modelId="{71050CAE-2666-AB48-B14B-E2C9E745C988}" type="presParOf" srcId="{57C5A6E6-B3CC-404F-AD7E-2CE58CAE9EDD}" destId="{D4178737-2745-B847-9812-1EE4C8F2B970}" srcOrd="5" destOrd="0" presId="urn:microsoft.com/office/officeart/2005/8/layout/default"/>
    <dgm:cxn modelId="{FB1B57F4-7B09-8F4F-ACC2-6233730D7B46}" type="presParOf" srcId="{57C5A6E6-B3CC-404F-AD7E-2CE58CAE9EDD}" destId="{EA7E6612-7444-954E-BD1A-BCF5B985787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BA5871-E363-6E4D-AC77-BF5C5F3D2DB4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FD84950-0B2A-E548-83CC-11740F89C4E6}">
      <dgm:prSet/>
      <dgm:spPr/>
      <dgm:t>
        <a:bodyPr/>
        <a:lstStyle/>
        <a:p>
          <a:pPr rtl="0"/>
          <a:r>
            <a:rPr lang="en-US" smtClean="0"/>
            <a:t>Cognitive Interview</a:t>
          </a:r>
          <a:endParaRPr lang="en-US"/>
        </a:p>
      </dgm:t>
    </dgm:pt>
    <dgm:pt modelId="{FCD606C9-7BBC-7140-90F1-55CA4075B7F3}" type="parTrans" cxnId="{0E5CE9C0-324A-5E40-A654-222499BE408A}">
      <dgm:prSet/>
      <dgm:spPr/>
      <dgm:t>
        <a:bodyPr/>
        <a:lstStyle/>
        <a:p>
          <a:endParaRPr lang="en-US"/>
        </a:p>
      </dgm:t>
    </dgm:pt>
    <dgm:pt modelId="{CCFDF367-3CFE-7D4E-B3E1-0FFAB1ABE1E0}" type="sibTrans" cxnId="{0E5CE9C0-324A-5E40-A654-222499BE408A}">
      <dgm:prSet/>
      <dgm:spPr/>
      <dgm:t>
        <a:bodyPr/>
        <a:lstStyle/>
        <a:p>
          <a:endParaRPr lang="en-US"/>
        </a:p>
      </dgm:t>
    </dgm:pt>
    <dgm:pt modelId="{C041C271-FFDC-4C49-95DB-4F35DE3103B1}">
      <dgm:prSet/>
      <dgm:spPr/>
      <dgm:t>
        <a:bodyPr/>
        <a:lstStyle/>
        <a:p>
          <a:pPr rtl="0"/>
          <a:r>
            <a:rPr lang="en-US" smtClean="0"/>
            <a:t>Standard Interview</a:t>
          </a:r>
          <a:endParaRPr lang="en-US"/>
        </a:p>
      </dgm:t>
    </dgm:pt>
    <dgm:pt modelId="{FC1FFEDA-1603-0C41-BA26-E6388A7A2BFC}" type="parTrans" cxnId="{E22B94B7-E23C-AE4A-B31B-A2534EFBD85E}">
      <dgm:prSet/>
      <dgm:spPr/>
      <dgm:t>
        <a:bodyPr/>
        <a:lstStyle/>
        <a:p>
          <a:endParaRPr lang="en-US"/>
        </a:p>
      </dgm:t>
    </dgm:pt>
    <dgm:pt modelId="{D8D10526-25D4-4C42-BE79-A55E566CFE13}" type="sibTrans" cxnId="{E22B94B7-E23C-AE4A-B31B-A2534EFBD85E}">
      <dgm:prSet/>
      <dgm:spPr/>
      <dgm:t>
        <a:bodyPr/>
        <a:lstStyle/>
        <a:p>
          <a:endParaRPr lang="en-US"/>
        </a:p>
      </dgm:t>
    </dgm:pt>
    <dgm:pt modelId="{CE315F9B-444D-5743-AEA0-9CA2A9BF5F3D}">
      <dgm:prSet/>
      <dgm:spPr/>
      <dgm:t>
        <a:bodyPr/>
        <a:lstStyle/>
        <a:p>
          <a:pPr rtl="0"/>
          <a:r>
            <a:rPr lang="en-US" smtClean="0"/>
            <a:t>Hypnosis</a:t>
          </a:r>
          <a:endParaRPr lang="en-US"/>
        </a:p>
      </dgm:t>
    </dgm:pt>
    <dgm:pt modelId="{19147BC3-3DE6-774B-8192-BDCFD28B2482}" type="parTrans" cxnId="{2FC040D7-67CE-AC4F-A5A5-D60D6E6EE211}">
      <dgm:prSet/>
      <dgm:spPr/>
      <dgm:t>
        <a:bodyPr/>
        <a:lstStyle/>
        <a:p>
          <a:endParaRPr lang="en-US"/>
        </a:p>
      </dgm:t>
    </dgm:pt>
    <dgm:pt modelId="{305284E8-C562-9545-A03E-88671185CD27}" type="sibTrans" cxnId="{2FC040D7-67CE-AC4F-A5A5-D60D6E6EE211}">
      <dgm:prSet/>
      <dgm:spPr/>
      <dgm:t>
        <a:bodyPr/>
        <a:lstStyle/>
        <a:p>
          <a:endParaRPr lang="en-US"/>
        </a:p>
      </dgm:t>
    </dgm:pt>
    <dgm:pt modelId="{FAD8AFB1-1427-C84A-94D2-4302A1334470}" type="pres">
      <dgm:prSet presAssocID="{22BA5871-E363-6E4D-AC77-BF5C5F3D2DB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0C4573C-133A-EA4D-AFF6-B967DB6E24CD}" type="pres">
      <dgm:prSet presAssocID="{7FD84950-0B2A-E548-83CC-11740F89C4E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6F697-23B1-534F-AD63-EE8615A9D9FF}" type="pres">
      <dgm:prSet presAssocID="{CCFDF367-3CFE-7D4E-B3E1-0FFAB1ABE1E0}" presName="sibTrans" presStyleCnt="0"/>
      <dgm:spPr/>
    </dgm:pt>
    <dgm:pt modelId="{3B5A7C29-776C-4446-954F-3E72B43771E5}" type="pres">
      <dgm:prSet presAssocID="{C041C271-FFDC-4C49-95DB-4F35DE3103B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70FE170-40FA-5449-B4D1-3CE901080D15}" type="pres">
      <dgm:prSet presAssocID="{D8D10526-25D4-4C42-BE79-A55E566CFE13}" presName="sibTrans" presStyleCnt="0"/>
      <dgm:spPr/>
    </dgm:pt>
    <dgm:pt modelId="{139B6ECB-0CD9-FB43-A754-216276CEC885}" type="pres">
      <dgm:prSet presAssocID="{CE315F9B-444D-5743-AEA0-9CA2A9BF5F3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04D7A29-3941-514C-B02A-86B5848E76EC}" type="presOf" srcId="{CE315F9B-444D-5743-AEA0-9CA2A9BF5F3D}" destId="{139B6ECB-0CD9-FB43-A754-216276CEC885}" srcOrd="0" destOrd="0" presId="urn:microsoft.com/office/officeart/2005/8/layout/default"/>
    <dgm:cxn modelId="{2FC040D7-67CE-AC4F-A5A5-D60D6E6EE211}" srcId="{22BA5871-E363-6E4D-AC77-BF5C5F3D2DB4}" destId="{CE315F9B-444D-5743-AEA0-9CA2A9BF5F3D}" srcOrd="2" destOrd="0" parTransId="{19147BC3-3DE6-774B-8192-BDCFD28B2482}" sibTransId="{305284E8-C562-9545-A03E-88671185CD27}"/>
    <dgm:cxn modelId="{0E5CE9C0-324A-5E40-A654-222499BE408A}" srcId="{22BA5871-E363-6E4D-AC77-BF5C5F3D2DB4}" destId="{7FD84950-0B2A-E548-83CC-11740F89C4E6}" srcOrd="0" destOrd="0" parTransId="{FCD606C9-7BBC-7140-90F1-55CA4075B7F3}" sibTransId="{CCFDF367-3CFE-7D4E-B3E1-0FFAB1ABE1E0}"/>
    <dgm:cxn modelId="{E42DF7CD-A00A-B142-A1F8-600EB7E2524F}" type="presOf" srcId="{C041C271-FFDC-4C49-95DB-4F35DE3103B1}" destId="{3B5A7C29-776C-4446-954F-3E72B43771E5}" srcOrd="0" destOrd="0" presId="urn:microsoft.com/office/officeart/2005/8/layout/default"/>
    <dgm:cxn modelId="{E22B94B7-E23C-AE4A-B31B-A2534EFBD85E}" srcId="{22BA5871-E363-6E4D-AC77-BF5C5F3D2DB4}" destId="{C041C271-FFDC-4C49-95DB-4F35DE3103B1}" srcOrd="1" destOrd="0" parTransId="{FC1FFEDA-1603-0C41-BA26-E6388A7A2BFC}" sibTransId="{D8D10526-25D4-4C42-BE79-A55E566CFE13}"/>
    <dgm:cxn modelId="{A378A751-4F05-9947-A6B0-65DBC7AF6A80}" type="presOf" srcId="{7FD84950-0B2A-E548-83CC-11740F89C4E6}" destId="{70C4573C-133A-EA4D-AFF6-B967DB6E24CD}" srcOrd="0" destOrd="0" presId="urn:microsoft.com/office/officeart/2005/8/layout/default"/>
    <dgm:cxn modelId="{EA5FE830-7AC6-6A42-B0A2-3951D4EA0CFD}" type="presOf" srcId="{22BA5871-E363-6E4D-AC77-BF5C5F3D2DB4}" destId="{FAD8AFB1-1427-C84A-94D2-4302A1334470}" srcOrd="0" destOrd="0" presId="urn:microsoft.com/office/officeart/2005/8/layout/default"/>
    <dgm:cxn modelId="{4D5634C6-6C24-324D-A577-C8DA084D5CFF}" type="presParOf" srcId="{FAD8AFB1-1427-C84A-94D2-4302A1334470}" destId="{70C4573C-133A-EA4D-AFF6-B967DB6E24CD}" srcOrd="0" destOrd="0" presId="urn:microsoft.com/office/officeart/2005/8/layout/default"/>
    <dgm:cxn modelId="{DAA2F900-CB99-694C-A91F-09E10626B140}" type="presParOf" srcId="{FAD8AFB1-1427-C84A-94D2-4302A1334470}" destId="{3D76F697-23B1-534F-AD63-EE8615A9D9FF}" srcOrd="1" destOrd="0" presId="urn:microsoft.com/office/officeart/2005/8/layout/default"/>
    <dgm:cxn modelId="{3D086C44-8B69-4B40-BE84-6AF4704D1071}" type="presParOf" srcId="{FAD8AFB1-1427-C84A-94D2-4302A1334470}" destId="{3B5A7C29-776C-4446-954F-3E72B43771E5}" srcOrd="2" destOrd="0" presId="urn:microsoft.com/office/officeart/2005/8/layout/default"/>
    <dgm:cxn modelId="{02166735-DF1C-EC44-B404-E881715A0E0E}" type="presParOf" srcId="{FAD8AFB1-1427-C84A-94D2-4302A1334470}" destId="{A70FE170-40FA-5449-B4D1-3CE901080D15}" srcOrd="3" destOrd="0" presId="urn:microsoft.com/office/officeart/2005/8/layout/default"/>
    <dgm:cxn modelId="{33B594CE-6A08-FC4C-BCED-5F54A5A4BC7B}" type="presParOf" srcId="{FAD8AFB1-1427-C84A-94D2-4302A1334470}" destId="{139B6ECB-0CD9-FB43-A754-216276CEC88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ADFDA-6063-A145-8008-38E822555957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Define the following key terms:</a:t>
          </a:r>
          <a:endParaRPr lang="en-GB" sz="2700" kern="1200"/>
        </a:p>
      </dsp:txBody>
      <dsp:txXfrm>
        <a:off x="495061" y="645"/>
        <a:ext cx="2262336" cy="1357401"/>
      </dsp:txXfrm>
    </dsp:sp>
    <dsp:sp modelId="{A7D675FA-A051-AF4B-8E1D-A61AC0816E46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Social roles</a:t>
          </a:r>
          <a:endParaRPr lang="en-GB" sz="2700" kern="1200"/>
        </a:p>
      </dsp:txBody>
      <dsp:txXfrm>
        <a:off x="2983631" y="645"/>
        <a:ext cx="2262336" cy="1357401"/>
      </dsp:txXfrm>
    </dsp:sp>
    <dsp:sp modelId="{5B6635A4-2377-914D-8305-6CE30846426C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Unanimity</a:t>
          </a:r>
          <a:endParaRPr lang="en-GB" sz="2700" kern="1200"/>
        </a:p>
      </dsp:txBody>
      <dsp:txXfrm>
        <a:off x="5472201" y="645"/>
        <a:ext cx="2262336" cy="1357401"/>
      </dsp:txXfrm>
    </dsp:sp>
    <dsp:sp modelId="{CBBAE34F-4B14-3D49-8DC6-3616F6B33DA6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Agentic state</a:t>
          </a:r>
          <a:endParaRPr lang="en-GB" sz="2700" kern="1200"/>
        </a:p>
      </dsp:txBody>
      <dsp:txXfrm>
        <a:off x="495061" y="1584280"/>
        <a:ext cx="2262336" cy="1357401"/>
      </dsp:txXfrm>
    </dsp:sp>
    <dsp:sp modelId="{05FD9EEC-79AA-7643-9358-B029014575C1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Authoritarian personality</a:t>
          </a:r>
          <a:endParaRPr lang="en-GB" sz="2700" kern="1200"/>
        </a:p>
      </dsp:txBody>
      <dsp:txXfrm>
        <a:off x="2983631" y="1584280"/>
        <a:ext cx="2262336" cy="1357401"/>
      </dsp:txXfrm>
    </dsp:sp>
    <dsp:sp modelId="{571E116A-61D9-E34B-8B66-3ED3E6EBD425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Locus of Control</a:t>
          </a:r>
          <a:endParaRPr lang="en-GB" sz="2700" kern="1200"/>
        </a:p>
      </dsp:txBody>
      <dsp:txXfrm>
        <a:off x="5472201" y="1584280"/>
        <a:ext cx="2262336" cy="1357401"/>
      </dsp:txXfrm>
    </dsp:sp>
    <dsp:sp modelId="{900E1091-A0F7-9D41-BD25-AB4801884BE2}">
      <dsp:nvSpPr>
        <dsp:cNvPr id="0" name=""/>
        <dsp:cNvSpPr/>
      </dsp:nvSpPr>
      <dsp:spPr>
        <a:xfrm>
          <a:off x="495061" y="3167916"/>
          <a:ext cx="2262336" cy="13574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Minority influence</a:t>
          </a:r>
          <a:endParaRPr lang="en-GB" sz="2700" kern="1200"/>
        </a:p>
      </dsp:txBody>
      <dsp:txXfrm>
        <a:off x="495061" y="3167916"/>
        <a:ext cx="2262336" cy="1357401"/>
      </dsp:txXfrm>
    </dsp:sp>
    <dsp:sp modelId="{B8DB2F1F-6E99-5642-A868-42CE078A5049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Coding</a:t>
          </a:r>
          <a:endParaRPr lang="en-GB" sz="2700" kern="1200"/>
        </a:p>
      </dsp:txBody>
      <dsp:txXfrm>
        <a:off x="2983631" y="3167916"/>
        <a:ext cx="2262336" cy="1357401"/>
      </dsp:txXfrm>
    </dsp:sp>
    <dsp:sp modelId="{0692A52D-11E2-CA46-90E0-FAF99CE0AB66}">
      <dsp:nvSpPr>
        <dsp:cNvPr id="0" name=""/>
        <dsp:cNvSpPr/>
      </dsp:nvSpPr>
      <dsp:spPr>
        <a:xfrm>
          <a:off x="5472201" y="3167916"/>
          <a:ext cx="2262336" cy="13574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smtClean="0"/>
            <a:t>Capacity</a:t>
          </a:r>
          <a:endParaRPr lang="en-GB" sz="2700" kern="1200"/>
        </a:p>
      </dsp:txBody>
      <dsp:txXfrm>
        <a:off x="5472201" y="3167916"/>
        <a:ext cx="2262336" cy="13574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C1251-AC4F-204D-B959-B5274653F484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smtClean="0"/>
            <a:t>Eye witness testimony</a:t>
          </a:r>
          <a:endParaRPr lang="en-GB" sz="3700" kern="1200"/>
        </a:p>
      </dsp:txBody>
      <dsp:txXfrm>
        <a:off x="0" y="591343"/>
        <a:ext cx="2571749" cy="1543050"/>
      </dsp:txXfrm>
    </dsp:sp>
    <dsp:sp modelId="{7C756ED2-A3B2-5B4D-84FF-118EA96316CF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smtClean="0"/>
            <a:t>Schema</a:t>
          </a:r>
          <a:endParaRPr lang="en-GB" sz="3700" kern="1200"/>
        </a:p>
      </dsp:txBody>
      <dsp:txXfrm>
        <a:off x="2828925" y="591343"/>
        <a:ext cx="2571749" cy="1543050"/>
      </dsp:txXfrm>
    </dsp:sp>
    <dsp:sp modelId="{1DA4BF6B-F575-2943-BC32-AAEE5D87737F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smtClean="0"/>
            <a:t>Misleading Information</a:t>
          </a:r>
          <a:endParaRPr lang="en-GB" sz="3700" kern="1200"/>
        </a:p>
      </dsp:txBody>
      <dsp:txXfrm>
        <a:off x="5657849" y="591343"/>
        <a:ext cx="2571749" cy="1543050"/>
      </dsp:txXfrm>
    </dsp:sp>
    <dsp:sp modelId="{632592BF-63E2-DE47-B662-768D4C28E82F}">
      <dsp:nvSpPr>
        <dsp:cNvPr id="0" name=""/>
        <dsp:cNvSpPr/>
      </dsp:nvSpPr>
      <dsp:spPr>
        <a:xfrm>
          <a:off x="0" y="2391569"/>
          <a:ext cx="2571749" cy="15430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smtClean="0"/>
            <a:t>Post-event discussion</a:t>
          </a:r>
          <a:endParaRPr lang="en-GB" sz="3700" kern="1200"/>
        </a:p>
      </dsp:txBody>
      <dsp:txXfrm>
        <a:off x="0" y="2391569"/>
        <a:ext cx="2571749" cy="1543050"/>
      </dsp:txXfrm>
    </dsp:sp>
    <dsp:sp modelId="{61F13C88-F5A6-024B-87E6-A06DACBF53B8}">
      <dsp:nvSpPr>
        <dsp:cNvPr id="0" name=""/>
        <dsp:cNvSpPr/>
      </dsp:nvSpPr>
      <dsp:spPr>
        <a:xfrm>
          <a:off x="2828925" y="2391569"/>
          <a:ext cx="2571749" cy="15430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dirty="0" smtClean="0"/>
            <a:t>False Memories</a:t>
          </a:r>
          <a:endParaRPr lang="en-GB" sz="3700" kern="1200" dirty="0"/>
        </a:p>
      </dsp:txBody>
      <dsp:txXfrm>
        <a:off x="2828925" y="2391569"/>
        <a:ext cx="2571749" cy="1543050"/>
      </dsp:txXfrm>
    </dsp:sp>
    <dsp:sp modelId="{9FCC67AF-3387-F049-B3FE-72F2D87A2F6C}">
      <dsp:nvSpPr>
        <dsp:cNvPr id="0" name=""/>
        <dsp:cNvSpPr/>
      </dsp:nvSpPr>
      <dsp:spPr>
        <a:xfrm>
          <a:off x="5657849" y="2391569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kern="1200" dirty="0" smtClean="0"/>
            <a:t>Anxiety</a:t>
          </a:r>
          <a:endParaRPr lang="en-GB" sz="3700" kern="1200" dirty="0"/>
        </a:p>
      </dsp:txBody>
      <dsp:txXfrm>
        <a:off x="5657849" y="2391569"/>
        <a:ext cx="2571749" cy="1543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C1251-AC4F-204D-B959-B5274653F484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Evidence</a:t>
          </a:r>
          <a:r>
            <a:rPr lang="en-GB" sz="2500" kern="1200" baseline="0" dirty="0" smtClean="0"/>
            <a:t> provided by observers</a:t>
          </a:r>
          <a:endParaRPr lang="en-GB" sz="2500" kern="1200" dirty="0"/>
        </a:p>
      </dsp:txBody>
      <dsp:txXfrm>
        <a:off x="0" y="591343"/>
        <a:ext cx="2571749" cy="1543050"/>
      </dsp:txXfrm>
    </dsp:sp>
    <dsp:sp modelId="{7C756ED2-A3B2-5B4D-84FF-118EA96316CF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A</a:t>
          </a:r>
          <a:r>
            <a:rPr lang="en-GB" sz="2500" kern="1200" baseline="0" dirty="0" smtClean="0"/>
            <a:t> mental picture of information, events.</a:t>
          </a:r>
          <a:endParaRPr lang="en-GB" sz="2500" kern="1200" dirty="0"/>
        </a:p>
      </dsp:txBody>
      <dsp:txXfrm>
        <a:off x="2828925" y="591343"/>
        <a:ext cx="2571749" cy="1543050"/>
      </dsp:txXfrm>
    </dsp:sp>
    <dsp:sp modelId="{1DA4BF6B-F575-2943-BC32-AAEE5D87737F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Information that leads you to a certain conclusion</a:t>
          </a:r>
          <a:endParaRPr lang="en-GB" sz="2500" kern="1200" dirty="0"/>
        </a:p>
      </dsp:txBody>
      <dsp:txXfrm>
        <a:off x="5657849" y="591343"/>
        <a:ext cx="2571749" cy="1543050"/>
      </dsp:txXfrm>
    </dsp:sp>
    <dsp:sp modelId="{632592BF-63E2-DE47-B662-768D4C28E82F}">
      <dsp:nvSpPr>
        <dsp:cNvPr id="0" name=""/>
        <dsp:cNvSpPr/>
      </dsp:nvSpPr>
      <dsp:spPr>
        <a:xfrm>
          <a:off x="0" y="2391569"/>
          <a:ext cx="2571749" cy="15430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Information</a:t>
          </a:r>
          <a:r>
            <a:rPr lang="en-GB" sz="2500" kern="1200" baseline="0" dirty="0" smtClean="0"/>
            <a:t> added to memory after the event</a:t>
          </a:r>
          <a:endParaRPr lang="en-GB" sz="2500" kern="1200" dirty="0"/>
        </a:p>
      </dsp:txBody>
      <dsp:txXfrm>
        <a:off x="0" y="2391569"/>
        <a:ext cx="2571749" cy="1543050"/>
      </dsp:txXfrm>
    </dsp:sp>
    <dsp:sp modelId="{61F13C88-F5A6-024B-87E6-A06DACBF53B8}">
      <dsp:nvSpPr>
        <dsp:cNvPr id="0" name=""/>
        <dsp:cNvSpPr/>
      </dsp:nvSpPr>
      <dsp:spPr>
        <a:xfrm>
          <a:off x="2828925" y="2391569"/>
          <a:ext cx="2571749" cy="15430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Memories</a:t>
          </a:r>
          <a:r>
            <a:rPr lang="en-GB" sz="2500" kern="1200" baseline="0" dirty="0" smtClean="0"/>
            <a:t> created by suggestion</a:t>
          </a:r>
          <a:endParaRPr lang="en-GB" sz="2500" kern="1200" dirty="0"/>
        </a:p>
      </dsp:txBody>
      <dsp:txXfrm>
        <a:off x="2828925" y="2391569"/>
        <a:ext cx="2571749" cy="1543050"/>
      </dsp:txXfrm>
    </dsp:sp>
    <dsp:sp modelId="{21F51E34-C430-1C4E-ACFC-A8CE87BA9248}">
      <dsp:nvSpPr>
        <dsp:cNvPr id="0" name=""/>
        <dsp:cNvSpPr/>
      </dsp:nvSpPr>
      <dsp:spPr>
        <a:xfrm>
          <a:off x="5657849" y="2391569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Unpleasant state of emotional arousal</a:t>
          </a:r>
          <a:endParaRPr lang="en-GB" sz="2500" kern="1200" dirty="0"/>
        </a:p>
      </dsp:txBody>
      <dsp:txXfrm>
        <a:off x="5657849" y="2391569"/>
        <a:ext cx="2571749" cy="1543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EA368-C04C-A74C-B6CB-D865AB03D9B6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smtClean="0"/>
            <a:t>Cognitive Interview</a:t>
          </a:r>
          <a:endParaRPr lang="en-GB" sz="3100" kern="1200"/>
        </a:p>
      </dsp:txBody>
      <dsp:txXfrm>
        <a:off x="0" y="591343"/>
        <a:ext cx="2571749" cy="1543050"/>
      </dsp:txXfrm>
    </dsp:sp>
    <dsp:sp modelId="{38538229-3992-F94E-ABA7-56B9B2947AB1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smtClean="0"/>
            <a:t>Standard Police Interview</a:t>
          </a:r>
          <a:endParaRPr lang="en-GB" sz="3100" kern="1200"/>
        </a:p>
      </dsp:txBody>
      <dsp:txXfrm>
        <a:off x="2828925" y="591343"/>
        <a:ext cx="2571749" cy="1543050"/>
      </dsp:txXfrm>
    </dsp:sp>
    <dsp:sp modelId="{17BB9831-7E3A-0A42-B186-470E1BAD3EB1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smtClean="0"/>
            <a:t>Enhanced Cognitive Interview</a:t>
          </a:r>
          <a:endParaRPr lang="en-GB" sz="3100" kern="1200"/>
        </a:p>
      </dsp:txBody>
      <dsp:txXfrm>
        <a:off x="5657849" y="591343"/>
        <a:ext cx="2571749" cy="1543050"/>
      </dsp:txXfrm>
    </dsp:sp>
    <dsp:sp modelId="{C63908DC-B7C2-F645-B8BC-FF14D371F1A0}">
      <dsp:nvSpPr>
        <dsp:cNvPr id="0" name=""/>
        <dsp:cNvSpPr/>
      </dsp:nvSpPr>
      <dsp:spPr>
        <a:xfrm>
          <a:off x="0" y="2391569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smtClean="0"/>
            <a:t>Modified Cognitive Interview</a:t>
          </a:r>
          <a:endParaRPr lang="en-GB" sz="3100" kern="1200"/>
        </a:p>
      </dsp:txBody>
      <dsp:txXfrm>
        <a:off x="0" y="2391569"/>
        <a:ext cx="2571749" cy="1543050"/>
      </dsp:txXfrm>
    </dsp:sp>
    <dsp:sp modelId="{13D77979-19F2-EA42-8431-F6E17597D866}">
      <dsp:nvSpPr>
        <dsp:cNvPr id="0" name=""/>
        <dsp:cNvSpPr/>
      </dsp:nvSpPr>
      <dsp:spPr>
        <a:xfrm>
          <a:off x="2828925" y="2391569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smtClean="0"/>
            <a:t>Encoding Specificity Theory</a:t>
          </a:r>
          <a:endParaRPr lang="en-GB" sz="3100" kern="1200"/>
        </a:p>
      </dsp:txBody>
      <dsp:txXfrm>
        <a:off x="2828925" y="2391569"/>
        <a:ext cx="2571749" cy="1543050"/>
      </dsp:txXfrm>
    </dsp:sp>
    <dsp:sp modelId="{6BD04758-B595-6642-8D0B-1893F5B45729}">
      <dsp:nvSpPr>
        <dsp:cNvPr id="0" name=""/>
        <dsp:cNvSpPr/>
      </dsp:nvSpPr>
      <dsp:spPr>
        <a:xfrm>
          <a:off x="5657849" y="2391569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smtClean="0"/>
            <a:t>Confabulation</a:t>
          </a:r>
          <a:endParaRPr lang="en-GB" sz="3100" kern="1200"/>
        </a:p>
      </dsp:txBody>
      <dsp:txXfrm>
        <a:off x="5657849" y="2391569"/>
        <a:ext cx="2571749" cy="1543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FEDA6-80D1-E548-BE0E-345FB48B257D}">
      <dsp:nvSpPr>
        <dsp:cNvPr id="0" name=""/>
        <dsp:cNvSpPr/>
      </dsp:nvSpPr>
      <dsp:spPr>
        <a:xfrm>
          <a:off x="905689" y="4726"/>
          <a:ext cx="1943381" cy="11660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Change of narrative order</a:t>
          </a:r>
          <a:endParaRPr lang="en-US" sz="2300" kern="1200"/>
        </a:p>
      </dsp:txBody>
      <dsp:txXfrm>
        <a:off x="905689" y="4726"/>
        <a:ext cx="1943381" cy="1166028"/>
      </dsp:txXfrm>
    </dsp:sp>
    <dsp:sp modelId="{2C660091-DF70-8946-83C4-D5F1DD5AF1A4}">
      <dsp:nvSpPr>
        <dsp:cNvPr id="0" name=""/>
        <dsp:cNvSpPr/>
      </dsp:nvSpPr>
      <dsp:spPr>
        <a:xfrm>
          <a:off x="905689" y="1365093"/>
          <a:ext cx="1943381" cy="11660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Change of perspective</a:t>
          </a:r>
          <a:endParaRPr lang="en-US" sz="2300" kern="1200"/>
        </a:p>
      </dsp:txBody>
      <dsp:txXfrm>
        <a:off x="905689" y="1365093"/>
        <a:ext cx="1943381" cy="1166028"/>
      </dsp:txXfrm>
    </dsp:sp>
    <dsp:sp modelId="{C9C55423-1915-6848-8F6B-355D9789EB28}">
      <dsp:nvSpPr>
        <dsp:cNvPr id="0" name=""/>
        <dsp:cNvSpPr/>
      </dsp:nvSpPr>
      <dsp:spPr>
        <a:xfrm>
          <a:off x="905689" y="2725461"/>
          <a:ext cx="1943381" cy="11660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Context reinstatement</a:t>
          </a:r>
          <a:endParaRPr lang="en-US" sz="2300" kern="1200"/>
        </a:p>
      </dsp:txBody>
      <dsp:txXfrm>
        <a:off x="905689" y="2725461"/>
        <a:ext cx="1943381" cy="1166028"/>
      </dsp:txXfrm>
    </dsp:sp>
    <dsp:sp modelId="{EA7E6612-7444-954E-BD1A-BCF5B985787C}">
      <dsp:nvSpPr>
        <dsp:cNvPr id="0" name=""/>
        <dsp:cNvSpPr/>
      </dsp:nvSpPr>
      <dsp:spPr>
        <a:xfrm>
          <a:off x="905689" y="4085828"/>
          <a:ext cx="1943381" cy="11660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Reporting Everything</a:t>
          </a:r>
          <a:endParaRPr lang="en-US" sz="2300" kern="1200"/>
        </a:p>
      </dsp:txBody>
      <dsp:txXfrm>
        <a:off x="905689" y="4085828"/>
        <a:ext cx="1943381" cy="11660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4573C-133A-EA4D-AFF6-B967DB6E24CD}">
      <dsp:nvSpPr>
        <dsp:cNvPr id="0" name=""/>
        <dsp:cNvSpPr/>
      </dsp:nvSpPr>
      <dsp:spPr>
        <a:xfrm>
          <a:off x="889359" y="3100"/>
          <a:ext cx="2259880" cy="13559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Cognitive Interview</a:t>
          </a:r>
          <a:endParaRPr lang="en-US" sz="3800" kern="1200"/>
        </a:p>
      </dsp:txBody>
      <dsp:txXfrm>
        <a:off x="889359" y="3100"/>
        <a:ext cx="2259880" cy="1355928"/>
      </dsp:txXfrm>
    </dsp:sp>
    <dsp:sp modelId="{3B5A7C29-776C-4446-954F-3E72B43771E5}">
      <dsp:nvSpPr>
        <dsp:cNvPr id="0" name=""/>
        <dsp:cNvSpPr/>
      </dsp:nvSpPr>
      <dsp:spPr>
        <a:xfrm>
          <a:off x="889359" y="1585017"/>
          <a:ext cx="2259880" cy="13559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Standard Interview</a:t>
          </a:r>
          <a:endParaRPr lang="en-US" sz="3800" kern="1200"/>
        </a:p>
      </dsp:txBody>
      <dsp:txXfrm>
        <a:off x="889359" y="1585017"/>
        <a:ext cx="2259880" cy="1355928"/>
      </dsp:txXfrm>
    </dsp:sp>
    <dsp:sp modelId="{139B6ECB-0CD9-FB43-A754-216276CEC885}">
      <dsp:nvSpPr>
        <dsp:cNvPr id="0" name=""/>
        <dsp:cNvSpPr/>
      </dsp:nvSpPr>
      <dsp:spPr>
        <a:xfrm>
          <a:off x="889359" y="3166933"/>
          <a:ext cx="2259880" cy="13559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Hypnosis</a:t>
          </a:r>
          <a:endParaRPr lang="en-US" sz="3800" kern="1200"/>
        </a:p>
      </dsp:txBody>
      <dsp:txXfrm>
        <a:off x="889359" y="3166933"/>
        <a:ext cx="2259880" cy="1355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DBAC1-00D4-AB4D-AB02-8611F25CF9D4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0AAE7-96C5-AA49-B633-7BEA7FA83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8DD4D8F-7A7A-2044-89F4-08C5E31F1B38}" type="slidenum">
              <a:rPr lang="en-GB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19CA7DF-AE66-D147-8975-A1C0F64244D3}" type="slidenum">
              <a:rPr lang="en-US"/>
              <a:pPr/>
              <a:t>27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0376299-EA96-AD4B-BE4F-85243F6BE896}" type="slidenum">
              <a:rPr lang="en-US"/>
              <a:pPr/>
              <a:t>39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6884CF7-FD1F-CB49-BC4D-1F3E7B80D643}" type="slidenum">
              <a:rPr lang="en-GB"/>
              <a:pPr/>
              <a:t>54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88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14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172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34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18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24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70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31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755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04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26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1862138"/>
            <a:ext cx="8134350" cy="7032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0063" y="3213100"/>
            <a:ext cx="3990975" cy="327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3213100"/>
            <a:ext cx="3990975" cy="327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58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2DFB0-EE5B-4AE1-96B2-1A113A5E695B}" type="datetimeFigureOut">
              <a:rPr lang="en-GB" smtClean="0"/>
              <a:t>04/12/2015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D8412-2FB8-4581-97FB-3088513D8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6248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.uk/imgres?imgurl=http://learning.covcollege.ac.uk/content/NLN/Health_Care,_Medicine,_Health_And_Safety/Psychology/act_PK1_Reconstructive_memory/5D0B25AC-E9B2-4314-BF07-9929D21DB359/s05picture_study/assets/image/33922.gif&amp;imgrefurl=http://learning.covcollege.ac.uk/content/NLN/Health_Care,_Medicine,_Health_And_Safety/Psychology/act_PK1_Reconstructive_memory/5D0B25AC-E9B2-4314-BF07-9929D21DB359/s05picture_study/010a_introduction.htm&amp;usg=__3Ef1CVXBpxNxxfFV8ss3OjAOnTg=&amp;h=289&amp;w=274&amp;sz=5&amp;hl=en&amp;start=35&amp;zoom=1&amp;tbnid=f8QnHwUCQ6AfeM:&amp;tbnh=115&amp;tbnw=109&amp;ei=P39sToGGOsvB8QO1r60z&amp;prev=/search?q=reconstructive+memory&amp;start=21&amp;um=1&amp;hl=en&amp;client=qsb-win&amp;sa=N&amp;rlz=1R3GGLL_enGB339GB358&amp;tbm=isch&amp;um=1&amp;itbs=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.uk/imgres?imgurl=http://unt.unice.fr/uoh/learn_teach_FL/img/figures/BARTLETT_WITH_PIPE.JPG&amp;imgrefurl=http://unt.unice.fr/uoh/learn_teach_FL/affiche_theorie.php?id_theoricien=44&amp;connexion=?=eng&amp;id_theorie=3&amp;id_categorie=3&amp;usg=__RAbVrcwWf_jmYKBl4VBvBcacOyY=&amp;h=244&amp;w=200&amp;sz=21&amp;hl=en&amp;start=21&amp;zoom=1&amp;tbnid=1ofudszie62OvM:&amp;tbnh=110&amp;tbnw=90&amp;ei=kHZsTtaUFtOt8QONwIwZ&amp;prev=/search?q=bartlett+1932&amp;um=1&amp;hl=en&amp;client=qsb-win&amp;sa=N&amp;rlz=1R3GGLL_enGB339GB358&amp;tbm=isch&amp;um=1&amp;itbs=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Ahg6qcgoay4&amp;NR=1" TargetMode="External"/><Relationship Id="rId2" Type="http://schemas.openxmlformats.org/officeDocument/2006/relationships/hyperlink" Target="http://www.youramazingbrain.org.uk/testyourself/eyewitness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youtube.com/watch?v=D7EpYlKaBM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file://localhost/%5C%5Chttp%5Ct2.gstatic.com%5Cimages" TargetMode="Externa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watch?v=PQr_IJvYzbA" TargetMode="Externa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Oy_oP3ESQY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Pop Quiz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8049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326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GB" dirty="0" smtClean="0"/>
              <a:t>THE MOCKS!!!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What do you need to know?</a:t>
            </a:r>
          </a:p>
          <a:p>
            <a:r>
              <a:rPr lang="en-GB" dirty="0" smtClean="0"/>
              <a:t>Conformity</a:t>
            </a:r>
          </a:p>
          <a:p>
            <a:pPr lvl="1"/>
            <a:r>
              <a:rPr lang="en-GB" dirty="0" smtClean="0"/>
              <a:t>Majority influence: Asch/Mori &amp; Arai</a:t>
            </a:r>
          </a:p>
          <a:p>
            <a:pPr lvl="1"/>
            <a:r>
              <a:rPr lang="en-GB" dirty="0" smtClean="0"/>
              <a:t>Conformity to Social Roles: Zimbardo</a:t>
            </a:r>
          </a:p>
          <a:p>
            <a:pPr lvl="1"/>
            <a:r>
              <a:rPr lang="en-GB" dirty="0" smtClean="0"/>
              <a:t>Obedience: Milgram + replication </a:t>
            </a:r>
          </a:p>
          <a:p>
            <a:pPr lvl="1"/>
            <a:r>
              <a:rPr lang="en-GB" dirty="0" smtClean="0"/>
              <a:t>Locus of Control</a:t>
            </a:r>
          </a:p>
          <a:p>
            <a:pPr lvl="1"/>
            <a:r>
              <a:rPr lang="en-GB" dirty="0" smtClean="0"/>
              <a:t>Social Support</a:t>
            </a:r>
          </a:p>
          <a:p>
            <a:pPr lvl="1"/>
            <a:r>
              <a:rPr lang="en-GB" dirty="0" smtClean="0"/>
              <a:t>Minority influence: </a:t>
            </a:r>
            <a:r>
              <a:rPr lang="en-GB" dirty="0" err="1" smtClean="0"/>
              <a:t>Moscovici</a:t>
            </a:r>
            <a:endParaRPr lang="en-GB" dirty="0" smtClean="0"/>
          </a:p>
          <a:p>
            <a:pPr lvl="1"/>
            <a:r>
              <a:rPr lang="en-GB" dirty="0" smtClean="0"/>
              <a:t>Social influences in social change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What do you need to know?</a:t>
            </a:r>
          </a:p>
          <a:p>
            <a:r>
              <a:rPr lang="en-GB" dirty="0" smtClean="0"/>
              <a:t>Memory</a:t>
            </a:r>
          </a:p>
          <a:p>
            <a:pPr lvl="1"/>
            <a:r>
              <a:rPr lang="en-GB" dirty="0" smtClean="0"/>
              <a:t>Multi-store model</a:t>
            </a:r>
          </a:p>
          <a:p>
            <a:pPr lvl="1"/>
            <a:r>
              <a:rPr lang="en-GB" dirty="0" smtClean="0"/>
              <a:t>Types of Long term memory</a:t>
            </a:r>
          </a:p>
          <a:p>
            <a:pPr lvl="1"/>
            <a:r>
              <a:rPr lang="en-GB" dirty="0" smtClean="0"/>
              <a:t>Working memory model</a:t>
            </a:r>
          </a:p>
          <a:p>
            <a:pPr lvl="1"/>
            <a:r>
              <a:rPr lang="en-GB" dirty="0" smtClean="0"/>
              <a:t>Explanations of forgetting: interference and cue dependent forgetting</a:t>
            </a:r>
          </a:p>
          <a:p>
            <a:pPr lvl="1"/>
            <a:r>
              <a:rPr lang="en-GB" dirty="0" smtClean="0"/>
              <a:t>Factors affecting the accuracy of eyewitness testimony</a:t>
            </a:r>
          </a:p>
          <a:p>
            <a:pPr lvl="1"/>
            <a:r>
              <a:rPr lang="en-GB" dirty="0" smtClean="0"/>
              <a:t>Improving the accuracy of eyewitness testimony: the </a:t>
            </a:r>
            <a:r>
              <a:rPr lang="en-GB" smtClean="0"/>
              <a:t>cognitive interview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89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GB" dirty="0" smtClean="0"/>
              <a:t>The Specification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16" y="1600200"/>
            <a:ext cx="64509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95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Read the Article: Picking Cotton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the problems with eye witness testimony?</a:t>
            </a:r>
          </a:p>
          <a:p>
            <a:r>
              <a:rPr lang="en-GB" dirty="0" smtClean="0"/>
              <a:t>What factors affect the accuracy of our eye witness testimony?</a:t>
            </a:r>
          </a:p>
          <a:p>
            <a:r>
              <a:rPr lang="en-GB" dirty="0" smtClean="0"/>
              <a:t>What are the practical problems with the unreliability of eye witness testimony?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79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smtClean="0"/>
              <a:t>“There are lots of people who mistake their imagination for their memory”</a:t>
            </a:r>
            <a:br>
              <a:rPr lang="en-GB" dirty="0" smtClean="0"/>
            </a:br>
            <a:r>
              <a:rPr lang="en-GB" i="1" dirty="0" smtClean="0"/>
              <a:t>Josh Billings</a:t>
            </a:r>
            <a:endParaRPr lang="en-GB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6400800" cy="1752600"/>
          </a:xfrm>
        </p:spPr>
        <p:txBody>
          <a:bodyPr/>
          <a:lstStyle/>
          <a:p>
            <a:r>
              <a:rPr lang="en-GB" dirty="0" smtClean="0"/>
              <a:t>Eye Witness Testimony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772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Terms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07519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69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Terms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33034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01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Schema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What do you expect to find in the kitchen? </a:t>
            </a:r>
          </a:p>
          <a:p>
            <a:pPr lvl="1"/>
            <a:r>
              <a:rPr lang="en-GB" dirty="0" smtClean="0"/>
              <a:t>Either make a list or draw your kitchen.</a:t>
            </a:r>
          </a:p>
          <a:p>
            <a:pPr lvl="1"/>
            <a:r>
              <a:rPr lang="en-GB" dirty="0" smtClean="0"/>
              <a:t>Compare your kitchen with a partner.</a:t>
            </a:r>
          </a:p>
          <a:p>
            <a:pPr lvl="1"/>
            <a:r>
              <a:rPr lang="en-GB" dirty="0" smtClean="0"/>
              <a:t>Is there anything unusual?</a:t>
            </a:r>
          </a:p>
          <a:p>
            <a:r>
              <a:rPr lang="en-GB" dirty="0" smtClean="0"/>
              <a:t>Our schema influence our memories by filling in gaps with what we expect to see/happen.</a:t>
            </a:r>
          </a:p>
          <a:p>
            <a:r>
              <a:rPr lang="en-GB" dirty="0" smtClean="0"/>
              <a:t>If a situation doesn’t fit with our schema then our memory might be distorted.</a:t>
            </a:r>
          </a:p>
          <a:p>
            <a:r>
              <a:rPr lang="en-GB" dirty="0" smtClean="0"/>
              <a:t>However, our schema are not fixed, they are changed by our experience.</a:t>
            </a:r>
          </a:p>
        </p:txBody>
      </p:sp>
    </p:spTree>
    <p:extLst>
      <p:ext uri="{BB962C8B-B14F-4D97-AF65-F5344CB8AC3E}">
        <p14:creationId xmlns:p14="http://schemas.microsoft.com/office/powerpoint/2010/main" val="266691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134350" cy="703263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rial" charset="0"/>
              </a:rPr>
              <a:t>Schema Theory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23850" y="981075"/>
            <a:ext cx="8134350" cy="5328245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GB" dirty="0">
                <a:solidFill>
                  <a:srgbClr val="FFFFFF"/>
                </a:solidFill>
                <a:latin typeface="Arial" charset="0"/>
              </a:rPr>
              <a:t>Schema: An organised packet of information about the world, events or people.</a:t>
            </a:r>
          </a:p>
          <a:p>
            <a:pPr marL="0" indent="0">
              <a:buFontTx/>
              <a:buNone/>
            </a:pPr>
            <a:endParaRPr lang="en-GB" dirty="0">
              <a:solidFill>
                <a:srgbClr val="FFFFFF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 dirty="0">
                <a:solidFill>
                  <a:srgbClr val="FFFFFF"/>
                </a:solidFill>
                <a:latin typeface="Arial" charset="0"/>
              </a:rPr>
              <a:t>Schemas are developed through </a:t>
            </a: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accommodation </a:t>
            </a:r>
            <a:r>
              <a:rPr lang="en-GB" dirty="0">
                <a:solidFill>
                  <a:srgbClr val="FFFFFF"/>
                </a:solidFill>
                <a:latin typeface="Arial" charset="0"/>
              </a:rPr>
              <a:t>and assimilation.</a:t>
            </a:r>
          </a:p>
          <a:p>
            <a:pPr marL="0" indent="0">
              <a:buFontTx/>
              <a:buNone/>
            </a:pPr>
            <a:endParaRPr lang="en-GB" dirty="0">
              <a:solidFill>
                <a:srgbClr val="FFFFFF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 dirty="0">
                <a:solidFill>
                  <a:srgbClr val="FFFFFF"/>
                </a:solidFill>
                <a:latin typeface="Arial" charset="0"/>
              </a:rPr>
              <a:t>Schemas enable us to process and interpret information. </a:t>
            </a:r>
          </a:p>
          <a:p>
            <a:pPr marL="0" indent="0">
              <a:buFontTx/>
              <a:buNone/>
            </a:pPr>
            <a:endParaRPr lang="en-US" dirty="0">
              <a:solidFill>
                <a:srgbClr val="FFFFFF"/>
              </a:solidFill>
              <a:latin typeface="Arial" charset="0"/>
            </a:endParaRPr>
          </a:p>
          <a:p>
            <a:pPr marL="0" indent="0">
              <a:buFontTx/>
              <a:buNone/>
            </a:pP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18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8134350" cy="703263"/>
          </a:xfrm>
          <a:solidFill>
            <a:srgbClr val="FF5050"/>
          </a:solidFill>
        </p:spPr>
        <p:txBody>
          <a:bodyPr>
            <a:normAutofit fontScale="90000"/>
          </a:bodyPr>
          <a:lstStyle/>
          <a:p>
            <a:r>
              <a:rPr lang="en-GB">
                <a:solidFill>
                  <a:srgbClr val="FFFFFF"/>
                </a:solidFill>
                <a:latin typeface="Arial" charset="0"/>
              </a:rPr>
              <a:t>Reconstructive Memory: Bartlett</a:t>
            </a: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2291" name="Picture 2" descr="http://t3.gstatic.com/images?q=tbn:ANd9GcSTsc8m1vKn8RXJeH-srcXOZSN-O9t_4200JAsutJ3LAJ18hmDEgZ1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341438"/>
            <a:ext cx="216376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itle 1"/>
          <p:cNvSpPr txBox="1">
            <a:spLocks/>
          </p:cNvSpPr>
          <p:nvPr/>
        </p:nvSpPr>
        <p:spPr bwMode="auto">
          <a:xfrm>
            <a:off x="323850" y="1341438"/>
            <a:ext cx="5256262" cy="12065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/>
            <a:r>
              <a:rPr lang="en-GB" sz="3600">
                <a:solidFill>
                  <a:srgbClr val="E89D00"/>
                </a:solidFill>
              </a:rPr>
              <a:t>Activity: Chinese Whispers</a:t>
            </a:r>
            <a:endParaRPr lang="en-US" sz="3600">
              <a:solidFill>
                <a:srgbClr val="E89D00"/>
              </a:solidFill>
            </a:endParaRPr>
          </a:p>
        </p:txBody>
      </p:sp>
      <p:sp>
        <p:nvSpPr>
          <p:cNvPr id="12293" name="Content Placeholder 2"/>
          <p:cNvSpPr>
            <a:spLocks noGrp="1"/>
          </p:cNvSpPr>
          <p:nvPr>
            <p:ph idx="1"/>
          </p:nvPr>
        </p:nvSpPr>
        <p:spPr>
          <a:xfrm>
            <a:off x="323850" y="2924175"/>
            <a:ext cx="5440363" cy="3271838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en-GB">
                <a:solidFill>
                  <a:srgbClr val="FFFFFF"/>
                </a:solidFill>
                <a:latin typeface="Arial" charset="0"/>
              </a:rPr>
              <a:t>Write a short and simple message 10 or 15 words.</a:t>
            </a:r>
          </a:p>
          <a:p>
            <a:pPr>
              <a:buFontTx/>
              <a:buNone/>
            </a:pPr>
            <a:endParaRPr lang="en-GB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GB">
                <a:solidFill>
                  <a:srgbClr val="FFFFFF"/>
                </a:solidFill>
                <a:latin typeface="Arial" charset="0"/>
              </a:rPr>
              <a:t>How does the message compare to the original?</a:t>
            </a:r>
          </a:p>
          <a:p>
            <a:pPr>
              <a:buFontTx/>
              <a:buNone/>
            </a:pPr>
            <a:endParaRPr lang="en-GB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GB">
                <a:solidFill>
                  <a:srgbClr val="FFFFFF"/>
                </a:solidFill>
                <a:latin typeface="Arial" charset="0"/>
              </a:rPr>
              <a:t>Why is it different?</a:t>
            </a:r>
          </a:p>
          <a:p>
            <a:pPr>
              <a:buFontTx/>
              <a:buNone/>
            </a:pPr>
            <a:endParaRPr lang="en-GB">
              <a:latin typeface="Arial" charset="0"/>
            </a:endParaRPr>
          </a:p>
          <a:p>
            <a:pPr>
              <a:buFontTx/>
              <a:buNone/>
            </a:pP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35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134350" cy="863600"/>
          </a:xfrm>
          <a:solidFill>
            <a:srgbClr val="FF5050"/>
          </a:solidFill>
        </p:spPr>
        <p:txBody>
          <a:bodyPr/>
          <a:lstStyle/>
          <a:p>
            <a:r>
              <a:rPr lang="en-GB">
                <a:solidFill>
                  <a:srgbClr val="FFFFFF"/>
                </a:solidFill>
                <a:latin typeface="Arial" charset="0"/>
              </a:rPr>
              <a:t>F. Bartlett (1932)</a:t>
            </a: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15025" cy="4525963"/>
          </a:xfrm>
        </p:spPr>
        <p:txBody>
          <a:bodyPr/>
          <a:lstStyle/>
          <a:p>
            <a:pPr>
              <a:buFontTx/>
              <a:buNone/>
            </a:pPr>
            <a:r>
              <a:rPr lang="en-GB">
                <a:solidFill>
                  <a:srgbClr val="FFFFFF"/>
                </a:solidFill>
                <a:latin typeface="Arial" charset="0"/>
              </a:rPr>
              <a:t>Reconstructive Memory</a:t>
            </a:r>
          </a:p>
          <a:p>
            <a:pPr>
              <a:buFontTx/>
              <a:buNone/>
            </a:pPr>
            <a:endParaRPr lang="en-GB">
              <a:solidFill>
                <a:srgbClr val="FFFFFF"/>
              </a:solidFill>
              <a:latin typeface="Arial" charset="0"/>
            </a:endParaRPr>
          </a:p>
          <a:p>
            <a:pPr>
              <a:buFontTx/>
              <a:buNone/>
            </a:pPr>
            <a:r>
              <a:rPr lang="en-GB">
                <a:solidFill>
                  <a:srgbClr val="FFFFFF"/>
                </a:solidFill>
                <a:latin typeface="Arial" charset="0"/>
              </a:rPr>
              <a:t>Memory is an active process which uses existing knowledge (</a:t>
            </a:r>
            <a:r>
              <a:rPr lang="en-GB" b="1">
                <a:solidFill>
                  <a:srgbClr val="FFFFFF"/>
                </a:solidFill>
                <a:latin typeface="Arial" charset="0"/>
              </a:rPr>
              <a:t>schemas</a:t>
            </a:r>
            <a:r>
              <a:rPr lang="en-GB">
                <a:solidFill>
                  <a:srgbClr val="FFFFFF"/>
                </a:solidFill>
                <a:latin typeface="Arial" charset="0"/>
              </a:rPr>
              <a:t>) to understand new information.  Not just a copy of something.</a:t>
            </a: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316" name="Picture 2" descr="http://t1.gstatic.com/images?q=tbn:ANd9GcSbYHSfqTqMuhrB7ztLHf1ybk6uCC6dI_4dJ2XqRwlPUZRGtCnUlt0vI1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628775"/>
            <a:ext cx="1649413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8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5901"/>
            <a:ext cx="8134350" cy="1008410"/>
          </a:xfrm>
          <a:solidFill>
            <a:srgbClr val="FF505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>
                <a:solidFill>
                  <a:srgbClr val="FFFFFF"/>
                </a:solidFill>
                <a:latin typeface="Arial" charset="0"/>
              </a:rPr>
              <a:t>Reconstructive Memory: Bartlett (1932)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664575" cy="5545137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200" b="1">
                <a:solidFill>
                  <a:srgbClr val="FFFFFF"/>
                </a:solidFill>
                <a:latin typeface="Times New Roman" charset="0"/>
              </a:rPr>
              <a:t>‘</a:t>
            </a:r>
            <a:r>
              <a:rPr lang="en-GB" altLang="ja-JP" sz="2000" b="1">
                <a:solidFill>
                  <a:srgbClr val="FFFFFF"/>
                </a:solidFill>
                <a:latin typeface="Arial" charset="0"/>
              </a:rPr>
              <a:t>War of Ghosts</a:t>
            </a:r>
            <a:r>
              <a:rPr lang="en-GB" sz="2000" b="1">
                <a:solidFill>
                  <a:srgbClr val="FFFFFF"/>
                </a:solidFill>
                <a:latin typeface="Times New Roman" charset="0"/>
              </a:rPr>
              <a:t>’</a:t>
            </a:r>
            <a:r>
              <a:rPr lang="en-GB" altLang="ja-JP" sz="2000" b="1">
                <a:solidFill>
                  <a:srgbClr val="FFFFFF"/>
                </a:solidFill>
                <a:latin typeface="Times New Roman" charset="0"/>
              </a:rPr>
              <a:t> – </a:t>
            </a:r>
            <a:r>
              <a:rPr lang="en-GB" altLang="ja-JP" sz="2000">
                <a:solidFill>
                  <a:srgbClr val="FFFFFF"/>
                </a:solidFill>
                <a:latin typeface="Arial" charset="0"/>
              </a:rPr>
              <a:t>A North American folk story, which was given to participants to read.</a:t>
            </a:r>
            <a:endParaRPr lang="en-GB" altLang="ja-JP" sz="2000" b="1" u="sng">
              <a:solidFill>
                <a:srgbClr val="FFFFFF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000" b="1" u="sng">
              <a:solidFill>
                <a:srgbClr val="FFFFFF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b="1" u="sng">
                <a:solidFill>
                  <a:srgbClr val="FFFFFF"/>
                </a:solidFill>
                <a:latin typeface="Arial" charset="0"/>
              </a:rPr>
              <a:t>Aim</a:t>
            </a:r>
            <a:r>
              <a:rPr lang="en-GB" sz="2000" b="1">
                <a:solidFill>
                  <a:srgbClr val="FFFFFF"/>
                </a:solidFill>
                <a:latin typeface="Arial" charset="0"/>
              </a:rPr>
              <a:t>: </a:t>
            </a:r>
            <a:r>
              <a:rPr lang="en-GB" sz="2000">
                <a:solidFill>
                  <a:srgbClr val="FFFFFF"/>
                </a:solidFill>
                <a:latin typeface="Arial" charset="0"/>
              </a:rPr>
              <a:t>to see if people. when given something unfamiliar to remember, would alter the info.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000" b="1" u="sng">
              <a:solidFill>
                <a:srgbClr val="FFFFFF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b="1" u="sng">
                <a:solidFill>
                  <a:srgbClr val="FFFFFF"/>
                </a:solidFill>
                <a:latin typeface="Arial" charset="0"/>
              </a:rPr>
              <a:t>Method</a:t>
            </a:r>
            <a:r>
              <a:rPr lang="en-GB" sz="2000">
                <a:solidFill>
                  <a:srgbClr val="FFFFFF"/>
                </a:solidFill>
                <a:latin typeface="Arial" charset="0"/>
              </a:rPr>
              <a:t>: Over varying periods, from a few hours to several months, participants were asked to recall everything they could about the story.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000" b="1" u="sng">
              <a:solidFill>
                <a:srgbClr val="FFFFFF"/>
              </a:solidFill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b="1" u="sng">
                <a:solidFill>
                  <a:srgbClr val="FFFFFF"/>
                </a:solidFill>
                <a:latin typeface="Arial" charset="0"/>
              </a:rPr>
              <a:t>Results</a:t>
            </a:r>
            <a:r>
              <a:rPr lang="en-GB" sz="2000">
                <a:solidFill>
                  <a:srgbClr val="FFFFFF"/>
                </a:solidFill>
                <a:latin typeface="Arial" charset="0"/>
              </a:rPr>
              <a:t>: participants imposed their own meaning on the story. In particular, participants: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>
                <a:solidFill>
                  <a:srgbClr val="FFFFFF"/>
                </a:solidFill>
                <a:latin typeface="Arial" charset="0"/>
              </a:rPr>
              <a:t>Omitted some details and added new details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>
                <a:solidFill>
                  <a:srgbClr val="FFFFFF"/>
                </a:solidFill>
                <a:latin typeface="Arial" charset="0"/>
              </a:rPr>
              <a:t>Gave reasons for incidents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>
                <a:solidFill>
                  <a:srgbClr val="FFFFFF"/>
                </a:solidFill>
                <a:latin typeface="Arial" charset="0"/>
              </a:rPr>
              <a:t>Added emphasis on some parts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>
                <a:solidFill>
                  <a:srgbClr val="FFFFFF"/>
                </a:solidFill>
                <a:latin typeface="Arial" charset="0"/>
              </a:rPr>
              <a:t>Changed the order of incidents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000">
              <a:solidFill>
                <a:srgbClr val="FFFFFF"/>
              </a:solidFill>
              <a:latin typeface="Arial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sz="2000" b="1" u="sng">
                <a:solidFill>
                  <a:srgbClr val="FFFFFF"/>
                </a:solidFill>
                <a:latin typeface="Arial" charset="0"/>
              </a:rPr>
              <a:t>Conclusions: </a:t>
            </a:r>
            <a:r>
              <a:rPr lang="en-GB" sz="2000">
                <a:solidFill>
                  <a:srgbClr val="FFFFFF"/>
                </a:solidFill>
                <a:latin typeface="Arial" charset="0"/>
              </a:rPr>
              <a:t>Our memory is influenced by our existing knowledge (schemas) and beliefs.  Sometimes we fill in the gaps in our memory.</a:t>
            </a:r>
            <a:endParaRPr lang="en-GB" sz="2000" b="1" u="sng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02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6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6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6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6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134350" cy="1079500"/>
          </a:xfrm>
          <a:solidFill>
            <a:srgbClr val="FF5050"/>
          </a:solidFill>
        </p:spPr>
        <p:txBody>
          <a:bodyPr/>
          <a:lstStyle/>
          <a:p>
            <a:r>
              <a:rPr lang="en-GB" sz="3200">
                <a:solidFill>
                  <a:srgbClr val="FFFFFF"/>
                </a:solidFill>
                <a:latin typeface="Arial" charset="0"/>
              </a:rPr>
              <a:t>Reconstructive Memory: </a:t>
            </a:r>
            <a:br>
              <a:rPr lang="en-GB" sz="3200">
                <a:solidFill>
                  <a:srgbClr val="FFFFFF"/>
                </a:solidFill>
                <a:latin typeface="Arial" charset="0"/>
              </a:rPr>
            </a:br>
            <a:r>
              <a:rPr lang="en-GB" sz="3200">
                <a:solidFill>
                  <a:srgbClr val="FFFFFF"/>
                </a:solidFill>
                <a:latin typeface="Arial" charset="0"/>
              </a:rPr>
              <a:t>What are the Practical Applications?</a:t>
            </a:r>
            <a:endParaRPr lang="en-US" sz="32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2060575"/>
            <a:ext cx="8134350" cy="3271838"/>
          </a:xfrm>
        </p:spPr>
        <p:txBody>
          <a:bodyPr>
            <a:normAutofit fontScale="85000" lnSpcReduction="10000"/>
          </a:bodyPr>
          <a:lstStyle/>
          <a:p>
            <a:r>
              <a:rPr lang="en-GB">
                <a:solidFill>
                  <a:srgbClr val="FFFFFF"/>
                </a:solidFill>
                <a:latin typeface="Arial" charset="0"/>
              </a:rPr>
              <a:t>You cannot rely on accuracy of memories.</a:t>
            </a:r>
          </a:p>
          <a:p>
            <a:r>
              <a:rPr lang="en-GB">
                <a:solidFill>
                  <a:srgbClr val="FFFFFF"/>
                </a:solidFill>
                <a:latin typeface="Arial" charset="0"/>
              </a:rPr>
              <a:t>Two people may give different versions of events.</a:t>
            </a:r>
          </a:p>
          <a:p>
            <a:r>
              <a:rPr lang="en-GB">
                <a:solidFill>
                  <a:srgbClr val="FFFFFF"/>
                </a:solidFill>
                <a:latin typeface="Arial" charset="0"/>
              </a:rPr>
              <a:t>We do tend to emphasise certain aspects of the things we remember and play down others.</a:t>
            </a:r>
          </a:p>
          <a:p>
            <a:r>
              <a:rPr lang="en-GB">
                <a:solidFill>
                  <a:srgbClr val="FFFFFF"/>
                </a:solidFill>
                <a:latin typeface="Arial" charset="0"/>
              </a:rPr>
              <a:t>Our previous knowledge clearly influences the way we remember things.</a:t>
            </a:r>
          </a:p>
          <a:p>
            <a:endParaRPr lang="en-GB">
              <a:latin typeface="Arial" charset="0"/>
            </a:endParaRPr>
          </a:p>
          <a:p>
            <a:endParaRPr lang="en-GB">
              <a:solidFill>
                <a:srgbClr val="FFFFFF"/>
              </a:solidFill>
              <a:latin typeface="Arial" charset="0"/>
            </a:endParaRPr>
          </a:p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1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>
                <a:latin typeface="Arial" charset="0"/>
              </a:rPr>
              <a:t>Activity 3: Factors affecting EWT </a:t>
            </a:r>
            <a:endParaRPr lang="en-GB" b="1">
              <a:solidFill>
                <a:srgbClr val="FF0066"/>
              </a:solidFill>
              <a:latin typeface="Arial" charset="0"/>
            </a:endParaRP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Arial" charset="0"/>
                <a:hlinkClick r:id="rId2"/>
              </a:rPr>
              <a:t>Are you a good eye witness?</a:t>
            </a:r>
            <a:endParaRPr lang="en-GB" dirty="0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endParaRPr lang="en-GB" dirty="0">
              <a:latin typeface="Arial" charset="0"/>
            </a:endParaRPr>
          </a:p>
          <a:p>
            <a:pPr eaLnBrk="1" hangingPunct="1"/>
            <a:r>
              <a:rPr lang="en-GB" dirty="0">
                <a:latin typeface="Arial" charset="0"/>
                <a:hlinkClick r:id="rId3"/>
              </a:rPr>
              <a:t>Awareness test</a:t>
            </a:r>
            <a:endParaRPr lang="en-GB" dirty="0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endParaRPr lang="en-GB" dirty="0">
              <a:latin typeface="Arial" charset="0"/>
            </a:endParaRPr>
          </a:p>
          <a:p>
            <a:pPr eaLnBrk="1" hangingPunct="1"/>
            <a:r>
              <a:rPr lang="en-GB" dirty="0">
                <a:latin typeface="Arial" charset="0"/>
                <a:hlinkClick r:id="rId4"/>
              </a:rPr>
              <a:t>EWT test 2</a:t>
            </a:r>
            <a:endParaRPr lang="en-GB" dirty="0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endParaRPr lang="en-GB" dirty="0">
              <a:latin typeface="Arial" charset="0"/>
            </a:endParaRPr>
          </a:p>
        </p:txBody>
      </p:sp>
      <p:pic>
        <p:nvPicPr>
          <p:cNvPr id="18436" name="Picture 2" descr="http://www.all-about-forensic-psychology.com/images/eyewitness_memor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4214813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54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692150"/>
            <a:ext cx="8134350" cy="703263"/>
          </a:xfrm>
        </p:spPr>
        <p:txBody>
          <a:bodyPr/>
          <a:lstStyle/>
          <a:p>
            <a:pPr eaLnBrk="1" hangingPunct="1"/>
            <a:r>
              <a:rPr lang="en-GB" sz="3200">
                <a:latin typeface="Arial" charset="0"/>
              </a:rPr>
              <a:t>Loftus &amp; Palmer (1974) </a:t>
            </a:r>
            <a:endParaRPr lang="en-US" sz="3200">
              <a:latin typeface="Arial" charset="0"/>
            </a:endParaRPr>
          </a:p>
        </p:txBody>
      </p:sp>
      <p:pic>
        <p:nvPicPr>
          <p:cNvPr id="20483" name="Picture 4" descr="MP900448291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133600"/>
            <a:ext cx="43434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il_fi" descr="http://t2.gstatic.com/images?q=tbn:FnoK0BLrUtpdmM:http://www.moneyhighstreet.com/import/images/Car+Smash+2_760_18694747_0_0_3482_300.jpg&amp;t=1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276475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17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00063" y="404813"/>
            <a:ext cx="8134350" cy="2160587"/>
          </a:xfrm>
        </p:spPr>
        <p:txBody>
          <a:bodyPr/>
          <a:lstStyle/>
          <a:p>
            <a:r>
              <a:rPr lang="en-GB" sz="5400" b="1">
                <a:solidFill>
                  <a:srgbClr val="2EBA9F"/>
                </a:solidFill>
                <a:latin typeface="Calibri" charset="0"/>
              </a:rPr>
              <a:t>A little experiment...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00063" y="1773238"/>
            <a:ext cx="8134350" cy="4711700"/>
          </a:xfrm>
        </p:spPr>
        <p:txBody>
          <a:bodyPr/>
          <a:lstStyle/>
          <a:p>
            <a:r>
              <a:rPr lang="en-GB" sz="3600">
                <a:solidFill>
                  <a:schemeClr val="tx1"/>
                </a:solidFill>
                <a:latin typeface="Calibri" charset="0"/>
              </a:rPr>
              <a:t>You are going to watch some clips.   </a:t>
            </a:r>
          </a:p>
          <a:p>
            <a:endParaRPr lang="en-GB" sz="3600">
              <a:solidFill>
                <a:schemeClr val="tx1"/>
              </a:solidFill>
              <a:latin typeface="Calibri" charset="0"/>
            </a:endParaRPr>
          </a:p>
          <a:p>
            <a:r>
              <a:rPr lang="en-GB" sz="3600">
                <a:solidFill>
                  <a:schemeClr val="tx1"/>
                </a:solidFill>
                <a:latin typeface="Calibri" charset="0"/>
              </a:rPr>
              <a:t>Please follow your instruction and record your answer on your piece of paper.</a:t>
            </a:r>
          </a:p>
          <a:p>
            <a:endParaRPr lang="en-GB" sz="3600">
              <a:solidFill>
                <a:schemeClr val="tx1"/>
              </a:solidFill>
              <a:latin typeface="Calibri" charset="0"/>
            </a:endParaRPr>
          </a:p>
          <a:p>
            <a:r>
              <a:rPr lang="en-GB" sz="3600">
                <a:solidFill>
                  <a:schemeClr val="tx1"/>
                </a:solidFill>
                <a:latin typeface="Calibri" charset="0"/>
              </a:rPr>
              <a:t>Show no one else</a:t>
            </a:r>
          </a:p>
        </p:txBody>
      </p:sp>
    </p:spTree>
    <p:extLst>
      <p:ext uri="{BB962C8B-B14F-4D97-AF65-F5344CB8AC3E}">
        <p14:creationId xmlns:p14="http://schemas.microsoft.com/office/powerpoint/2010/main" val="329982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134350" cy="703263"/>
          </a:xfrm>
          <a:noFill/>
        </p:spPr>
        <p:txBody>
          <a:bodyPr lIns="92075" tIns="46038" rIns="92075" bIns="46038" anchor="ctr">
            <a:normAutofit fontScale="90000"/>
          </a:bodyPr>
          <a:lstStyle/>
          <a:p>
            <a:pPr algn="ctr" eaLnBrk="1" hangingPunct="1"/>
            <a:r>
              <a:rPr lang="en-US" sz="6000" b="1">
                <a:solidFill>
                  <a:srgbClr val="00B0F0"/>
                </a:solidFill>
                <a:latin typeface="Calibri" charset="0"/>
              </a:rPr>
              <a:t>Eye Witness Testimony</a:t>
            </a:r>
          </a:p>
        </p:txBody>
      </p:sp>
      <p:sp>
        <p:nvSpPr>
          <p:cNvPr id="2253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>
              <a:latin typeface="Arial" charset="0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5516563"/>
            <a:ext cx="6400800" cy="360362"/>
          </a:xfrm>
        </p:spPr>
        <p:txBody>
          <a:bodyPr lIns="92075" tIns="46038" rIns="92075" bIns="46038"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900">
              <a:solidFill>
                <a:schemeClr val="bg1"/>
              </a:solidFill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sz="900">
              <a:solidFill>
                <a:schemeClr val="bg1"/>
              </a:solidFill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sz="900">
              <a:solidFill>
                <a:schemeClr val="bg1"/>
              </a:solidFill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180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8068" name="Picture 4" descr="images-miscellaneous-2006-eye-500x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820737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77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4"/>
          <p:cNvSpPr>
            <a:spLocks noGrp="1"/>
          </p:cNvSpPr>
          <p:nvPr>
            <p:ph type="title"/>
          </p:nvPr>
        </p:nvSpPr>
        <p:spPr>
          <a:xfrm>
            <a:off x="611188" y="620713"/>
            <a:ext cx="8134350" cy="703262"/>
          </a:xfrm>
        </p:spPr>
        <p:txBody>
          <a:bodyPr>
            <a:normAutofit fontScale="90000"/>
          </a:bodyPr>
          <a:lstStyle/>
          <a:p>
            <a:r>
              <a:rPr lang="en-GB">
                <a:latin typeface="Arial" charset="0"/>
              </a:rPr>
              <a:t>Background</a:t>
            </a:r>
          </a:p>
        </p:txBody>
      </p:sp>
      <p:sp>
        <p:nvSpPr>
          <p:cNvPr id="24579" name="Content Placeholder 5"/>
          <p:cNvSpPr>
            <a:spLocks noGrp="1"/>
          </p:cNvSpPr>
          <p:nvPr>
            <p:ph idx="1"/>
          </p:nvPr>
        </p:nvSpPr>
        <p:spPr>
          <a:xfrm>
            <a:off x="500063" y="1484313"/>
            <a:ext cx="8134350" cy="50006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How accurate are our memories?</a:t>
            </a: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Can you change someone’s memories?</a:t>
            </a: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Bartlett’s research into reconstructive memory is largely qualitative – Loftus wanted to establish a quantitative measure of memory distortion.</a:t>
            </a:r>
          </a:p>
        </p:txBody>
      </p:sp>
    </p:spTree>
    <p:extLst>
      <p:ext uri="{BB962C8B-B14F-4D97-AF65-F5344CB8AC3E}">
        <p14:creationId xmlns:p14="http://schemas.microsoft.com/office/powerpoint/2010/main" val="303862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34350" cy="703262"/>
          </a:xfrm>
        </p:spPr>
        <p:txBody>
          <a:bodyPr>
            <a:normAutofit fontScale="90000"/>
          </a:bodyPr>
          <a:lstStyle/>
          <a:p>
            <a:r>
              <a:rPr lang="en-GB">
                <a:latin typeface="Arial" charset="0"/>
              </a:rPr>
              <a:t>Aims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412875"/>
            <a:ext cx="3990975" cy="327183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Investigate the effects of language on memory.</a:t>
            </a: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Do leading questions influence our memory and recall.</a:t>
            </a:r>
          </a:p>
        </p:txBody>
      </p:sp>
      <p:sp>
        <p:nvSpPr>
          <p:cNvPr id="25604" name="Content Placeholder 6"/>
          <p:cNvSpPr>
            <a:spLocks noGrp="1"/>
          </p:cNvSpPr>
          <p:nvPr>
            <p:ph sz="half" idx="2"/>
          </p:nvPr>
        </p:nvSpPr>
        <p:spPr>
          <a:xfrm>
            <a:off x="4643438" y="1484313"/>
            <a:ext cx="3990975" cy="327183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>
                <a:solidFill>
                  <a:srgbClr val="00B050"/>
                </a:solidFill>
                <a:latin typeface="Arial" charset="0"/>
              </a:rPr>
              <a:t>Leading questions are ones which have a certain answer.</a:t>
            </a:r>
          </a:p>
          <a:p>
            <a:pPr marL="0" indent="0">
              <a:buFontTx/>
              <a:buNone/>
            </a:pPr>
            <a:endParaRPr lang="en-GB">
              <a:solidFill>
                <a:srgbClr val="00B050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solidFill>
                  <a:srgbClr val="00B050"/>
                </a:solidFill>
                <a:latin typeface="Arial" charset="0"/>
              </a:rPr>
              <a:t>“Mr Hickman is the best, isn’t he?”</a:t>
            </a:r>
          </a:p>
        </p:txBody>
      </p:sp>
    </p:spTree>
    <p:extLst>
      <p:ext uri="{BB962C8B-B14F-4D97-AF65-F5344CB8AC3E}">
        <p14:creationId xmlns:p14="http://schemas.microsoft.com/office/powerpoint/2010/main" val="16211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134350" cy="703263"/>
          </a:xfrm>
        </p:spPr>
        <p:txBody>
          <a:bodyPr>
            <a:normAutofit fontScale="90000"/>
          </a:bodyPr>
          <a:lstStyle/>
          <a:p>
            <a:r>
              <a:rPr lang="en-GB">
                <a:latin typeface="Arial" charset="0"/>
              </a:rPr>
              <a:t>Method</a:t>
            </a:r>
          </a:p>
        </p:txBody>
      </p:sp>
      <p:sp>
        <p:nvSpPr>
          <p:cNvPr id="26627" name="Content Placeholder 4"/>
          <p:cNvSpPr>
            <a:spLocks noGrp="1"/>
          </p:cNvSpPr>
          <p:nvPr>
            <p:ph idx="1"/>
          </p:nvPr>
        </p:nvSpPr>
        <p:spPr>
          <a:xfrm>
            <a:off x="500063" y="1196975"/>
            <a:ext cx="8134350" cy="52879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Two Lab Experiments.</a:t>
            </a: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Independent Groups Design</a:t>
            </a: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IV?</a:t>
            </a: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DV?</a:t>
            </a:r>
          </a:p>
        </p:txBody>
      </p:sp>
    </p:spTree>
    <p:extLst>
      <p:ext uri="{BB962C8B-B14F-4D97-AF65-F5344CB8AC3E}">
        <p14:creationId xmlns:p14="http://schemas.microsoft.com/office/powerpoint/2010/main" val="321813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7975" y="1268413"/>
            <a:ext cx="8569325" cy="42799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GB" sz="3200" b="1">
                <a:solidFill>
                  <a:srgbClr val="FF5050"/>
                </a:solidFill>
                <a:latin typeface="Calibri" charset="0"/>
              </a:rPr>
              <a:t>The participants</a:t>
            </a:r>
            <a:r>
              <a:rPr lang="en-GB" sz="3200">
                <a:solidFill>
                  <a:srgbClr val="FF5050"/>
                </a:solidFill>
                <a:latin typeface="Calibri" charset="0"/>
              </a:rPr>
              <a:t> </a:t>
            </a:r>
            <a:r>
              <a:rPr lang="en-GB" sz="3200">
                <a:solidFill>
                  <a:schemeClr val="tx1"/>
                </a:solidFill>
                <a:latin typeface="Calibri" charset="0"/>
              </a:rPr>
              <a:t>- 45 students in small groups</a:t>
            </a:r>
          </a:p>
          <a:p>
            <a:pPr eaLnBrk="1" hangingPunct="1"/>
            <a:r>
              <a:rPr lang="en-GB" sz="3200" b="1">
                <a:solidFill>
                  <a:srgbClr val="FF5050"/>
                </a:solidFill>
                <a:latin typeface="Calibri" charset="0"/>
              </a:rPr>
              <a:t>The procedure</a:t>
            </a:r>
            <a:r>
              <a:rPr lang="en-GB" sz="3200">
                <a:solidFill>
                  <a:srgbClr val="FF5050"/>
                </a:solidFill>
                <a:latin typeface="Calibri" charset="0"/>
              </a:rPr>
              <a:t> </a:t>
            </a:r>
            <a:r>
              <a:rPr lang="en-GB" sz="3200">
                <a:solidFill>
                  <a:schemeClr val="tx1"/>
                </a:solidFill>
                <a:latin typeface="Calibri" charset="0"/>
              </a:rPr>
              <a:t>- Students watched film clips of car accidents. </a:t>
            </a:r>
          </a:p>
          <a:p>
            <a:pPr eaLnBrk="1" hangingPunct="1"/>
            <a:r>
              <a:rPr lang="en-GB" sz="3200">
                <a:solidFill>
                  <a:schemeClr val="tx1"/>
                </a:solidFill>
                <a:latin typeface="Calibri" charset="0"/>
              </a:rPr>
              <a:t>Seven film clips between 5 and 30 seconds from a safety promotional film.  </a:t>
            </a:r>
          </a:p>
          <a:p>
            <a:pPr eaLnBrk="1" hangingPunct="1"/>
            <a:r>
              <a:rPr lang="en-GB" sz="3200">
                <a:solidFill>
                  <a:schemeClr val="tx1"/>
                </a:solidFill>
                <a:latin typeface="Calibri" charset="0"/>
              </a:rPr>
              <a:t>Shown in different orders to different groups.</a:t>
            </a:r>
          </a:p>
          <a:p>
            <a:pPr eaLnBrk="1" hangingPunct="1"/>
            <a:r>
              <a:rPr lang="en-GB" sz="3200">
                <a:solidFill>
                  <a:schemeClr val="tx1"/>
                </a:solidFill>
                <a:latin typeface="Calibri" charset="0"/>
              </a:rPr>
              <a:t>Staged crashes so the speed of the vehicle was known.</a:t>
            </a:r>
            <a:endParaRPr lang="en-GB" sz="2400">
              <a:latin typeface="Arial" charset="0"/>
            </a:endParaRPr>
          </a:p>
          <a:p>
            <a:pPr eaLnBrk="1" hangingPunct="1"/>
            <a:r>
              <a:rPr lang="en-GB" sz="3200">
                <a:solidFill>
                  <a:schemeClr val="tx1"/>
                </a:solidFill>
                <a:latin typeface="Calibri" charset="0"/>
              </a:rPr>
              <a:t>Standardised questionnaires to be completed afterwards.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23850" y="404813"/>
            <a:ext cx="813435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n-GB" sz="4400" b="1" kern="0" dirty="0">
                <a:solidFill>
                  <a:srgbClr val="2EBA9F"/>
                </a:solidFill>
                <a:latin typeface="Calibri" pitchFamily="34" charset="0"/>
                <a:ea typeface="+mj-ea"/>
                <a:cs typeface="+mj-cs"/>
              </a:rPr>
              <a:t>Loftus &amp; Palmer        </a:t>
            </a:r>
            <a:r>
              <a:rPr lang="en-GB" sz="3200" b="1" kern="0" dirty="0">
                <a:solidFill>
                  <a:srgbClr val="2EBA9F"/>
                </a:solidFill>
                <a:latin typeface="Calibri" pitchFamily="34" charset="0"/>
                <a:ea typeface="+mj-ea"/>
                <a:cs typeface="+mj-cs"/>
              </a:rPr>
              <a:t>Experiment 1</a:t>
            </a:r>
          </a:p>
        </p:txBody>
      </p:sp>
    </p:spTree>
    <p:extLst>
      <p:ext uri="{BB962C8B-B14F-4D97-AF65-F5344CB8AC3E}">
        <p14:creationId xmlns:p14="http://schemas.microsoft.com/office/powerpoint/2010/main" val="93656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00063" y="476250"/>
            <a:ext cx="8134350" cy="6008688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GB" sz="4000">
                <a:solidFill>
                  <a:schemeClr val="tx1"/>
                </a:solidFill>
                <a:latin typeface="Calibri" charset="0"/>
              </a:rPr>
              <a:t>Write an account of what they had seen</a:t>
            </a:r>
          </a:p>
          <a:p>
            <a:pPr marL="533400" indent="-533400" eaLnBrk="1" hangingPunct="1">
              <a:buFontTx/>
              <a:buAutoNum type="arabicPeriod"/>
            </a:pPr>
            <a:endParaRPr lang="en-GB" sz="4000">
              <a:solidFill>
                <a:schemeClr val="tx1"/>
              </a:solidFill>
              <a:latin typeface="Calibri" charset="0"/>
            </a:endParaRPr>
          </a:p>
          <a:p>
            <a:pPr marL="533400" indent="-533400" eaLnBrk="1" hangingPunct="1">
              <a:buFontTx/>
              <a:buAutoNum type="arabicPeriod"/>
            </a:pPr>
            <a:r>
              <a:rPr lang="en-GB" sz="4000">
                <a:solidFill>
                  <a:schemeClr val="tx1"/>
                </a:solidFill>
                <a:latin typeface="Calibri" charset="0"/>
              </a:rPr>
              <a:t>Answer questions about what they had seen</a:t>
            </a:r>
          </a:p>
          <a:p>
            <a:pPr marL="533400" indent="-533400" eaLnBrk="1" hangingPunct="1">
              <a:buFontTx/>
              <a:buNone/>
            </a:pPr>
            <a:endParaRPr lang="en-GB" sz="4000" b="1">
              <a:solidFill>
                <a:schemeClr val="tx1"/>
              </a:solidFill>
              <a:latin typeface="Calibri" charset="0"/>
            </a:endParaRPr>
          </a:p>
          <a:p>
            <a:pPr marL="533400" indent="-533400" eaLnBrk="1" hangingPunct="1">
              <a:buFontTx/>
              <a:buNone/>
            </a:pPr>
            <a:r>
              <a:rPr lang="en-GB" sz="4000" b="1">
                <a:solidFill>
                  <a:srgbClr val="00B0F0"/>
                </a:solidFill>
                <a:latin typeface="Calibri" charset="0"/>
              </a:rPr>
              <a:t>One question was the </a:t>
            </a:r>
            <a:r>
              <a:rPr lang="en-GB" sz="4000" b="1" u="sng">
                <a:solidFill>
                  <a:srgbClr val="00B0F0"/>
                </a:solidFill>
                <a:latin typeface="Calibri" charset="0"/>
              </a:rPr>
              <a:t>critical question</a:t>
            </a:r>
          </a:p>
          <a:p>
            <a:pPr marL="533400" indent="-533400" eaLnBrk="1" hangingPunct="1"/>
            <a:endParaRPr lang="en-GB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15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00063" y="549275"/>
            <a:ext cx="8320087" cy="59356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4800" b="1">
                <a:solidFill>
                  <a:srgbClr val="E70174"/>
                </a:solidFill>
                <a:latin typeface="Calibri" charset="0"/>
              </a:rPr>
              <a:t>The Critical Question:</a:t>
            </a:r>
          </a:p>
          <a:p>
            <a:pPr eaLnBrk="1" hangingPunct="1">
              <a:buFontTx/>
              <a:buNone/>
            </a:pPr>
            <a:r>
              <a:rPr lang="en-GB" sz="4000">
                <a:solidFill>
                  <a:schemeClr val="tx1"/>
                </a:solidFill>
                <a:latin typeface="Calibri" charset="0"/>
              </a:rPr>
              <a:t>	About how fast were the cars going when they </a:t>
            </a:r>
            <a:r>
              <a:rPr lang="en-GB" sz="4000" b="1">
                <a:solidFill>
                  <a:srgbClr val="92D050"/>
                </a:solidFill>
                <a:latin typeface="Calibri" charset="0"/>
              </a:rPr>
              <a:t>(*******) </a:t>
            </a:r>
            <a:r>
              <a:rPr lang="en-GB" sz="4000">
                <a:solidFill>
                  <a:schemeClr val="tx1"/>
                </a:solidFill>
                <a:latin typeface="Calibri" charset="0"/>
              </a:rPr>
              <a:t>each other?</a:t>
            </a:r>
          </a:p>
          <a:p>
            <a:pPr eaLnBrk="1" hangingPunct="1"/>
            <a:endParaRPr lang="en-GB" sz="4000">
              <a:solidFill>
                <a:schemeClr val="tx1"/>
              </a:solidFill>
              <a:latin typeface="Calibri" charset="0"/>
            </a:endParaRPr>
          </a:p>
          <a:p>
            <a:pPr eaLnBrk="1" hangingPunct="1">
              <a:buFontTx/>
              <a:buNone/>
            </a:pPr>
            <a:r>
              <a:rPr lang="en-GB" sz="4000">
                <a:solidFill>
                  <a:schemeClr val="tx1"/>
                </a:solidFill>
                <a:latin typeface="Calibri" charset="0"/>
              </a:rPr>
              <a:t>	There were five </a:t>
            </a:r>
            <a:r>
              <a:rPr lang="en-GB" sz="4000" b="1" u="sng">
                <a:solidFill>
                  <a:srgbClr val="FFC000"/>
                </a:solidFill>
                <a:latin typeface="Calibri" charset="0"/>
              </a:rPr>
              <a:t>conditions</a:t>
            </a:r>
            <a:r>
              <a:rPr lang="en-GB" sz="4000">
                <a:solidFill>
                  <a:schemeClr val="tx1"/>
                </a:solidFill>
                <a:latin typeface="Calibri" charset="0"/>
              </a:rPr>
              <a:t> (verbs) in the experiment  (Five groups of students)</a:t>
            </a:r>
          </a:p>
        </p:txBody>
      </p:sp>
      <p:pic>
        <p:nvPicPr>
          <p:cNvPr id="3072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835525"/>
            <a:ext cx="3241675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3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my%20accid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32263"/>
            <a:ext cx="4572000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333375"/>
            <a:ext cx="8497888" cy="5327650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GB" sz="4800" b="1">
                <a:solidFill>
                  <a:srgbClr val="FF5050"/>
                </a:solidFill>
                <a:latin typeface="Calibri" charset="0"/>
              </a:rPr>
              <a:t>The five conditions (verbs) were:</a:t>
            </a:r>
          </a:p>
          <a:p>
            <a:pPr marL="1181100" lvl="1" indent="-457200" eaLnBrk="1" hangingPunct="1">
              <a:buFontTx/>
              <a:buAutoNum type="arabicPeriod"/>
            </a:pPr>
            <a:r>
              <a:rPr lang="en-GB" sz="4800">
                <a:solidFill>
                  <a:schemeClr val="tx1"/>
                </a:solidFill>
                <a:latin typeface="Calibri" charset="0"/>
              </a:rPr>
              <a:t>Contacted </a:t>
            </a:r>
          </a:p>
          <a:p>
            <a:pPr marL="1181100" lvl="1" indent="-457200" eaLnBrk="1" hangingPunct="1">
              <a:buFontTx/>
              <a:buAutoNum type="arabicPeriod"/>
            </a:pPr>
            <a:r>
              <a:rPr lang="en-GB" sz="4800">
                <a:solidFill>
                  <a:schemeClr val="tx1"/>
                </a:solidFill>
                <a:latin typeface="Calibri" charset="0"/>
              </a:rPr>
              <a:t>Hit </a:t>
            </a:r>
          </a:p>
          <a:p>
            <a:pPr marL="1181100" lvl="1" indent="-457200" eaLnBrk="1" hangingPunct="1">
              <a:buFontTx/>
              <a:buAutoNum type="arabicPeriod"/>
            </a:pPr>
            <a:r>
              <a:rPr lang="en-GB" sz="4800">
                <a:solidFill>
                  <a:schemeClr val="tx1"/>
                </a:solidFill>
                <a:latin typeface="Calibri" charset="0"/>
              </a:rPr>
              <a:t>Bumped </a:t>
            </a:r>
          </a:p>
          <a:p>
            <a:pPr marL="1181100" lvl="1" indent="-457200" eaLnBrk="1" hangingPunct="1">
              <a:buFontTx/>
              <a:buAutoNum type="arabicPeriod"/>
            </a:pPr>
            <a:r>
              <a:rPr lang="en-GB" sz="4800">
                <a:solidFill>
                  <a:schemeClr val="tx1"/>
                </a:solidFill>
                <a:latin typeface="Calibri" charset="0"/>
              </a:rPr>
              <a:t>Collided</a:t>
            </a:r>
          </a:p>
          <a:p>
            <a:pPr marL="1181100" lvl="1" indent="-457200" eaLnBrk="1" hangingPunct="1">
              <a:buFontTx/>
              <a:buAutoNum type="arabicPeriod"/>
            </a:pPr>
            <a:r>
              <a:rPr lang="en-GB" sz="4800">
                <a:solidFill>
                  <a:schemeClr val="tx1"/>
                </a:solidFill>
                <a:latin typeface="Calibri" charset="0"/>
              </a:rPr>
              <a:t>Smashed</a:t>
            </a:r>
          </a:p>
          <a:p>
            <a:pPr marL="457200" indent="-457200" eaLnBrk="1" hangingPunct="1"/>
            <a:endParaRPr lang="en-GB" sz="2400">
              <a:latin typeface="Arial" charset="0"/>
            </a:endParaRPr>
          </a:p>
        </p:txBody>
      </p:sp>
      <p:sp>
        <p:nvSpPr>
          <p:cNvPr id="31748" name="Rectangle 8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GB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84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134350" cy="703263"/>
          </a:xfrm>
        </p:spPr>
        <p:txBody>
          <a:bodyPr>
            <a:normAutofit fontScale="90000"/>
          </a:bodyPr>
          <a:lstStyle/>
          <a:p>
            <a:r>
              <a:rPr lang="en-GB">
                <a:latin typeface="Arial" charset="0"/>
              </a:rPr>
              <a:t>Results – Experiment 1</a:t>
            </a:r>
          </a:p>
        </p:txBody>
      </p:sp>
      <p:sp>
        <p:nvSpPr>
          <p:cNvPr id="32771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052513"/>
            <a:ext cx="3990975" cy="327183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Accuracy of speed estimates.</a:t>
            </a: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2772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052513"/>
            <a:ext cx="3990975" cy="3271837"/>
          </a:xfrm>
        </p:spPr>
        <p:txBody>
          <a:bodyPr/>
          <a:lstStyle/>
          <a:p>
            <a:r>
              <a:rPr lang="en-GB">
                <a:solidFill>
                  <a:srgbClr val="FFFF00"/>
                </a:solidFill>
                <a:latin typeface="Arial" charset="0"/>
              </a:rPr>
              <a:t>Impact of the ‘critical’ verb?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11188" y="3284538"/>
          <a:ext cx="6096000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2911872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Film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Actual Speed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Mean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37.7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36.2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39.7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36.1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25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11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468313" y="333375"/>
          <a:ext cx="8207375" cy="617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Worksheet" r:id="rId3" imgW="3276600" imgH="2463800" progId="Excel.Sheet.8">
                  <p:embed/>
                </p:oleObj>
              </mc:Choice>
              <mc:Fallback>
                <p:oleObj name="Worksheet" r:id="rId3" imgW="3276600" imgH="2463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3375"/>
                        <a:ext cx="8207375" cy="6173788"/>
                      </a:xfrm>
                      <a:prstGeom prst="rect">
                        <a:avLst/>
                      </a:prstGeom>
                      <a:noFill/>
                      <a:ln w="174625">
                        <a:solidFill>
                          <a:srgbClr val="FF99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43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179388" y="188913"/>
            <a:ext cx="8964612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4000" b="1">
                <a:solidFill>
                  <a:srgbClr val="FFFF00"/>
                </a:solidFill>
                <a:latin typeface="Calibri" charset="0"/>
              </a:rPr>
              <a:t>Loftus and Palmer suggest 2 explanations for the results of Experiment 1:</a:t>
            </a:r>
          </a:p>
          <a:p>
            <a:pPr>
              <a:spcBef>
                <a:spcPct val="50000"/>
              </a:spcBef>
            </a:pPr>
            <a:endParaRPr lang="en-US" sz="3600" b="1">
              <a:solidFill>
                <a:srgbClr val="FFFF00"/>
              </a:solidFill>
              <a:latin typeface="Calibri" charset="0"/>
            </a:endParaRP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900113" y="2203450"/>
            <a:ext cx="7345362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GB" sz="4400">
              <a:solidFill>
                <a:schemeClr val="hlink"/>
              </a:solidFill>
            </a:endParaRPr>
          </a:p>
        </p:txBody>
      </p:sp>
      <p:pic>
        <p:nvPicPr>
          <p:cNvPr id="35844" name="Picture 5" descr="tn00571_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2622550"/>
            <a:ext cx="2268538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53" name="Text Box 29"/>
          <p:cNvSpPr txBox="1">
            <a:spLocks noChangeArrowheads="1"/>
          </p:cNvSpPr>
          <p:nvPr/>
        </p:nvSpPr>
        <p:spPr bwMode="auto">
          <a:xfrm>
            <a:off x="179388" y="1773238"/>
            <a:ext cx="878522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GB" sz="3200" b="1">
                <a:solidFill>
                  <a:srgbClr val="00B0F0"/>
                </a:solidFill>
                <a:latin typeface="Calibri" charset="0"/>
              </a:rPr>
              <a:t>Response Bias: </a:t>
            </a:r>
            <a:r>
              <a:rPr lang="en-GB" sz="3200">
                <a:solidFill>
                  <a:schemeClr val="tx1"/>
                </a:solidFill>
                <a:latin typeface="Calibri" charset="0"/>
              </a:rPr>
              <a:t>The different speed estimates occurred because the critical word (e.g. ‘smashed’ or ‘hit’) influences, or biases, a person’s response.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GB" sz="3200" b="1">
                <a:solidFill>
                  <a:srgbClr val="FF6600"/>
                </a:solidFill>
                <a:latin typeface="Calibri" charset="0"/>
              </a:rPr>
              <a:t>Memory is altered: </a:t>
            </a:r>
            <a:r>
              <a:rPr lang="en-GB" sz="3200">
                <a:solidFill>
                  <a:schemeClr val="tx1"/>
                </a:solidFill>
                <a:latin typeface="Calibri" charset="0"/>
              </a:rPr>
              <a:t>The critical word changes a person’s memory so they actually ‘see’ the accident differently, i.e. more or less severe.</a:t>
            </a:r>
          </a:p>
        </p:txBody>
      </p:sp>
      <p:sp>
        <p:nvSpPr>
          <p:cNvPr id="52255" name="Text Box 31"/>
          <p:cNvSpPr txBox="1">
            <a:spLocks noChangeArrowheads="1"/>
          </p:cNvSpPr>
          <p:nvPr/>
        </p:nvSpPr>
        <p:spPr bwMode="auto">
          <a:xfrm>
            <a:off x="323850" y="5445125"/>
            <a:ext cx="88201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b="1" i="1">
                <a:solidFill>
                  <a:srgbClr val="FF99CC"/>
                </a:solidFill>
                <a:latin typeface="Calibri" charset="0"/>
              </a:rPr>
              <a:t>In order to prove this second point, L&amp;P tested this in their second experiment – would people remember details that aren’t true?</a:t>
            </a:r>
            <a:endParaRPr lang="en-US" i="1">
              <a:solidFill>
                <a:srgbClr val="FF99CC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617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5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1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134350" cy="7016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6600" b="1">
                <a:solidFill>
                  <a:srgbClr val="E70174"/>
                </a:solidFill>
                <a:latin typeface="Calibri" charset="0"/>
              </a:rPr>
              <a:t>Eye Witness Testimony</a:t>
            </a:r>
          </a:p>
        </p:txBody>
      </p:sp>
      <p:sp>
        <p:nvSpPr>
          <p:cNvPr id="100364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317500" y="1341438"/>
            <a:ext cx="4824413" cy="3271837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sz="4800" dirty="0" smtClean="0">
                <a:solidFill>
                  <a:srgbClr val="FFFF00"/>
                </a:solidFill>
                <a:latin typeface="Calibri" pitchFamily="34" charset="0"/>
                <a:ea typeface="+mn-ea"/>
                <a:cs typeface="+mn-cs"/>
              </a:rPr>
              <a:t>The second experiment by Loftus &amp; Palmer</a:t>
            </a:r>
          </a:p>
          <a:p>
            <a:pPr eaLnBrk="1" hangingPunct="1">
              <a:defRPr/>
            </a:pPr>
            <a:endParaRPr lang="en-GB" sz="2400" dirty="0" smtClean="0">
              <a:ea typeface="+mn-ea"/>
              <a:cs typeface="+mn-cs"/>
            </a:endParaRPr>
          </a:p>
        </p:txBody>
      </p:sp>
      <p:sp>
        <p:nvSpPr>
          <p:cNvPr id="36868" name="Rectangle 13"/>
          <p:cNvSpPr>
            <a:spLocks noGrp="1" noChangeArrowheads="1"/>
          </p:cNvSpPr>
          <p:nvPr>
            <p:ph sz="half" idx="2"/>
          </p:nvPr>
        </p:nvSpPr>
        <p:spPr>
          <a:xfrm>
            <a:off x="250825" y="3749675"/>
            <a:ext cx="3990975" cy="327183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sz="2400">
                <a:solidFill>
                  <a:srgbClr val="92D050"/>
                </a:solidFill>
                <a:latin typeface="Arial" charset="0"/>
              </a:rPr>
              <a:t>Aim: To investigate whether participants who were asked the ‘smashed’ question were more likely to report seeing broken glass than those who were not.</a:t>
            </a:r>
          </a:p>
        </p:txBody>
      </p:sp>
      <p:pic>
        <p:nvPicPr>
          <p:cNvPr id="100356" name="Picture 4" descr="Glass%252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341438"/>
            <a:ext cx="28194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2"/>
          <p:cNvSpPr txBox="1">
            <a:spLocks noChangeArrowheads="1"/>
          </p:cNvSpPr>
          <p:nvPr/>
        </p:nvSpPr>
        <p:spPr bwMode="auto">
          <a:xfrm>
            <a:off x="4643438" y="3717925"/>
            <a:ext cx="4398962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55600" indent="-355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000066"/>
                </a:solidFill>
                <a:latin typeface="+mn-lt"/>
                <a:ea typeface="ＭＳ Ｐゴシック" charset="0"/>
                <a:cs typeface="+mn-cs"/>
              </a:defRPr>
            </a:lvl1pPr>
            <a:lvl2pPr marL="1079500" indent="-355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+mn-lt"/>
                <a:ea typeface="ＭＳ Ｐゴシック" charset="0"/>
              </a:defRPr>
            </a:lvl2pPr>
            <a:lvl3pPr marL="1790700" indent="-355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66"/>
                </a:solidFill>
                <a:latin typeface="+mn-lt"/>
                <a:ea typeface="ＭＳ Ｐゴシック" charset="0"/>
              </a:defRPr>
            </a:lvl3pPr>
            <a:lvl4pPr marL="2155825" indent="-1857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000066"/>
                </a:solidFill>
                <a:latin typeface="+mn-lt"/>
                <a:ea typeface="ＭＳ Ｐゴシック" charset="0"/>
              </a:defRPr>
            </a:lvl4pPr>
            <a:lvl5pPr marL="2541588" indent="-206375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  <a:ea typeface="ＭＳ Ｐゴシック" charset="0"/>
              </a:defRPr>
            </a:lvl5pPr>
            <a:lvl6pPr marL="2998788" indent="-206375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</a:defRPr>
            </a:lvl6pPr>
            <a:lvl7pPr marL="3455988" indent="-206375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</a:defRPr>
            </a:lvl7pPr>
            <a:lvl8pPr marL="3913188" indent="-206375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</a:defRPr>
            </a:lvl8pPr>
            <a:lvl9pPr marL="4370388" indent="-206375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GB" sz="4800" dirty="0" smtClean="0">
              <a:solidFill>
                <a:srgbClr val="FFFF00"/>
              </a:solidFill>
              <a:latin typeface="Calibri" pitchFamily="34" charset="0"/>
              <a:ea typeface="+mn-ea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GB" sz="2400" dirty="0" smtClean="0">
                <a:solidFill>
                  <a:srgbClr val="FFFF00"/>
                </a:solidFill>
                <a:ea typeface="+mn-ea"/>
              </a:rPr>
              <a:t>Lab experiment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sz="2400" dirty="0" smtClean="0">
                <a:solidFill>
                  <a:srgbClr val="FFFF00"/>
                </a:solidFill>
                <a:ea typeface="+mn-ea"/>
              </a:rPr>
              <a:t>Independent Groups</a:t>
            </a:r>
          </a:p>
        </p:txBody>
      </p:sp>
    </p:spTree>
    <p:extLst>
      <p:ext uri="{BB962C8B-B14F-4D97-AF65-F5344CB8AC3E}">
        <p14:creationId xmlns:p14="http://schemas.microsoft.com/office/powerpoint/2010/main" val="320654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00063" y="2420938"/>
            <a:ext cx="8134350" cy="4064000"/>
          </a:xfrm>
        </p:spPr>
        <p:txBody>
          <a:bodyPr/>
          <a:lstStyle/>
          <a:p>
            <a:pPr eaLnBrk="1" hangingPunct="1"/>
            <a:r>
              <a:rPr lang="en-GB" sz="4000" b="1">
                <a:solidFill>
                  <a:srgbClr val="FFFF00"/>
                </a:solidFill>
                <a:latin typeface="Calibri" charset="0"/>
              </a:rPr>
              <a:t>The participants</a:t>
            </a:r>
            <a:r>
              <a:rPr lang="en-GB" sz="4000">
                <a:solidFill>
                  <a:srgbClr val="FFFF00"/>
                </a:solidFill>
                <a:latin typeface="Calibri" charset="0"/>
              </a:rPr>
              <a:t> </a:t>
            </a:r>
            <a:r>
              <a:rPr lang="en-GB" sz="4000">
                <a:solidFill>
                  <a:schemeClr val="tx1"/>
                </a:solidFill>
                <a:latin typeface="Calibri" charset="0"/>
              </a:rPr>
              <a:t>- 150 students (three groups of 50 students)</a:t>
            </a:r>
          </a:p>
          <a:p>
            <a:pPr eaLnBrk="1" hangingPunct="1"/>
            <a:endParaRPr lang="en-GB" sz="4000">
              <a:solidFill>
                <a:srgbClr val="FFFF00"/>
              </a:solidFill>
              <a:latin typeface="Calibri" charset="0"/>
            </a:endParaRPr>
          </a:p>
          <a:p>
            <a:pPr eaLnBrk="1" hangingPunct="1"/>
            <a:r>
              <a:rPr lang="en-GB" sz="4000" b="1">
                <a:solidFill>
                  <a:srgbClr val="FFFF00"/>
                </a:solidFill>
                <a:latin typeface="Calibri" charset="0"/>
              </a:rPr>
              <a:t>The procedure</a:t>
            </a:r>
            <a:r>
              <a:rPr lang="en-GB" sz="4000">
                <a:solidFill>
                  <a:srgbClr val="FFFF00"/>
                </a:solidFill>
                <a:latin typeface="Calibri" charset="0"/>
              </a:rPr>
              <a:t> </a:t>
            </a:r>
            <a:r>
              <a:rPr lang="en-GB" sz="4000">
                <a:solidFill>
                  <a:schemeClr val="tx1"/>
                </a:solidFill>
                <a:latin typeface="Calibri" charset="0"/>
              </a:rPr>
              <a:t>- Students watched a one minute film which showed  a 4 second multiple car accident 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23850" y="404813"/>
            <a:ext cx="813435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n-GB" sz="6000" b="1" kern="0" dirty="0">
                <a:solidFill>
                  <a:srgbClr val="FF8B8B"/>
                </a:solidFill>
                <a:latin typeface="Calibri" pitchFamily="34" charset="0"/>
                <a:ea typeface="+mj-ea"/>
                <a:cs typeface="+mj-cs"/>
              </a:rPr>
              <a:t>Loftus &amp; Palmer</a:t>
            </a:r>
          </a:p>
          <a:p>
            <a:pPr>
              <a:defRPr/>
            </a:pPr>
            <a:r>
              <a:rPr lang="en-GB" sz="4400" b="1" kern="0" dirty="0">
                <a:solidFill>
                  <a:srgbClr val="FF8B8B"/>
                </a:solidFill>
                <a:latin typeface="Calibri" pitchFamily="34" charset="0"/>
                <a:ea typeface="+mj-ea"/>
                <a:cs typeface="+mj-cs"/>
              </a:rPr>
              <a:t>Experiment 2</a:t>
            </a:r>
          </a:p>
        </p:txBody>
      </p:sp>
    </p:spTree>
    <p:extLst>
      <p:ext uri="{BB962C8B-B14F-4D97-AF65-F5344CB8AC3E}">
        <p14:creationId xmlns:p14="http://schemas.microsoft.com/office/powerpoint/2010/main" val="39968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8424862" cy="3271838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buFontTx/>
              <a:buNone/>
            </a:pPr>
            <a:r>
              <a:rPr lang="en-GB" sz="5400">
                <a:solidFill>
                  <a:schemeClr val="tx1"/>
                </a:solidFill>
                <a:latin typeface="Calibri" charset="0"/>
              </a:rPr>
              <a:t>After the film the participants were divided into</a:t>
            </a:r>
          </a:p>
          <a:p>
            <a:pPr marL="0" indent="0" eaLnBrk="1" hangingPunct="1">
              <a:buFontTx/>
              <a:buNone/>
            </a:pPr>
            <a:r>
              <a:rPr lang="en-GB" sz="5400" b="1" u="sng">
                <a:solidFill>
                  <a:srgbClr val="DEC00A"/>
                </a:solidFill>
                <a:latin typeface="Calibri" charset="0"/>
              </a:rPr>
              <a:t>3 experimental groups</a:t>
            </a:r>
          </a:p>
          <a:p>
            <a:pPr marL="0" indent="0" eaLnBrk="1" hangingPunct="1">
              <a:buFontTx/>
              <a:buNone/>
            </a:pPr>
            <a:endParaRPr lang="en-GB" sz="3600">
              <a:solidFill>
                <a:srgbClr val="DEC00A"/>
              </a:solidFill>
              <a:latin typeface="Calibri" charset="0"/>
            </a:endParaRPr>
          </a:p>
          <a:p>
            <a:pPr marL="0" indent="0" eaLnBrk="1" hangingPunct="1">
              <a:buFontTx/>
              <a:buNone/>
            </a:pPr>
            <a:r>
              <a:rPr lang="en-GB" sz="3600">
                <a:solidFill>
                  <a:srgbClr val="DEC00A"/>
                </a:solidFill>
                <a:latin typeface="Calibri" charset="0"/>
              </a:rPr>
              <a:t>Each subject completed two questionnaires – one straight after the film and one a week later</a:t>
            </a:r>
          </a:p>
          <a:p>
            <a:pPr marL="0" indent="0" eaLnBrk="1" hangingPunct="1"/>
            <a:endParaRPr lang="en-GB" b="1" u="sng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87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850" y="2349500"/>
            <a:ext cx="8134350" cy="3919538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GB" sz="4000" b="1">
                <a:solidFill>
                  <a:srgbClr val="92D050"/>
                </a:solidFill>
                <a:latin typeface="Calibri" charset="0"/>
              </a:rPr>
              <a:t>Group 1 was asked:</a:t>
            </a:r>
          </a:p>
          <a:p>
            <a:pPr eaLnBrk="1" hangingPunct="1">
              <a:buFontTx/>
              <a:buNone/>
            </a:pPr>
            <a:endParaRPr lang="en-GB" sz="4000" b="1">
              <a:solidFill>
                <a:schemeClr val="tx1"/>
              </a:solidFill>
              <a:latin typeface="Calibri" charset="0"/>
            </a:endParaRPr>
          </a:p>
          <a:p>
            <a:pPr eaLnBrk="1" hangingPunct="1">
              <a:buFontTx/>
              <a:buNone/>
            </a:pPr>
            <a:r>
              <a:rPr lang="en-GB" sz="5400" i="1">
                <a:solidFill>
                  <a:schemeClr val="tx1"/>
                </a:solidFill>
                <a:latin typeface="Calibri" charset="0"/>
              </a:rPr>
              <a:t>	“How fast were the cars going when they </a:t>
            </a:r>
            <a:r>
              <a:rPr lang="en-GB" sz="5400" b="1" i="1" u="sng">
                <a:solidFill>
                  <a:schemeClr val="tx1"/>
                </a:solidFill>
                <a:latin typeface="Calibri" charset="0"/>
              </a:rPr>
              <a:t>hit</a:t>
            </a:r>
            <a:r>
              <a:rPr lang="en-GB" sz="5400" b="1" i="1">
                <a:solidFill>
                  <a:schemeClr val="tx1"/>
                </a:solidFill>
                <a:latin typeface="Calibri" charset="0"/>
              </a:rPr>
              <a:t> each other?”</a:t>
            </a:r>
          </a:p>
          <a:p>
            <a:pPr eaLnBrk="1" hangingPunct="1"/>
            <a:endParaRPr lang="en-GB" b="1">
              <a:latin typeface="Arial" charset="0"/>
            </a:endParaRPr>
          </a:p>
          <a:p>
            <a:pPr eaLnBrk="1" hangingPunct="1"/>
            <a:endParaRPr lang="en-GB">
              <a:latin typeface="Arial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23850" y="404813"/>
            <a:ext cx="813435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n-GB" sz="6000" b="1" kern="0" dirty="0">
                <a:solidFill>
                  <a:srgbClr val="FF8B8B"/>
                </a:solidFill>
                <a:latin typeface="Calibri" pitchFamily="34" charset="0"/>
                <a:ea typeface="+mj-ea"/>
                <a:cs typeface="+mj-cs"/>
              </a:rPr>
              <a:t>Loftus &amp; Palmer</a:t>
            </a:r>
          </a:p>
          <a:p>
            <a:pPr>
              <a:defRPr/>
            </a:pPr>
            <a:r>
              <a:rPr lang="en-GB" sz="4400" b="1" kern="0" dirty="0">
                <a:solidFill>
                  <a:srgbClr val="FF8B8B"/>
                </a:solidFill>
                <a:latin typeface="Calibri" pitchFamily="34" charset="0"/>
                <a:ea typeface="+mj-ea"/>
                <a:cs typeface="+mj-cs"/>
              </a:rPr>
              <a:t>Experiment 2- Questionnaire 1.</a:t>
            </a:r>
          </a:p>
        </p:txBody>
      </p:sp>
    </p:spTree>
    <p:extLst>
      <p:ext uri="{BB962C8B-B14F-4D97-AF65-F5344CB8AC3E}">
        <p14:creationId xmlns:p14="http://schemas.microsoft.com/office/powerpoint/2010/main" val="196976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00063" y="2133600"/>
            <a:ext cx="8134350" cy="43513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4000" b="1">
                <a:solidFill>
                  <a:srgbClr val="00B0F0"/>
                </a:solidFill>
                <a:latin typeface="Calibri" charset="0"/>
              </a:rPr>
              <a:t>Group 2 was asked:</a:t>
            </a:r>
          </a:p>
          <a:p>
            <a:pPr eaLnBrk="1" hangingPunct="1">
              <a:buFontTx/>
              <a:buNone/>
            </a:pPr>
            <a:endParaRPr lang="en-GB" sz="5400" i="1">
              <a:solidFill>
                <a:schemeClr val="tx1"/>
              </a:solidFill>
              <a:latin typeface="Calibri" charset="0"/>
            </a:endParaRPr>
          </a:p>
          <a:p>
            <a:pPr eaLnBrk="1" hangingPunct="1">
              <a:buFontTx/>
              <a:buNone/>
            </a:pPr>
            <a:r>
              <a:rPr lang="en-GB" sz="5400" i="1">
                <a:solidFill>
                  <a:schemeClr val="tx1"/>
                </a:solidFill>
                <a:latin typeface="Calibri" charset="0"/>
              </a:rPr>
              <a:t>	“How fast were the cars going when they smashed into</a:t>
            </a:r>
            <a:r>
              <a:rPr lang="en-GB" sz="5400" b="1" i="1">
                <a:solidFill>
                  <a:schemeClr val="tx1"/>
                </a:solidFill>
                <a:latin typeface="Calibri" charset="0"/>
              </a:rPr>
              <a:t> each other?”</a:t>
            </a:r>
          </a:p>
          <a:p>
            <a:pPr eaLnBrk="1" hangingPunct="1"/>
            <a:endParaRPr lang="en-GB" b="1">
              <a:latin typeface="Arial" charset="0"/>
            </a:endParaRPr>
          </a:p>
        </p:txBody>
      </p:sp>
      <p:sp>
        <p:nvSpPr>
          <p:cNvPr id="40963" name="TextBox 4"/>
          <p:cNvSpPr txBox="1">
            <a:spLocks noChangeArrowheads="1"/>
          </p:cNvSpPr>
          <p:nvPr/>
        </p:nvSpPr>
        <p:spPr bwMode="auto">
          <a:xfrm>
            <a:off x="468313" y="333375"/>
            <a:ext cx="813435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6000" b="1">
                <a:solidFill>
                  <a:srgbClr val="FF8B8B"/>
                </a:solidFill>
                <a:latin typeface="Calibri" charset="0"/>
              </a:rPr>
              <a:t>Loftus &amp; Palmer</a:t>
            </a:r>
          </a:p>
          <a:p>
            <a:r>
              <a:rPr lang="en-GB" sz="4400" b="1">
                <a:solidFill>
                  <a:srgbClr val="FF8B8B"/>
                </a:solidFill>
                <a:latin typeface="Calibri" charset="0"/>
              </a:rPr>
              <a:t>Experiment 2 – Questionnaire 1</a:t>
            </a:r>
          </a:p>
        </p:txBody>
      </p:sp>
    </p:spTree>
    <p:extLst>
      <p:ext uri="{BB962C8B-B14F-4D97-AF65-F5344CB8AC3E}">
        <p14:creationId xmlns:p14="http://schemas.microsoft.com/office/powerpoint/2010/main" val="421529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850" y="2506663"/>
            <a:ext cx="8496300" cy="43513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4800" b="1">
                <a:solidFill>
                  <a:srgbClr val="FFFF00"/>
                </a:solidFill>
                <a:latin typeface="Calibri" charset="0"/>
              </a:rPr>
              <a:t>	Group 3 </a:t>
            </a:r>
            <a:r>
              <a:rPr lang="en-GB" sz="4800">
                <a:solidFill>
                  <a:schemeClr val="tx1"/>
                </a:solidFill>
                <a:latin typeface="Calibri" charset="0"/>
              </a:rPr>
              <a:t>was asked</a:t>
            </a:r>
            <a:r>
              <a:rPr lang="en-GB" sz="4800" b="1">
                <a:solidFill>
                  <a:schemeClr val="tx1"/>
                </a:solidFill>
                <a:latin typeface="Calibri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GB" sz="4800" b="1">
                <a:solidFill>
                  <a:schemeClr val="tx1"/>
                </a:solidFill>
                <a:latin typeface="Calibri" charset="0"/>
              </a:rPr>
              <a:t>	</a:t>
            </a:r>
            <a:r>
              <a:rPr lang="en-GB" sz="4800" b="1" u="sng">
                <a:solidFill>
                  <a:schemeClr val="tx1"/>
                </a:solidFill>
                <a:latin typeface="Calibri" charset="0"/>
              </a:rPr>
              <a:t>no question</a:t>
            </a:r>
            <a:r>
              <a:rPr lang="en-GB" sz="4800">
                <a:solidFill>
                  <a:schemeClr val="tx1"/>
                </a:solidFill>
                <a:latin typeface="Calibri" charset="0"/>
              </a:rPr>
              <a:t> about the speed of the cars</a:t>
            </a:r>
          </a:p>
          <a:p>
            <a:pPr eaLnBrk="1" hangingPunct="1"/>
            <a:endParaRPr lang="en-GB">
              <a:latin typeface="Arial" charset="0"/>
            </a:endParaRPr>
          </a:p>
        </p:txBody>
      </p:sp>
      <p:sp>
        <p:nvSpPr>
          <p:cNvPr id="41987" name="TextBox 4"/>
          <p:cNvSpPr txBox="1">
            <a:spLocks noChangeArrowheads="1"/>
          </p:cNvSpPr>
          <p:nvPr/>
        </p:nvSpPr>
        <p:spPr bwMode="auto">
          <a:xfrm>
            <a:off x="395288" y="404813"/>
            <a:ext cx="81343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6000" b="1">
                <a:solidFill>
                  <a:srgbClr val="FF8B8B"/>
                </a:solidFill>
                <a:latin typeface="Calibri" charset="0"/>
              </a:rPr>
              <a:t>Loftus &amp; Palmer</a:t>
            </a:r>
          </a:p>
          <a:p>
            <a:r>
              <a:rPr lang="en-GB" sz="4400" b="1">
                <a:solidFill>
                  <a:srgbClr val="FF8B8B"/>
                </a:solidFill>
                <a:latin typeface="Calibri" charset="0"/>
              </a:rPr>
              <a:t>Experiment 2 – Questionnaire 1.</a:t>
            </a:r>
          </a:p>
        </p:txBody>
      </p:sp>
    </p:spTree>
    <p:extLst>
      <p:ext uri="{BB962C8B-B14F-4D97-AF65-F5344CB8AC3E}">
        <p14:creationId xmlns:p14="http://schemas.microsoft.com/office/powerpoint/2010/main" val="266797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00063" y="1916113"/>
            <a:ext cx="8320087" cy="45688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6000" b="1">
                <a:solidFill>
                  <a:srgbClr val="FF5050"/>
                </a:solidFill>
                <a:latin typeface="Calibri" charset="0"/>
              </a:rPr>
              <a:t>One week later...</a:t>
            </a:r>
          </a:p>
          <a:p>
            <a:pPr eaLnBrk="1" hangingPunct="1"/>
            <a:r>
              <a:rPr lang="en-GB" sz="4000">
                <a:solidFill>
                  <a:schemeClr val="tx1"/>
                </a:solidFill>
                <a:latin typeface="Calibri" charset="0"/>
              </a:rPr>
              <a:t>The participants returned and were asked 10 yes or no questions about the incident including the </a:t>
            </a:r>
            <a:r>
              <a:rPr lang="en-GB" sz="4000" u="sng">
                <a:solidFill>
                  <a:schemeClr val="tx1"/>
                </a:solidFill>
                <a:latin typeface="Calibri" charset="0"/>
              </a:rPr>
              <a:t>critical question</a:t>
            </a:r>
          </a:p>
          <a:p>
            <a:pPr algn="ctr" eaLnBrk="1" hangingPunct="1">
              <a:buFontTx/>
              <a:buNone/>
            </a:pPr>
            <a:r>
              <a:rPr lang="en-GB" sz="4400" b="1" i="1">
                <a:solidFill>
                  <a:schemeClr val="tx1"/>
                </a:solidFill>
                <a:latin typeface="Calibri" charset="0"/>
              </a:rPr>
              <a:t>    </a:t>
            </a:r>
            <a:r>
              <a:rPr lang="en-GB" sz="4400" b="1" i="1">
                <a:solidFill>
                  <a:srgbClr val="FFC000"/>
                </a:solidFill>
                <a:latin typeface="Calibri" charset="0"/>
              </a:rPr>
              <a:t>“Did you see any broken glass?”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323850" y="260350"/>
            <a:ext cx="813435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6000" b="1">
                <a:solidFill>
                  <a:srgbClr val="FF8B8B"/>
                </a:solidFill>
                <a:latin typeface="Calibri" charset="0"/>
              </a:rPr>
              <a:t>Loftus &amp; Palmer</a:t>
            </a:r>
          </a:p>
          <a:p>
            <a:r>
              <a:rPr lang="en-GB" sz="4400" b="1">
                <a:solidFill>
                  <a:srgbClr val="FF8B8B"/>
                </a:solidFill>
                <a:latin typeface="Calibri" charset="0"/>
              </a:rPr>
              <a:t>Experiment 2 – Questionnaire 2.</a:t>
            </a:r>
          </a:p>
        </p:txBody>
      </p:sp>
    </p:spTree>
    <p:extLst>
      <p:ext uri="{BB962C8B-B14F-4D97-AF65-F5344CB8AC3E}">
        <p14:creationId xmlns:p14="http://schemas.microsoft.com/office/powerpoint/2010/main" val="272410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6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6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34350" cy="703262"/>
          </a:xfrm>
        </p:spPr>
        <p:txBody>
          <a:bodyPr>
            <a:normAutofit fontScale="90000"/>
          </a:bodyPr>
          <a:lstStyle/>
          <a:p>
            <a:r>
              <a:rPr lang="en-GB">
                <a:latin typeface="Arial" charset="0"/>
              </a:rPr>
              <a:t>Results 1. Estimate of Speed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539750" y="1557338"/>
            <a:ext cx="8134350" cy="3271837"/>
          </a:xfrm>
        </p:spPr>
        <p:txBody>
          <a:bodyPr/>
          <a:lstStyle/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  <a:p>
            <a:pPr marL="0" indent="0">
              <a:buFontTx/>
              <a:buNone/>
            </a:pPr>
            <a:r>
              <a:rPr lang="en-GB">
                <a:solidFill>
                  <a:srgbClr val="FFFF00"/>
                </a:solidFill>
                <a:latin typeface="Arial" charset="0"/>
              </a:rPr>
              <a:t>Subjects in the smashed  condition gave higher speed estimates than hit</a:t>
            </a:r>
          </a:p>
          <a:p>
            <a:pPr marL="0" indent="0">
              <a:buFontTx/>
              <a:buNone/>
            </a:pPr>
            <a:endParaRPr lang="en-GB">
              <a:solidFill>
                <a:srgbClr val="FFFF00"/>
              </a:solidFill>
              <a:latin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16013" y="3284538"/>
          <a:ext cx="6311900" cy="172878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55950"/>
                <a:gridCol w="3155950"/>
              </a:tblGrid>
              <a:tr h="576262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38" marR="91438" marT="45736" marB="45736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Speed</a:t>
                      </a:r>
                      <a:r>
                        <a:rPr lang="en-GB" sz="1800" baseline="0" dirty="0" smtClean="0"/>
                        <a:t> of car</a:t>
                      </a:r>
                      <a:endParaRPr lang="en-GB" sz="1800" dirty="0"/>
                    </a:p>
                  </a:txBody>
                  <a:tcPr marL="91438" marR="91438" marT="45736" marB="45736"/>
                </a:tc>
              </a:tr>
              <a:tr h="57626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Smashed</a:t>
                      </a:r>
                      <a:endParaRPr lang="en-GB" sz="1800" dirty="0"/>
                    </a:p>
                  </a:txBody>
                  <a:tcPr marL="91438" marR="91438" marT="45736" marB="45736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10.46mph</a:t>
                      </a:r>
                      <a:endParaRPr lang="en-GB" sz="1800" dirty="0"/>
                    </a:p>
                  </a:txBody>
                  <a:tcPr marL="91438" marR="91438" marT="45736" marB="45736"/>
                </a:tc>
              </a:tr>
              <a:tr h="57626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Hit</a:t>
                      </a:r>
                      <a:endParaRPr lang="en-GB" sz="1800" dirty="0"/>
                    </a:p>
                  </a:txBody>
                  <a:tcPr marL="91438" marR="91438" marT="45736" marB="45736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8mph</a:t>
                      </a:r>
                      <a:endParaRPr lang="en-GB" sz="1800" dirty="0"/>
                    </a:p>
                  </a:txBody>
                  <a:tcPr marL="91438" marR="91438" marT="45736" marB="4573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795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468313" y="549275"/>
            <a:ext cx="8134350" cy="60801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 sz="4800" b="1" u="sng">
                <a:solidFill>
                  <a:srgbClr val="FFFF00"/>
                </a:solidFill>
                <a:latin typeface="Calibri" charset="0"/>
              </a:rPr>
              <a:t>Which group</a:t>
            </a:r>
            <a:r>
              <a:rPr lang="en-GB" sz="4800" b="1">
                <a:solidFill>
                  <a:srgbClr val="FFFF00"/>
                </a:solidFill>
                <a:latin typeface="Calibri" charset="0"/>
              </a:rPr>
              <a:t> </a:t>
            </a:r>
            <a:r>
              <a:rPr lang="en-GB" sz="4800">
                <a:solidFill>
                  <a:schemeClr val="tx1"/>
                </a:solidFill>
                <a:latin typeface="Calibri" charset="0"/>
              </a:rPr>
              <a:t>do you think </a:t>
            </a:r>
            <a:r>
              <a:rPr lang="en-GB" sz="4800" b="1">
                <a:solidFill>
                  <a:srgbClr val="A3A3E0"/>
                </a:solidFill>
                <a:latin typeface="Calibri" charset="0"/>
              </a:rPr>
              <a:t>‘saw’ </a:t>
            </a:r>
            <a:r>
              <a:rPr lang="en-GB" sz="4800">
                <a:solidFill>
                  <a:schemeClr val="tx1"/>
                </a:solidFill>
                <a:latin typeface="Calibri" charset="0"/>
              </a:rPr>
              <a:t>more broken glass?</a:t>
            </a: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8388350" cy="524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47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989138"/>
            <a:ext cx="3240088" cy="327183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GB" sz="4400" b="1" u="sng">
                <a:solidFill>
                  <a:srgbClr val="CCCC00"/>
                </a:solidFill>
                <a:latin typeface="Calibri" charset="0"/>
              </a:rPr>
              <a:t>The findings</a:t>
            </a:r>
          </a:p>
          <a:p>
            <a:pPr eaLnBrk="1" hangingPunct="1"/>
            <a:r>
              <a:rPr lang="en-GB" sz="4400">
                <a:solidFill>
                  <a:schemeClr val="tx1"/>
                </a:solidFill>
                <a:latin typeface="Calibri" charset="0"/>
              </a:rPr>
              <a:t>Which group saw more broken glass?</a:t>
            </a:r>
          </a:p>
          <a:p>
            <a:pPr eaLnBrk="1" hangingPunct="1"/>
            <a:endParaRPr lang="en-GB" sz="2400">
              <a:latin typeface="Arial" charset="0"/>
            </a:endParaRPr>
          </a:p>
          <a:p>
            <a:pPr eaLnBrk="1" hangingPunct="1"/>
            <a:endParaRPr lang="en-GB" sz="2400">
              <a:latin typeface="Arial" charset="0"/>
            </a:endParaRPr>
          </a:p>
        </p:txBody>
      </p:sp>
      <p:graphicFrame>
        <p:nvGraphicFramePr>
          <p:cNvPr id="107533" name="Object 13"/>
          <p:cNvGraphicFramePr>
            <a:graphicFrameLocks noGrp="1" noChangeAspect="1"/>
          </p:cNvGraphicFramePr>
          <p:nvPr>
            <p:ph sz="half" idx="2"/>
          </p:nvPr>
        </p:nvGraphicFramePr>
        <p:xfrm>
          <a:off x="3087688" y="2781300"/>
          <a:ext cx="6056312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Worksheet" r:id="rId3" imgW="3251200" imgH="1816100" progId="Excel.Sheet.8">
                  <p:embed/>
                </p:oleObj>
              </mc:Choice>
              <mc:Fallback>
                <p:oleObj name="Worksheet" r:id="rId3" imgW="3251200" imgH="18161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7688" y="2781300"/>
                        <a:ext cx="6056312" cy="338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3850" y="260350"/>
            <a:ext cx="813435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6000" b="1" kern="0" dirty="0" smtClean="0">
                <a:solidFill>
                  <a:srgbClr val="FF8B8B"/>
                </a:solidFill>
                <a:latin typeface="Calibri" pitchFamily="34" charset="0"/>
                <a:ea typeface="+mj-ea"/>
                <a:cs typeface="+mj-cs"/>
              </a:rPr>
              <a:t>Loftus &amp; Palmer</a:t>
            </a:r>
          </a:p>
          <a:p>
            <a:pPr>
              <a:defRPr/>
            </a:pPr>
            <a:r>
              <a:rPr lang="en-GB" sz="4400" b="1" kern="0" dirty="0" smtClean="0">
                <a:solidFill>
                  <a:srgbClr val="FF8B8B"/>
                </a:solidFill>
                <a:latin typeface="Calibri" pitchFamily="34" charset="0"/>
                <a:ea typeface="+mj-ea"/>
                <a:cs typeface="+mj-cs"/>
              </a:rPr>
              <a:t>Experiment 2</a:t>
            </a:r>
          </a:p>
        </p:txBody>
      </p:sp>
    </p:spTree>
    <p:extLst>
      <p:ext uri="{BB962C8B-B14F-4D97-AF65-F5344CB8AC3E}">
        <p14:creationId xmlns:p14="http://schemas.microsoft.com/office/powerpoint/2010/main" val="103362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989138"/>
            <a:ext cx="3240088" cy="327183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GB" sz="4400" b="1" u="sng">
                <a:solidFill>
                  <a:srgbClr val="CCCC00"/>
                </a:solidFill>
                <a:latin typeface="Calibri" charset="0"/>
              </a:rPr>
              <a:t>The findings</a:t>
            </a:r>
          </a:p>
          <a:p>
            <a:pPr eaLnBrk="1" hangingPunct="1"/>
            <a:r>
              <a:rPr lang="en-GB" sz="4400">
                <a:solidFill>
                  <a:schemeClr val="tx1"/>
                </a:solidFill>
                <a:latin typeface="Calibri" charset="0"/>
              </a:rPr>
              <a:t>Which group saw more broken glass?</a:t>
            </a:r>
          </a:p>
          <a:p>
            <a:pPr eaLnBrk="1" hangingPunct="1"/>
            <a:endParaRPr lang="en-GB" sz="2400">
              <a:latin typeface="Arial" charset="0"/>
            </a:endParaRPr>
          </a:p>
          <a:p>
            <a:pPr eaLnBrk="1" hangingPunct="1"/>
            <a:endParaRPr lang="en-GB" sz="2400">
              <a:latin typeface="Arial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3850" y="260350"/>
            <a:ext cx="813435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6000" b="1" kern="0" dirty="0" smtClean="0">
                <a:solidFill>
                  <a:srgbClr val="FF8B8B"/>
                </a:solidFill>
                <a:latin typeface="Calibri" pitchFamily="34" charset="0"/>
                <a:ea typeface="+mj-ea"/>
                <a:cs typeface="+mj-cs"/>
              </a:rPr>
              <a:t>Loftus &amp; Palmer</a:t>
            </a:r>
          </a:p>
          <a:p>
            <a:pPr>
              <a:defRPr/>
            </a:pPr>
            <a:r>
              <a:rPr lang="en-GB" sz="4400" b="1" kern="0" dirty="0" smtClean="0">
                <a:solidFill>
                  <a:srgbClr val="FF8B8B"/>
                </a:solidFill>
                <a:latin typeface="Calibri" pitchFamily="34" charset="0"/>
                <a:ea typeface="+mj-ea"/>
                <a:cs typeface="+mj-cs"/>
              </a:rPr>
              <a:t>Experiment 2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half" idx="2"/>
          </p:nvPr>
        </p:nvGraphicFramePr>
        <p:xfrm>
          <a:off x="3779838" y="2420938"/>
          <a:ext cx="5256212" cy="26638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4053"/>
                <a:gridCol w="1314053"/>
                <a:gridCol w="1314053"/>
                <a:gridCol w="1314053"/>
              </a:tblGrid>
              <a:tr h="1233978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Response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Smash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Hit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COntrol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</a:tr>
              <a:tr h="71492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Yes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16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7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6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</a:tr>
              <a:tr h="71492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No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34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43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44</a:t>
                      </a:r>
                      <a:endParaRPr lang="en-GB" sz="1800" dirty="0"/>
                    </a:p>
                  </a:txBody>
                  <a:tcPr marL="91433" marR="91433" marT="45712" marB="4571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863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900113" y="2203450"/>
            <a:ext cx="7345362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endParaRPr lang="en-GB" sz="4400">
              <a:solidFill>
                <a:schemeClr val="hlink"/>
              </a:solidFill>
            </a:endParaRPr>
          </a:p>
        </p:txBody>
      </p:sp>
      <p:pic>
        <p:nvPicPr>
          <p:cNvPr id="49155" name="Picture 5" descr="tn00571_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5597525"/>
            <a:ext cx="20161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179388" y="188913"/>
            <a:ext cx="896461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3600" b="1">
                <a:solidFill>
                  <a:srgbClr val="92D050"/>
                </a:solidFill>
                <a:latin typeface="Calibri" charset="0"/>
              </a:rPr>
              <a:t>In Experiment 2 the results again showed that the way a question is asked can influence the answer given:</a:t>
            </a:r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323850" y="2133600"/>
            <a:ext cx="8280400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GB" sz="3200">
                <a:solidFill>
                  <a:schemeClr val="tx1"/>
                </a:solidFill>
                <a:latin typeface="Calibri" charset="0"/>
              </a:rPr>
              <a:t>This however was not due to a response bias - as all participants were all asked if they had seen any broken glass. </a:t>
            </a:r>
          </a:p>
          <a:p>
            <a:pPr>
              <a:spcBef>
                <a:spcPct val="50000"/>
              </a:spcBef>
            </a:pPr>
            <a:endParaRPr lang="en-GB" sz="320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3200">
                <a:solidFill>
                  <a:schemeClr val="tx1"/>
                </a:solidFill>
                <a:latin typeface="Calibri" charset="0"/>
              </a:rPr>
              <a:t>This suggests that the leading question had actually </a:t>
            </a:r>
            <a:r>
              <a:rPr lang="en-GB" sz="3200" u="sng">
                <a:solidFill>
                  <a:schemeClr val="tx1"/>
                </a:solidFill>
                <a:latin typeface="Calibri" charset="0"/>
              </a:rPr>
              <a:t>altered</a:t>
            </a:r>
            <a:r>
              <a:rPr lang="en-GB" sz="3200">
                <a:solidFill>
                  <a:schemeClr val="tx1"/>
                </a:solidFill>
                <a:latin typeface="Calibri" charset="0"/>
              </a:rPr>
              <a:t> the participants memory of the event.</a:t>
            </a:r>
            <a:endParaRPr lang="en-US" sz="3200">
              <a:solidFill>
                <a:schemeClr val="tx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86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/>
      <p:bldP spid="5428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250825" y="404813"/>
            <a:ext cx="8134350" cy="703262"/>
          </a:xfrm>
        </p:spPr>
        <p:txBody>
          <a:bodyPr>
            <a:normAutofit fontScale="90000"/>
          </a:bodyPr>
          <a:lstStyle/>
          <a:p>
            <a:r>
              <a:rPr lang="en-GB" sz="8800" b="1" dirty="0" smtClean="0">
                <a:solidFill>
                  <a:srgbClr val="FFFF00"/>
                </a:solidFill>
                <a:latin typeface="Calibri" charset="0"/>
              </a:rPr>
              <a:t/>
            </a:r>
            <a:br>
              <a:rPr lang="en-GB" sz="8800" b="1" dirty="0" smtClean="0">
                <a:solidFill>
                  <a:srgbClr val="FFFF00"/>
                </a:solidFill>
                <a:latin typeface="Calibri" charset="0"/>
              </a:rPr>
            </a:br>
            <a:r>
              <a:rPr lang="en-GB" sz="8800" b="1" dirty="0">
                <a:solidFill>
                  <a:srgbClr val="FFFF00"/>
                </a:solidFill>
                <a:latin typeface="Calibri" charset="0"/>
              </a:rPr>
              <a:t/>
            </a:r>
            <a:br>
              <a:rPr lang="en-GB" sz="8800" b="1" dirty="0">
                <a:solidFill>
                  <a:srgbClr val="FFFF00"/>
                </a:solidFill>
                <a:latin typeface="Calibri" charset="0"/>
              </a:rPr>
            </a:br>
            <a:r>
              <a:rPr lang="en-GB" sz="8800" b="1" dirty="0" smtClean="0">
                <a:solidFill>
                  <a:srgbClr val="FFFF00"/>
                </a:solidFill>
                <a:latin typeface="Calibri" charset="0"/>
              </a:rPr>
              <a:t>Evaluating</a:t>
            </a:r>
            <a:r>
              <a:rPr lang="en-GB" sz="8800" b="1" dirty="0" smtClean="0">
                <a:solidFill>
                  <a:srgbClr val="FF99CC"/>
                </a:solidFill>
                <a:latin typeface="Calibri" charset="0"/>
              </a:rPr>
              <a:t> </a:t>
            </a:r>
            <a:r>
              <a:rPr lang="en-GB" sz="8800" b="1" dirty="0">
                <a:solidFill>
                  <a:srgbClr val="FF99CC"/>
                </a:solidFill>
                <a:latin typeface="Calibri" charset="0"/>
              </a:rPr>
              <a:t>the Loftus </a:t>
            </a:r>
            <a:br>
              <a:rPr lang="en-GB" sz="8800" b="1" dirty="0">
                <a:solidFill>
                  <a:srgbClr val="FF99CC"/>
                </a:solidFill>
                <a:latin typeface="Calibri" charset="0"/>
              </a:rPr>
            </a:br>
            <a:r>
              <a:rPr lang="en-GB" sz="8800" b="1" dirty="0">
                <a:solidFill>
                  <a:srgbClr val="FF99CC"/>
                </a:solidFill>
                <a:latin typeface="Calibri" charset="0"/>
              </a:rPr>
              <a:t>and Palmer Study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33056"/>
            <a:ext cx="3636963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85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8134350" cy="703263"/>
          </a:xfrm>
        </p:spPr>
        <p:txBody>
          <a:bodyPr>
            <a:normAutofit fontScale="90000"/>
          </a:bodyPr>
          <a:lstStyle/>
          <a:p>
            <a:r>
              <a:rPr lang="en-GB" sz="5400" b="1">
                <a:solidFill>
                  <a:srgbClr val="FFFF00"/>
                </a:solidFill>
                <a:latin typeface="Calibri" charset="0"/>
              </a:rPr>
              <a:t>Recap Test</a:t>
            </a:r>
          </a:p>
        </p:txBody>
      </p:sp>
      <p:sp>
        <p:nvSpPr>
          <p:cNvPr id="58371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765175"/>
            <a:ext cx="8820150" cy="6092825"/>
          </a:xfrm>
        </p:spPr>
        <p:txBody>
          <a:bodyPr>
            <a:normAutofit fontScale="92500"/>
          </a:bodyPr>
          <a:lstStyle/>
          <a:p>
            <a:pPr marL="514350" indent="-514350">
              <a:buFontTx/>
              <a:buAutoNum type="arabicPeriod"/>
            </a:pPr>
            <a:r>
              <a:rPr lang="en-GB" sz="3200">
                <a:solidFill>
                  <a:schemeClr val="tx1"/>
                </a:solidFill>
                <a:latin typeface="Calibri" charset="0"/>
              </a:rPr>
              <a:t>What were the 5 words in the primary experiment?</a:t>
            </a:r>
          </a:p>
          <a:p>
            <a:pPr marL="514350" indent="-514350">
              <a:buFontTx/>
              <a:buAutoNum type="arabicPeriod"/>
            </a:pPr>
            <a:r>
              <a:rPr lang="en-GB" sz="3200">
                <a:solidFill>
                  <a:srgbClr val="92D050"/>
                </a:solidFill>
                <a:latin typeface="Calibri" charset="0"/>
              </a:rPr>
              <a:t>What was the dependent variable in the first experiment?</a:t>
            </a:r>
          </a:p>
          <a:p>
            <a:pPr marL="514350" indent="-514350">
              <a:buFontTx/>
              <a:buAutoNum type="arabicPeriod"/>
            </a:pPr>
            <a:r>
              <a:rPr lang="en-GB" sz="3200">
                <a:solidFill>
                  <a:schemeClr val="tx1"/>
                </a:solidFill>
                <a:latin typeface="Calibri" charset="0"/>
              </a:rPr>
              <a:t>What </a:t>
            </a:r>
            <a:r>
              <a:rPr lang="en-GB">
                <a:solidFill>
                  <a:schemeClr val="tx1"/>
                </a:solidFill>
                <a:latin typeface="Calibri" charset="0"/>
              </a:rPr>
              <a:t>were the three groups used in experiment 2?</a:t>
            </a:r>
          </a:p>
          <a:p>
            <a:pPr marL="514350" indent="-514350">
              <a:buFontTx/>
              <a:buAutoNum type="arabicPeriod"/>
            </a:pPr>
            <a:r>
              <a:rPr lang="en-GB">
                <a:solidFill>
                  <a:srgbClr val="92D050"/>
                </a:solidFill>
                <a:latin typeface="Calibri" charset="0"/>
              </a:rPr>
              <a:t>What was the critical question in the second experiment?</a:t>
            </a:r>
          </a:p>
          <a:p>
            <a:pPr marL="514350" indent="-514350">
              <a:buFontTx/>
              <a:buAutoNum type="arabicPeriod"/>
            </a:pPr>
            <a:r>
              <a:rPr lang="en-GB">
                <a:solidFill>
                  <a:schemeClr val="tx1"/>
                </a:solidFill>
                <a:latin typeface="Calibri" charset="0"/>
              </a:rPr>
              <a:t>How many participants took part in experiment 1?</a:t>
            </a:r>
          </a:p>
          <a:p>
            <a:pPr marL="514350" indent="-514350">
              <a:buFontTx/>
              <a:buAutoNum type="arabicPeriod"/>
            </a:pPr>
            <a:r>
              <a:rPr lang="en-GB">
                <a:solidFill>
                  <a:srgbClr val="92D050"/>
                </a:solidFill>
                <a:latin typeface="Calibri" charset="0"/>
              </a:rPr>
              <a:t>How many participants took part in experiment 2</a:t>
            </a:r>
          </a:p>
          <a:p>
            <a:pPr marL="514350" indent="-514350">
              <a:buFontTx/>
              <a:buAutoNum type="arabicPeriod"/>
            </a:pPr>
            <a:r>
              <a:rPr lang="en-GB">
                <a:solidFill>
                  <a:schemeClr val="tx1"/>
                </a:solidFill>
                <a:latin typeface="Calibri" charset="0"/>
              </a:rPr>
              <a:t>Which verb in the first experiment elicited the slowest (on average) speed estimates?</a:t>
            </a:r>
          </a:p>
          <a:p>
            <a:pPr marL="514350" indent="-514350">
              <a:buFontTx/>
              <a:buAutoNum type="arabicPeriod"/>
            </a:pPr>
            <a:endParaRPr lang="en-GB">
              <a:solidFill>
                <a:schemeClr val="tx1"/>
              </a:solidFill>
              <a:latin typeface="Calibri" charset="0"/>
            </a:endParaRPr>
          </a:p>
          <a:p>
            <a:pPr marL="514350" indent="-514350">
              <a:buFontTx/>
              <a:buAutoNum type="arabicPeriod"/>
            </a:pPr>
            <a:endParaRPr lang="en-GB">
              <a:solidFill>
                <a:schemeClr val="tx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50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964612" cy="703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5400" b="1">
                <a:solidFill>
                  <a:srgbClr val="82AECC"/>
                </a:solidFill>
                <a:latin typeface="Calibri" charset="0"/>
              </a:rPr>
              <a:t> </a:t>
            </a:r>
            <a:r>
              <a:rPr lang="en-GB" sz="5400" b="1">
                <a:solidFill>
                  <a:srgbClr val="82AECC"/>
                </a:solidFill>
                <a:latin typeface="Calibri" charset="0"/>
              </a:rPr>
              <a:t>Loftus &amp; Palmer - Criticisms </a:t>
            </a:r>
            <a:endParaRPr lang="en-US" sz="5400" b="1">
              <a:solidFill>
                <a:srgbClr val="82AECC"/>
              </a:solidFill>
              <a:latin typeface="Calibri" charset="0"/>
            </a:endParaRPr>
          </a:p>
        </p:txBody>
      </p:sp>
      <p:sp>
        <p:nvSpPr>
          <p:cNvPr id="6041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46799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4000">
                <a:solidFill>
                  <a:schemeClr val="tx1"/>
                </a:solidFill>
                <a:latin typeface="Calibri" charset="0"/>
              </a:rPr>
              <a:t>Was this research in any way </a:t>
            </a:r>
            <a:r>
              <a:rPr lang="en-US" sz="4000" b="1" u="sng">
                <a:solidFill>
                  <a:srgbClr val="2EBA9F"/>
                </a:solidFill>
                <a:latin typeface="Calibri" charset="0"/>
              </a:rPr>
              <a:t>unethical?</a:t>
            </a:r>
          </a:p>
          <a:p>
            <a:pPr eaLnBrk="1" hangingPunct="1"/>
            <a:endParaRPr lang="en-US" sz="4000" b="1" u="sng">
              <a:solidFill>
                <a:srgbClr val="2EBA9F"/>
              </a:solidFill>
              <a:latin typeface="Calibri" charset="0"/>
            </a:endParaRPr>
          </a:p>
          <a:p>
            <a:pPr eaLnBrk="1" hangingPunct="1"/>
            <a:r>
              <a:rPr lang="en-US" sz="4000" b="1">
                <a:solidFill>
                  <a:schemeClr val="tx1"/>
                </a:solidFill>
                <a:latin typeface="Calibri" charset="0"/>
              </a:rPr>
              <a:t>Did this research have </a:t>
            </a:r>
            <a:r>
              <a:rPr lang="en-US" sz="4000" b="1" u="sng">
                <a:solidFill>
                  <a:srgbClr val="2EBA9F"/>
                </a:solidFill>
                <a:latin typeface="Calibri" charset="0"/>
              </a:rPr>
              <a:t>ecological validity?</a:t>
            </a:r>
          </a:p>
          <a:p>
            <a:pPr eaLnBrk="1" hangingPunct="1">
              <a:buFontTx/>
              <a:buNone/>
            </a:pPr>
            <a:endParaRPr lang="en-US" sz="4000" b="1" u="sng">
              <a:solidFill>
                <a:srgbClr val="2EBA9F"/>
              </a:solidFill>
              <a:latin typeface="Calibri" charset="0"/>
            </a:endParaRPr>
          </a:p>
          <a:p>
            <a:pPr eaLnBrk="1" hangingPunct="1"/>
            <a:r>
              <a:rPr lang="en-US" sz="4000">
                <a:solidFill>
                  <a:schemeClr val="tx1"/>
                </a:solidFill>
                <a:latin typeface="Calibri" charset="0"/>
              </a:rPr>
              <a:t>Was this a </a:t>
            </a:r>
            <a:r>
              <a:rPr lang="en-US" sz="4000" b="1" u="sng">
                <a:solidFill>
                  <a:srgbClr val="2EBA9F"/>
                </a:solidFill>
                <a:latin typeface="Calibri" charset="0"/>
              </a:rPr>
              <a:t>repeated measures design </a:t>
            </a:r>
            <a:r>
              <a:rPr lang="en-US" sz="4000">
                <a:solidFill>
                  <a:schemeClr val="tx1"/>
                </a:solidFill>
                <a:latin typeface="Calibri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Calibri" charset="0"/>
              </a:rPr>
            </a:br>
            <a:r>
              <a:rPr lang="en-GB" sz="4000" b="1">
                <a:solidFill>
                  <a:schemeClr val="tx1"/>
                </a:solidFill>
                <a:latin typeface="Calibri" charset="0"/>
              </a:rPr>
              <a:t>or</a:t>
            </a:r>
            <a:r>
              <a:rPr lang="en-US" sz="4000" b="1">
                <a:solidFill>
                  <a:schemeClr val="tx1"/>
                </a:solidFill>
                <a:latin typeface="Calibri" charset="0"/>
              </a:rPr>
              <a:t> </a:t>
            </a:r>
            <a:r>
              <a:rPr lang="en-US" sz="4000">
                <a:solidFill>
                  <a:schemeClr val="tx1"/>
                </a:solidFill>
                <a:latin typeface="Calibri" charset="0"/>
              </a:rPr>
              <a:t>an </a:t>
            </a:r>
            <a:r>
              <a:rPr lang="en-US" sz="4000" b="1" u="sng">
                <a:solidFill>
                  <a:srgbClr val="2EBA9F"/>
                </a:solidFill>
                <a:latin typeface="Calibri" charset="0"/>
              </a:rPr>
              <a:t>independent measures design?</a:t>
            </a:r>
          </a:p>
        </p:txBody>
      </p:sp>
    </p:spTree>
    <p:extLst>
      <p:ext uri="{BB962C8B-B14F-4D97-AF65-F5344CB8AC3E}">
        <p14:creationId xmlns:p14="http://schemas.microsoft.com/office/powerpoint/2010/main" val="312158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500063" y="260350"/>
            <a:ext cx="8134350" cy="2305050"/>
          </a:xfrm>
        </p:spPr>
        <p:txBody>
          <a:bodyPr/>
          <a:lstStyle/>
          <a:p>
            <a:r>
              <a:rPr lang="en-GB" sz="5400" b="1">
                <a:solidFill>
                  <a:srgbClr val="82AECC"/>
                </a:solidFill>
                <a:latin typeface="Calibri" charset="0"/>
              </a:rPr>
              <a:t>What do we consider when we evaluate a study?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63600" y="2060575"/>
            <a:ext cx="8280400" cy="4640263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GB" sz="4000" b="1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Generalisability				</a:t>
            </a:r>
            <a:r>
              <a:rPr lang="en-GB" sz="4000" b="1" dirty="0" smtClean="0">
                <a:solidFill>
                  <a:srgbClr val="FF6600"/>
                </a:solidFill>
                <a:latin typeface="Calibri" pitchFamily="34" charset="0"/>
                <a:ea typeface="+mn-ea"/>
                <a:cs typeface="+mn-cs"/>
              </a:rPr>
              <a:t>(G)</a:t>
            </a:r>
          </a:p>
          <a:p>
            <a:pPr>
              <a:buFontTx/>
              <a:buNone/>
              <a:defRPr/>
            </a:pPr>
            <a:r>
              <a:rPr lang="en-GB" sz="4000" b="1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Reliability / Controls			</a:t>
            </a:r>
            <a:r>
              <a:rPr lang="en-GB" sz="4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ea typeface="+mn-ea"/>
                <a:cs typeface="+mn-cs"/>
              </a:rPr>
              <a:t>(R)</a:t>
            </a:r>
          </a:p>
          <a:p>
            <a:pPr>
              <a:buFontTx/>
              <a:buNone/>
              <a:defRPr/>
            </a:pPr>
            <a:r>
              <a:rPr lang="en-GB" sz="4000" b="1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Application / Usefulness		</a:t>
            </a:r>
            <a:r>
              <a:rPr lang="en-GB" sz="4000" b="1" dirty="0" smtClean="0">
                <a:solidFill>
                  <a:srgbClr val="FF5050"/>
                </a:solidFill>
                <a:latin typeface="Calibri" pitchFamily="34" charset="0"/>
                <a:ea typeface="+mn-ea"/>
                <a:cs typeface="+mn-cs"/>
              </a:rPr>
              <a:t>(A)</a:t>
            </a:r>
          </a:p>
          <a:p>
            <a:pPr>
              <a:buFontTx/>
              <a:buNone/>
              <a:defRPr/>
            </a:pPr>
            <a:r>
              <a:rPr lang="en-GB" sz="4000" b="1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Validity (including Ecological)	</a:t>
            </a:r>
            <a:r>
              <a:rPr lang="en-GB" sz="4000" b="1" dirty="0" smtClean="0">
                <a:solidFill>
                  <a:srgbClr val="92D050"/>
                </a:solidFill>
                <a:latin typeface="Calibri" pitchFamily="34" charset="0"/>
                <a:ea typeface="+mn-ea"/>
                <a:cs typeface="+mn-cs"/>
              </a:rPr>
              <a:t>(V)</a:t>
            </a:r>
          </a:p>
          <a:p>
            <a:pPr>
              <a:buFontTx/>
              <a:buNone/>
              <a:defRPr/>
            </a:pPr>
            <a:r>
              <a:rPr lang="en-GB" sz="4000" b="1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Ethics						</a:t>
            </a:r>
            <a:r>
              <a:rPr lang="en-GB" sz="4000" b="1" dirty="0" smtClean="0">
                <a:solidFill>
                  <a:srgbClr val="2EBA9F"/>
                </a:solidFill>
                <a:latin typeface="Calibri" pitchFamily="34" charset="0"/>
                <a:ea typeface="+mn-ea"/>
                <a:cs typeface="+mn-cs"/>
              </a:rPr>
              <a:t>(E)</a:t>
            </a:r>
          </a:p>
          <a:p>
            <a:pPr>
              <a:buFontTx/>
              <a:buNone/>
              <a:defRPr/>
            </a:pPr>
            <a:r>
              <a:rPr lang="en-GB" sz="4000" b="1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Research Method			</a:t>
            </a:r>
            <a:r>
              <a:rPr lang="en-GB" sz="4000" b="1" dirty="0" smtClean="0">
                <a:solidFill>
                  <a:srgbClr val="FFFF00"/>
                </a:solidFill>
                <a:latin typeface="Calibri" pitchFamily="34" charset="0"/>
                <a:ea typeface="+mn-ea"/>
                <a:cs typeface="+mn-cs"/>
              </a:rPr>
              <a:t>(R)</a:t>
            </a:r>
            <a:endParaRPr lang="en-GB" sz="4000" b="1" dirty="0">
              <a:solidFill>
                <a:srgbClr val="FFFF00"/>
              </a:solidFill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413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dirty="0" smtClean="0"/>
              <a:t>False memories can be created.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Loftus &amp; </a:t>
            </a:r>
            <a:r>
              <a:rPr lang="en-US" dirty="0" err="1" smtClean="0"/>
              <a:t>Pickrell</a:t>
            </a:r>
            <a:r>
              <a:rPr lang="en-US" dirty="0" smtClean="0"/>
              <a:t> (1995)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Families provide 3 true stories of </a:t>
            </a:r>
            <a:r>
              <a:rPr lang="en-US" dirty="0" err="1" smtClean="0"/>
              <a:t>Pps</a:t>
            </a:r>
            <a:r>
              <a:rPr lang="en-US" dirty="0" smtClean="0"/>
              <a:t> childhoods and one false one is included about getting lost in a department store.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29% of participants remember the ‘false’ story with details.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PQr_IJvYzbA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492896"/>
            <a:ext cx="3319016" cy="26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1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Loftus &amp; </a:t>
            </a:r>
            <a:r>
              <a:rPr lang="en-US" dirty="0" err="1" smtClean="0"/>
              <a:t>Pickrell</a:t>
            </a:r>
            <a:r>
              <a:rPr lang="en-US" dirty="0" smtClean="0"/>
              <a:t> (2003) False Memories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120 students who had been to Disneyland  - evaluate an advertising campaign.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30% who read advert with Bugs Bunny suggest they remember seeing him.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40% who read advert with bug bunny and saw a cardboard cutout saw him – with some claiming they saw Mickey and Bugs together.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28672" r="-286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23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dirty="0" smtClean="0"/>
              <a:t>How does anxiety influence recall?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Makes it worse.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Makes it better.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65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Yerkes-Dodson Inverted U-</a:t>
            </a:r>
            <a:r>
              <a:rPr lang="en-US" dirty="0" smtClean="0"/>
              <a:t>Hypothesis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-21870" r="-218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456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dirty="0" smtClean="0"/>
              <a:t>Repression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Traumatic events may be repressed and pushed into the unconscious.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Motivated forgetting acts as a </a:t>
            </a:r>
            <a:r>
              <a:rPr lang="en-US" dirty="0" err="1" smtClean="0"/>
              <a:t>defence</a:t>
            </a:r>
            <a:r>
              <a:rPr lang="en-US" dirty="0" smtClean="0"/>
              <a:t> against difficult memories.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12793" r="-127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098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dirty="0" smtClean="0"/>
              <a:t>Loftus (1987) Weapon Focus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Lab Study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a person has a weapon then our focus is on the weapon which reduces the accuracy of recall for face or other characteristics.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33442" b="-334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7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Christianson &amp; </a:t>
            </a:r>
            <a:r>
              <a:rPr lang="en-US" dirty="0" err="1" smtClean="0"/>
              <a:t>Hubinette</a:t>
            </a:r>
            <a:r>
              <a:rPr lang="en-US" dirty="0" smtClean="0"/>
              <a:t> (1993) </a:t>
            </a:r>
            <a:br>
              <a:rPr lang="en-US" dirty="0" smtClean="0"/>
            </a:br>
            <a:r>
              <a:rPr lang="en-US" dirty="0" smtClean="0"/>
              <a:t>Real Bank Robberies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Real Life Case Studies.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Recall of witnesses increased when in stressful situations.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0148" r="201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73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dirty="0" smtClean="0"/>
              <a:t>Peters (1988) Injections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People having injections with nurse </a:t>
            </a:r>
            <a:r>
              <a:rPr lang="en-US" dirty="0" err="1" smtClean="0"/>
              <a:t>Vs</a:t>
            </a:r>
            <a:r>
              <a:rPr lang="en-US" dirty="0" smtClean="0"/>
              <a:t> People just meeting a researcher.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Better recall for the nurse.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6067" b="-260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0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 Question: How might anxiety influence recall?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2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Assessment 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and evaluate research into eyewitness testimony. [12]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867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88" y="476250"/>
            <a:ext cx="8134350" cy="7032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>
                <a:latin typeface="Arial" charset="0"/>
              </a:rPr>
              <a:t>Why is eyewitness testimony important?</a:t>
            </a:r>
            <a:endParaRPr lang="en-US">
              <a:latin typeface="Arial" charset="0"/>
            </a:endParaRPr>
          </a:p>
        </p:txBody>
      </p:sp>
      <p:pic>
        <p:nvPicPr>
          <p:cNvPr id="54275" name="Picture 4" descr="j028718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600200"/>
            <a:ext cx="5143500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179388" y="1585913"/>
            <a:ext cx="2667000" cy="2933700"/>
          </a:xfrm>
          <a:prstGeom prst="wedgeRoundRectCallout">
            <a:avLst>
              <a:gd name="adj1" fmla="val 108500"/>
              <a:gd name="adj2" fmla="val 2440"/>
              <a:gd name="adj3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ja-JP" sz="2000" b="1">
                <a:ea typeface="MS Mincho" charset="0"/>
                <a:cs typeface="MS Mincho" charset="0"/>
              </a:rPr>
              <a:t>“</a:t>
            </a:r>
            <a:r>
              <a:rPr lang="en-US" altLang="ja-JP" sz="2000">
                <a:solidFill>
                  <a:schemeClr val="bg1"/>
                </a:solidFill>
                <a:ea typeface="MS Mincho" charset="0"/>
                <a:cs typeface="MS Mincho" charset="0"/>
              </a:rPr>
              <a:t>I do solemnly, sincerely and truly declare and affirm that the evidence I shall give shall be the truth, the whole truth and nothing but the truth”</a:t>
            </a:r>
            <a:endParaRPr lang="en-US" sz="2000">
              <a:solidFill>
                <a:schemeClr val="bg1"/>
              </a:solidFill>
              <a:ea typeface="MS Mincho" charset="0"/>
              <a:cs typeface="MS Mincho" charset="0"/>
            </a:endParaRPr>
          </a:p>
        </p:txBody>
      </p:sp>
      <p:sp>
        <p:nvSpPr>
          <p:cNvPr id="54277" name="TextBox 4"/>
          <p:cNvSpPr txBox="1">
            <a:spLocks noChangeArrowheads="1"/>
          </p:cNvSpPr>
          <p:nvPr/>
        </p:nvSpPr>
        <p:spPr bwMode="auto">
          <a:xfrm>
            <a:off x="468313" y="5732463"/>
            <a:ext cx="59293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rgbClr val="000066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marL="25146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marL="29718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marL="34290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marL="3886200" indent="-228600" eaLnBrk="0" hangingPunct="0">
              <a:defRPr sz="16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800">
                <a:solidFill>
                  <a:schemeClr val="tx1"/>
                </a:solidFill>
              </a:rPr>
              <a:t>Eyewitness Testimony has been found to be only </a:t>
            </a:r>
            <a:r>
              <a:rPr lang="en-GB" sz="1800" b="1">
                <a:solidFill>
                  <a:schemeClr val="tx1"/>
                </a:solidFill>
              </a:rPr>
              <a:t>60% reliable</a:t>
            </a:r>
          </a:p>
          <a:p>
            <a:r>
              <a:rPr lang="en-GB" sz="1800">
                <a:solidFill>
                  <a:schemeClr val="tx1"/>
                </a:solidFill>
              </a:rPr>
              <a:t> yet is still admissible as evidence in a court of law.</a:t>
            </a:r>
            <a:endParaRPr 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84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GB" dirty="0" smtClean="0"/>
              <a:t>What do we want?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we want from a good police interview?</a:t>
            </a:r>
          </a:p>
          <a:p>
            <a:pPr lvl="1"/>
            <a:r>
              <a:rPr lang="en-GB" dirty="0" smtClean="0"/>
              <a:t>Accuracy</a:t>
            </a:r>
          </a:p>
          <a:p>
            <a:pPr lvl="1"/>
            <a:r>
              <a:rPr lang="en-GB" dirty="0" smtClean="0"/>
              <a:t>Detail</a:t>
            </a:r>
          </a:p>
          <a:p>
            <a:pPr lvl="1"/>
            <a:r>
              <a:rPr lang="en-GB" dirty="0" smtClean="0"/>
              <a:t>Increasing amounts of both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r>
              <a:rPr lang="en-GB" dirty="0" smtClean="0"/>
              <a:t>What ideas have you learnt from memory and forgetting that might help police improve their practice?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483768" y="5877272"/>
            <a:ext cx="5814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OOy_oP3ESQY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67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GB" dirty="0" smtClean="0"/>
              <a:t>Key Terms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55438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7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Cognitive Interview </a:t>
            </a:r>
            <a:br>
              <a:rPr lang="en-US" sz="3200" dirty="0" smtClean="0"/>
            </a:br>
            <a:r>
              <a:rPr lang="en-US" sz="3200" dirty="0" smtClean="0"/>
              <a:t>(Fisher &amp; </a:t>
            </a:r>
            <a:r>
              <a:rPr lang="en-US" sz="3200" dirty="0" err="1" smtClean="0"/>
              <a:t>Geiselman</a:t>
            </a:r>
            <a:r>
              <a:rPr lang="en-US" sz="3200" dirty="0" smtClean="0"/>
              <a:t> 1992)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8921558"/>
              </p:ext>
            </p:extLst>
          </p:nvPr>
        </p:nvGraphicFramePr>
        <p:xfrm>
          <a:off x="611560" y="1599054"/>
          <a:ext cx="375476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Uses memory cues to improve recall.</a:t>
            </a:r>
          </a:p>
          <a:p>
            <a:endParaRPr lang="en-US" dirty="0"/>
          </a:p>
          <a:p>
            <a:r>
              <a:rPr lang="en-US" dirty="0" smtClean="0"/>
              <a:t>What types of question could be asked for each component?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27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Research: </a:t>
            </a:r>
            <a:r>
              <a:rPr lang="en-US" sz="3200" dirty="0" err="1" smtClean="0"/>
              <a:t>Geiselman</a:t>
            </a:r>
            <a:r>
              <a:rPr lang="en-US" sz="3200" dirty="0" smtClean="0"/>
              <a:t> (1985) Cognitive Interview.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08695528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CI produces more effective recall than other techniques especially when used soon after the incident.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3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Enhanced Cognitive Interview</a:t>
            </a:r>
            <a:br>
              <a:rPr lang="en-US" dirty="0" smtClean="0"/>
            </a:br>
            <a:r>
              <a:rPr lang="en-US" dirty="0" smtClean="0"/>
              <a:t>(Fisher &amp; </a:t>
            </a:r>
            <a:r>
              <a:rPr lang="en-US" dirty="0" err="1" smtClean="0"/>
              <a:t>Geiselman</a:t>
            </a:r>
            <a:r>
              <a:rPr lang="en-US" dirty="0" smtClean="0"/>
              <a:t> 1987)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Importance of Rapport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 interruptions</a:t>
            </a:r>
          </a:p>
          <a:p>
            <a:r>
              <a:rPr lang="en-US" dirty="0" smtClean="0"/>
              <a:t>Flow</a:t>
            </a:r>
          </a:p>
          <a:p>
            <a:r>
              <a:rPr lang="en-US" dirty="0" smtClean="0"/>
              <a:t>Open-ended questions</a:t>
            </a:r>
          </a:p>
          <a:p>
            <a:r>
              <a:rPr lang="en-US" dirty="0" smtClean="0"/>
              <a:t>Speak slowly</a:t>
            </a:r>
          </a:p>
          <a:p>
            <a:r>
              <a:rPr lang="en-US" dirty="0" smtClean="0"/>
              <a:t>Do not guess</a:t>
            </a:r>
          </a:p>
          <a:p>
            <a:r>
              <a:rPr lang="en-US" dirty="0" smtClean="0"/>
              <a:t>Reduce anxiety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636912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r>
              <a:rPr lang="en-US" dirty="0" err="1" smtClean="0"/>
              <a:t>Memom</a:t>
            </a:r>
            <a:r>
              <a:rPr lang="en-US" dirty="0" smtClean="0"/>
              <a:t> (2010) Meta-Analysis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Overview of 57 different studies on the effectiveness of CI.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CI produce more accurate detailed information than other methods.</a:t>
            </a:r>
          </a:p>
          <a:p>
            <a:endParaRPr lang="en-US" dirty="0"/>
          </a:p>
          <a:p>
            <a:r>
              <a:rPr lang="en-US" dirty="0" smtClean="0"/>
              <a:t>Less confabulations.</a:t>
            </a:r>
          </a:p>
          <a:p>
            <a:endParaRPr lang="en-US" dirty="0"/>
          </a:p>
          <a:p>
            <a:r>
              <a:rPr lang="en-US" dirty="0" smtClean="0"/>
              <a:t>More effective than SPI.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20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Describe the key features of the enhanced cognitive interview. [6]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AutoNum type="arabicPeriod"/>
            </a:pPr>
            <a:r>
              <a:rPr lang="en-GB" dirty="0" smtClean="0"/>
              <a:t>Describe research relevant to the enhanced cognitive interview. [6]</a:t>
            </a:r>
          </a:p>
        </p:txBody>
      </p:sp>
    </p:spTree>
    <p:extLst>
      <p:ext uri="{BB962C8B-B14F-4D97-AF65-F5344CB8AC3E}">
        <p14:creationId xmlns:p14="http://schemas.microsoft.com/office/powerpoint/2010/main" val="154551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Just A Minute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 pairs you must prepare a speech on the research by Loftus and Palmer.</a:t>
            </a:r>
          </a:p>
          <a:p>
            <a:pPr lvl="1"/>
            <a:r>
              <a:rPr lang="en-GB" dirty="0" smtClean="0"/>
              <a:t>One minute long (you will need to practise and time yourself)</a:t>
            </a:r>
          </a:p>
          <a:p>
            <a:pPr lvl="1"/>
            <a:r>
              <a:rPr lang="en-GB" dirty="0" smtClean="0"/>
              <a:t>No repetition ( you cannot repeat any words)</a:t>
            </a:r>
          </a:p>
          <a:p>
            <a:pPr lvl="1"/>
            <a:r>
              <a:rPr lang="en-GB" dirty="0" smtClean="0"/>
              <a:t>No hesitation (you must practice so you are fluent)</a:t>
            </a:r>
          </a:p>
          <a:p>
            <a:pPr lvl="1"/>
            <a:r>
              <a:rPr lang="en-GB" dirty="0" smtClean="0"/>
              <a:t>No deviation (you must stay focused on the study)</a:t>
            </a:r>
          </a:p>
          <a:p>
            <a:r>
              <a:rPr lang="en-GB" dirty="0" smtClean="0"/>
              <a:t>Let’s see how well you do!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23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False Memories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easy is it to get you to remember something that never happened?</a:t>
            </a:r>
          </a:p>
          <a:p>
            <a:r>
              <a:rPr lang="en-GB" dirty="0" smtClean="0"/>
              <a:t>Really easy?</a:t>
            </a:r>
          </a:p>
          <a:p>
            <a:r>
              <a:rPr lang="en-GB" dirty="0" smtClean="0"/>
              <a:t>A bit easy?</a:t>
            </a:r>
          </a:p>
          <a:p>
            <a:r>
              <a:rPr lang="en-GB" dirty="0" smtClean="0"/>
              <a:t>Quite difficult?</a:t>
            </a:r>
          </a:p>
          <a:p>
            <a:r>
              <a:rPr lang="en-GB" dirty="0" smtClean="0"/>
              <a:t>Impossible?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57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Loftus and </a:t>
            </a:r>
            <a:r>
              <a:rPr lang="en-GB" dirty="0" err="1" smtClean="0"/>
              <a:t>Pickrell</a:t>
            </a:r>
            <a:r>
              <a:rPr lang="en-GB" dirty="0" smtClean="0"/>
              <a:t> and Bugs Bunny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78696" cy="4781127"/>
          </a:xfrm>
        </p:spPr>
        <p:txBody>
          <a:bodyPr/>
          <a:lstStyle/>
          <a:p>
            <a:r>
              <a:rPr lang="en-GB" dirty="0" smtClean="0"/>
              <a:t>Read through the study.</a:t>
            </a:r>
          </a:p>
          <a:p>
            <a:r>
              <a:rPr lang="en-GB" dirty="0" smtClean="0"/>
              <a:t>Create 10 true/false statements.</a:t>
            </a:r>
          </a:p>
          <a:p>
            <a:r>
              <a:rPr lang="en-GB" dirty="0" smtClean="0"/>
              <a:t>Test your partner.</a:t>
            </a:r>
          </a:p>
          <a:p>
            <a:r>
              <a:rPr lang="en-GB" dirty="0" smtClean="0"/>
              <a:t>Swap your statements.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834" y="2132856"/>
            <a:ext cx="4752975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35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GRAVER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You have two GRAVER sheets.</a:t>
            </a:r>
          </a:p>
          <a:p>
            <a:r>
              <a:rPr lang="en-GB" dirty="0" smtClean="0"/>
              <a:t>Label one Loftus and Palmer and one Loftus and </a:t>
            </a:r>
            <a:r>
              <a:rPr lang="en-GB" dirty="0" err="1" smtClean="0"/>
              <a:t>Pickrell</a:t>
            </a:r>
            <a:r>
              <a:rPr lang="en-GB" dirty="0" smtClean="0"/>
              <a:t> (or car crash </a:t>
            </a:r>
            <a:r>
              <a:rPr lang="en-GB" dirty="0" err="1" smtClean="0"/>
              <a:t>vs</a:t>
            </a:r>
            <a:r>
              <a:rPr lang="en-GB" dirty="0" smtClean="0"/>
              <a:t> bugs bunny).</a:t>
            </a:r>
          </a:p>
          <a:p>
            <a:r>
              <a:rPr lang="en-GB" dirty="0" smtClean="0"/>
              <a:t>Complete one section e.g. ethics</a:t>
            </a:r>
          </a:p>
          <a:p>
            <a:r>
              <a:rPr lang="en-GB" dirty="0" smtClean="0"/>
              <a:t>Pass your sheet to the left.</a:t>
            </a:r>
          </a:p>
          <a:p>
            <a:r>
              <a:rPr lang="en-GB" dirty="0" smtClean="0"/>
              <a:t>Complete another section.</a:t>
            </a:r>
          </a:p>
          <a:p>
            <a:r>
              <a:rPr lang="en-GB" dirty="0" smtClean="0"/>
              <a:t>Repeat</a:t>
            </a:r>
          </a:p>
          <a:p>
            <a:r>
              <a:rPr lang="en-GB" dirty="0" smtClean="0"/>
              <a:t>Find your original sheet.</a:t>
            </a:r>
          </a:p>
          <a:p>
            <a:r>
              <a:rPr lang="en-GB" dirty="0" smtClean="0"/>
              <a:t>Read what others have written. If you disagree then write your view in a different colour.</a:t>
            </a:r>
          </a:p>
          <a:p>
            <a:r>
              <a:rPr lang="en-GB" dirty="0" smtClean="0"/>
              <a:t>Feedback.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1188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Thinking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did you learn today?</a:t>
            </a:r>
          </a:p>
          <a:p>
            <a:r>
              <a:rPr lang="en-GB" dirty="0" smtClean="0"/>
              <a:t>How are you going to remember what you learned today?</a:t>
            </a:r>
          </a:p>
          <a:p>
            <a:r>
              <a:rPr lang="en-GB" dirty="0" smtClean="0"/>
              <a:t>What did you learn that you didn’t know before?</a:t>
            </a:r>
          </a:p>
          <a:p>
            <a:r>
              <a:rPr lang="en-GB" dirty="0" smtClean="0"/>
              <a:t>What have you learned that could be useful elsewhere?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741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2113</Words>
  <Application>Microsoft Office PowerPoint</Application>
  <PresentationFormat>On-screen Show (4:3)</PresentationFormat>
  <Paragraphs>391</Paragraphs>
  <Slides>66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8" baseType="lpstr">
      <vt:lpstr>Office Theme</vt:lpstr>
      <vt:lpstr>Worksheet</vt:lpstr>
      <vt:lpstr>Pop Quiz</vt:lpstr>
      <vt:lpstr>THE MOCKS!!!</vt:lpstr>
      <vt:lpstr>The Specification</vt:lpstr>
      <vt:lpstr>Read the Article: Picking Cotton</vt:lpstr>
      <vt:lpstr>“There are lots of people who mistake their imagination for their memory” Josh Billings</vt:lpstr>
      <vt:lpstr>Key Terms</vt:lpstr>
      <vt:lpstr>Key Terms</vt:lpstr>
      <vt:lpstr>Schema</vt:lpstr>
      <vt:lpstr>Schema Theory</vt:lpstr>
      <vt:lpstr>Reconstructive Memory: Bartlett</vt:lpstr>
      <vt:lpstr>F. Bartlett (1932)</vt:lpstr>
      <vt:lpstr>Reconstructive Memory: Bartlett (1932)</vt:lpstr>
      <vt:lpstr>Reconstructive Memory:  What are the Practical Applications?</vt:lpstr>
      <vt:lpstr>Activity 3: Factors affecting EWT </vt:lpstr>
      <vt:lpstr>Loftus &amp; Palmer (1974) </vt:lpstr>
      <vt:lpstr>A little experiment... </vt:lpstr>
      <vt:lpstr>Eye Witness Testimony</vt:lpstr>
      <vt:lpstr>Background</vt:lpstr>
      <vt:lpstr>Aims</vt:lpstr>
      <vt:lpstr>Method</vt:lpstr>
      <vt:lpstr>PowerPoint Presentation</vt:lpstr>
      <vt:lpstr>PowerPoint Presentation</vt:lpstr>
      <vt:lpstr>PowerPoint Presentation</vt:lpstr>
      <vt:lpstr>PowerPoint Presentation</vt:lpstr>
      <vt:lpstr>Results – Experiment 1</vt:lpstr>
      <vt:lpstr>PowerPoint Presentation</vt:lpstr>
      <vt:lpstr>PowerPoint Presentation</vt:lpstr>
      <vt:lpstr>Eye Witness Testimony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1. Estimate of Speed</vt:lpstr>
      <vt:lpstr>PowerPoint Presentation</vt:lpstr>
      <vt:lpstr>PowerPoint Presentation</vt:lpstr>
      <vt:lpstr>PowerPoint Presentation</vt:lpstr>
      <vt:lpstr>PowerPoint Presentation</vt:lpstr>
      <vt:lpstr>  Evaluating the Loftus  and Palmer Study</vt:lpstr>
      <vt:lpstr>Recap Test</vt:lpstr>
      <vt:lpstr> Loftus &amp; Palmer - Criticisms </vt:lpstr>
      <vt:lpstr>What do we consider when we evaluate a study?</vt:lpstr>
      <vt:lpstr>False memories can be created.</vt:lpstr>
      <vt:lpstr>Loftus &amp; Pickrell (2003) False Memories</vt:lpstr>
      <vt:lpstr>How does anxiety influence recall?</vt:lpstr>
      <vt:lpstr>Yerkes-Dodson Inverted U-Hypothesis</vt:lpstr>
      <vt:lpstr>Repression</vt:lpstr>
      <vt:lpstr>Loftus (1987) Weapon Focus</vt:lpstr>
      <vt:lpstr>Christianson &amp; Hubinette (1993)  Real Bank Robberies</vt:lpstr>
      <vt:lpstr>Peters (1988) Injections</vt:lpstr>
      <vt:lpstr>Exam Question: How might anxiety influence recall?</vt:lpstr>
      <vt:lpstr>Assessment Question</vt:lpstr>
      <vt:lpstr>Why is eyewitness testimony important?</vt:lpstr>
      <vt:lpstr>What do we want?</vt:lpstr>
      <vt:lpstr>Key Terms</vt:lpstr>
      <vt:lpstr>Cognitive Interview  (Fisher &amp; Geiselman 1992)</vt:lpstr>
      <vt:lpstr>Research: Geiselman (1985) Cognitive Interview.</vt:lpstr>
      <vt:lpstr>Enhanced Cognitive Interview (Fisher &amp; Geiselman 1987)</vt:lpstr>
      <vt:lpstr>Memom (2010) Meta-Analysis</vt:lpstr>
      <vt:lpstr>Exam Questions</vt:lpstr>
      <vt:lpstr>Just A Minute</vt:lpstr>
      <vt:lpstr>False Memories</vt:lpstr>
      <vt:lpstr>Loftus and Pickrell and Bugs Bunny</vt:lpstr>
      <vt:lpstr>GRAVER</vt:lpstr>
      <vt:lpstr>Thinking</vt:lpstr>
    </vt:vector>
  </TitlesOfParts>
  <Company>Park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“There are lots of people who mistake their imagination for their memory” Josh Billings</dc:title>
  <dc:creator>Hale, Victoria</dc:creator>
  <cp:lastModifiedBy>Hickman, Stephen</cp:lastModifiedBy>
  <cp:revision>26</cp:revision>
  <cp:lastPrinted>2015-11-25T08:02:41Z</cp:lastPrinted>
  <dcterms:created xsi:type="dcterms:W3CDTF">2015-10-26T13:57:40Z</dcterms:created>
  <dcterms:modified xsi:type="dcterms:W3CDTF">2015-12-04T11:49:39Z</dcterms:modified>
</cp:coreProperties>
</file>