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WAV" ContentType="audio/wa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74"/>
  </p:notesMasterIdLst>
  <p:sldIdLst>
    <p:sldId id="256" r:id="rId2"/>
    <p:sldId id="312" r:id="rId3"/>
    <p:sldId id="313" r:id="rId4"/>
    <p:sldId id="314" r:id="rId5"/>
    <p:sldId id="315" r:id="rId6"/>
    <p:sldId id="316" r:id="rId7"/>
    <p:sldId id="304" r:id="rId8"/>
    <p:sldId id="257" r:id="rId9"/>
    <p:sldId id="303" r:id="rId10"/>
    <p:sldId id="311" r:id="rId11"/>
    <p:sldId id="258" r:id="rId12"/>
    <p:sldId id="259" r:id="rId13"/>
    <p:sldId id="265" r:id="rId14"/>
    <p:sldId id="266" r:id="rId15"/>
    <p:sldId id="268" r:id="rId16"/>
    <p:sldId id="305" r:id="rId17"/>
    <p:sldId id="306" r:id="rId18"/>
    <p:sldId id="307" r:id="rId19"/>
    <p:sldId id="308" r:id="rId20"/>
    <p:sldId id="277" r:id="rId21"/>
    <p:sldId id="278" r:id="rId22"/>
    <p:sldId id="279" r:id="rId23"/>
    <p:sldId id="281" r:id="rId24"/>
    <p:sldId id="282" r:id="rId25"/>
    <p:sldId id="283" r:id="rId26"/>
    <p:sldId id="309" r:id="rId27"/>
    <p:sldId id="310" r:id="rId28"/>
    <p:sldId id="317" r:id="rId29"/>
    <p:sldId id="318" r:id="rId30"/>
    <p:sldId id="292" r:id="rId31"/>
    <p:sldId id="319" r:id="rId32"/>
    <p:sldId id="320" r:id="rId33"/>
    <p:sldId id="321" r:id="rId34"/>
    <p:sldId id="294" r:id="rId35"/>
    <p:sldId id="295" r:id="rId36"/>
    <p:sldId id="296" r:id="rId37"/>
    <p:sldId id="297" r:id="rId38"/>
    <p:sldId id="322" r:id="rId39"/>
    <p:sldId id="323" r:id="rId40"/>
    <p:sldId id="324" r:id="rId41"/>
    <p:sldId id="325" r:id="rId42"/>
    <p:sldId id="326" r:id="rId43"/>
    <p:sldId id="327" r:id="rId44"/>
    <p:sldId id="328" r:id="rId45"/>
    <p:sldId id="329" r:id="rId46"/>
    <p:sldId id="330" r:id="rId47"/>
    <p:sldId id="331" r:id="rId48"/>
    <p:sldId id="332" r:id="rId49"/>
    <p:sldId id="344" r:id="rId50"/>
    <p:sldId id="342" r:id="rId51"/>
    <p:sldId id="343" r:id="rId52"/>
    <p:sldId id="290" r:id="rId53"/>
    <p:sldId id="298" r:id="rId54"/>
    <p:sldId id="333" r:id="rId55"/>
    <p:sldId id="299" r:id="rId56"/>
    <p:sldId id="334" r:id="rId57"/>
    <p:sldId id="335" r:id="rId58"/>
    <p:sldId id="336" r:id="rId59"/>
    <p:sldId id="337" r:id="rId60"/>
    <p:sldId id="338" r:id="rId61"/>
    <p:sldId id="341" r:id="rId62"/>
    <p:sldId id="339" r:id="rId63"/>
    <p:sldId id="345" r:id="rId64"/>
    <p:sldId id="340" r:id="rId65"/>
    <p:sldId id="300" r:id="rId66"/>
    <p:sldId id="301" r:id="rId67"/>
    <p:sldId id="302" r:id="rId68"/>
    <p:sldId id="346" r:id="rId69"/>
    <p:sldId id="347" r:id="rId70"/>
    <p:sldId id="348" r:id="rId71"/>
    <p:sldId id="350" r:id="rId72"/>
    <p:sldId id="349" r:id="rId7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03" d="100"/>
          <a:sy n="103" d="100"/>
        </p:scale>
        <p:origin x="-204"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4">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5">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6">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771F661-92D4-9A49-BB79-3483BEC568AC}" type="doc">
      <dgm:prSet loTypeId="urn:microsoft.com/office/officeart/2005/8/layout/default" loCatId="" qsTypeId="urn:microsoft.com/office/officeart/2005/8/quickstyle/simple1" qsCatId="simple" csTypeId="urn:microsoft.com/office/officeart/2005/8/colors/colorful1" csCatId="colorful" phldr="1"/>
      <dgm:spPr/>
      <dgm:t>
        <a:bodyPr/>
        <a:lstStyle/>
        <a:p>
          <a:endParaRPr lang="en-US"/>
        </a:p>
      </dgm:t>
    </dgm:pt>
    <dgm:pt modelId="{CCC8EFE9-9CFF-984C-ADDC-13486B4BB0CA}">
      <dgm:prSet phldrT="[Text]"/>
      <dgm:spPr/>
      <dgm:t>
        <a:bodyPr/>
        <a:lstStyle/>
        <a:p>
          <a:r>
            <a:rPr lang="en-US" dirty="0" smtClean="0"/>
            <a:t>Shaffer’s Stages of Attachment</a:t>
          </a:r>
          <a:endParaRPr lang="en-US" dirty="0"/>
        </a:p>
      </dgm:t>
    </dgm:pt>
    <dgm:pt modelId="{6D8BFC26-168A-D246-A5FA-A033C5A8F5B9}" type="parTrans" cxnId="{543A701B-5ECF-874D-B4D1-05AB0434D925}">
      <dgm:prSet/>
      <dgm:spPr/>
      <dgm:t>
        <a:bodyPr/>
        <a:lstStyle/>
        <a:p>
          <a:endParaRPr lang="en-US"/>
        </a:p>
      </dgm:t>
    </dgm:pt>
    <dgm:pt modelId="{81509F73-A7CC-1A42-AF7F-DCA7B8718EF7}" type="sibTrans" cxnId="{543A701B-5ECF-874D-B4D1-05AB0434D925}">
      <dgm:prSet/>
      <dgm:spPr/>
      <dgm:t>
        <a:bodyPr/>
        <a:lstStyle/>
        <a:p>
          <a:endParaRPr lang="en-US"/>
        </a:p>
      </dgm:t>
    </dgm:pt>
    <dgm:pt modelId="{5C907277-96AA-3947-BC97-3250DA00B3CA}">
      <dgm:prSet phldrT="[Text]"/>
      <dgm:spPr/>
      <dgm:t>
        <a:bodyPr/>
        <a:lstStyle/>
        <a:p>
          <a:r>
            <a:rPr lang="en-US" dirty="0" smtClean="0"/>
            <a:t>Imprinting</a:t>
          </a:r>
          <a:endParaRPr lang="en-US" dirty="0"/>
        </a:p>
      </dgm:t>
    </dgm:pt>
    <dgm:pt modelId="{CBAFD153-1AE5-274F-AF01-1C647746BA6A}" type="parTrans" cxnId="{A36EF7EC-A4E6-C14A-91C0-CC405AE2337A}">
      <dgm:prSet/>
      <dgm:spPr/>
      <dgm:t>
        <a:bodyPr/>
        <a:lstStyle/>
        <a:p>
          <a:endParaRPr lang="en-US"/>
        </a:p>
      </dgm:t>
    </dgm:pt>
    <dgm:pt modelId="{2835675C-C619-BF4E-8C03-223D290E78B7}" type="sibTrans" cxnId="{A36EF7EC-A4E6-C14A-91C0-CC405AE2337A}">
      <dgm:prSet/>
      <dgm:spPr/>
      <dgm:t>
        <a:bodyPr/>
        <a:lstStyle/>
        <a:p>
          <a:endParaRPr lang="en-US"/>
        </a:p>
      </dgm:t>
    </dgm:pt>
    <dgm:pt modelId="{F90D6EFF-2F04-4B42-8D9A-68C2CF49F580}">
      <dgm:prSet phldrT="[Text]"/>
      <dgm:spPr/>
      <dgm:t>
        <a:bodyPr/>
        <a:lstStyle/>
        <a:p>
          <a:r>
            <a:rPr lang="en-US" dirty="0" smtClean="0"/>
            <a:t>Critical Period</a:t>
          </a:r>
          <a:endParaRPr lang="en-US" dirty="0"/>
        </a:p>
      </dgm:t>
    </dgm:pt>
    <dgm:pt modelId="{32C516C0-856B-9942-97D5-34B87E0434C9}" type="parTrans" cxnId="{13EDCCBF-EC9D-7F45-B59F-201A95522768}">
      <dgm:prSet/>
      <dgm:spPr/>
      <dgm:t>
        <a:bodyPr/>
        <a:lstStyle/>
        <a:p>
          <a:endParaRPr lang="en-US"/>
        </a:p>
      </dgm:t>
    </dgm:pt>
    <dgm:pt modelId="{D7F995EE-52EC-4249-B46E-893A6D1F098D}" type="sibTrans" cxnId="{13EDCCBF-EC9D-7F45-B59F-201A95522768}">
      <dgm:prSet/>
      <dgm:spPr/>
      <dgm:t>
        <a:bodyPr/>
        <a:lstStyle/>
        <a:p>
          <a:endParaRPr lang="en-US"/>
        </a:p>
      </dgm:t>
    </dgm:pt>
    <dgm:pt modelId="{43DC667D-CE47-7F45-9EE7-3D2A2C8930DB}">
      <dgm:prSet phldrT="[Text]"/>
      <dgm:spPr/>
      <dgm:t>
        <a:bodyPr/>
        <a:lstStyle/>
        <a:p>
          <a:r>
            <a:rPr lang="en-US" dirty="0" smtClean="0"/>
            <a:t>Sensitive Period</a:t>
          </a:r>
          <a:endParaRPr lang="en-US" dirty="0"/>
        </a:p>
      </dgm:t>
    </dgm:pt>
    <dgm:pt modelId="{6F1BE8BB-8FAB-5B4F-8BAD-80685F253D59}" type="parTrans" cxnId="{DA55150C-DE08-BE47-862B-A33D47554381}">
      <dgm:prSet/>
      <dgm:spPr/>
      <dgm:t>
        <a:bodyPr/>
        <a:lstStyle/>
        <a:p>
          <a:endParaRPr lang="en-US"/>
        </a:p>
      </dgm:t>
    </dgm:pt>
    <dgm:pt modelId="{56585BF5-98D6-2F4A-8797-01DC648BBC60}" type="sibTrans" cxnId="{DA55150C-DE08-BE47-862B-A33D47554381}">
      <dgm:prSet/>
      <dgm:spPr/>
      <dgm:t>
        <a:bodyPr/>
        <a:lstStyle/>
        <a:p>
          <a:endParaRPr lang="en-US"/>
        </a:p>
      </dgm:t>
    </dgm:pt>
    <dgm:pt modelId="{8B2C46C0-9BB2-A045-97E4-3401C965D9D1}">
      <dgm:prSet phldrT="[Text]"/>
      <dgm:spPr/>
      <dgm:t>
        <a:bodyPr/>
        <a:lstStyle/>
        <a:p>
          <a:r>
            <a:rPr lang="en-US" dirty="0" smtClean="0"/>
            <a:t>Cloth Comfort </a:t>
          </a:r>
          <a:endParaRPr lang="en-US" dirty="0"/>
        </a:p>
      </dgm:t>
    </dgm:pt>
    <dgm:pt modelId="{8F85D2D8-F3FF-0342-ADF0-620AE6A8B37B}" type="parTrans" cxnId="{AD023452-0C73-E843-8833-1CF086B6C91A}">
      <dgm:prSet/>
      <dgm:spPr/>
      <dgm:t>
        <a:bodyPr/>
        <a:lstStyle/>
        <a:p>
          <a:endParaRPr lang="en-US"/>
        </a:p>
      </dgm:t>
    </dgm:pt>
    <dgm:pt modelId="{AA97BBF5-3911-FF4A-875A-ADE60B884DD2}" type="sibTrans" cxnId="{AD023452-0C73-E843-8833-1CF086B6C91A}">
      <dgm:prSet/>
      <dgm:spPr/>
      <dgm:t>
        <a:bodyPr/>
        <a:lstStyle/>
        <a:p>
          <a:endParaRPr lang="en-US"/>
        </a:p>
      </dgm:t>
    </dgm:pt>
    <dgm:pt modelId="{55FBF85A-9B10-4D43-8E8B-D4010641C133}" type="pres">
      <dgm:prSet presAssocID="{C771F661-92D4-9A49-BB79-3483BEC568AC}" presName="diagram" presStyleCnt="0">
        <dgm:presLayoutVars>
          <dgm:dir/>
          <dgm:resizeHandles val="exact"/>
        </dgm:presLayoutVars>
      </dgm:prSet>
      <dgm:spPr/>
      <dgm:t>
        <a:bodyPr/>
        <a:lstStyle/>
        <a:p>
          <a:endParaRPr lang="en-US"/>
        </a:p>
      </dgm:t>
    </dgm:pt>
    <dgm:pt modelId="{35DDF4C4-3B5E-9545-8ED7-118DD8BF1EAE}" type="pres">
      <dgm:prSet presAssocID="{CCC8EFE9-9CFF-984C-ADDC-13486B4BB0CA}" presName="node" presStyleLbl="node1" presStyleIdx="0" presStyleCnt="5">
        <dgm:presLayoutVars>
          <dgm:bulletEnabled val="1"/>
        </dgm:presLayoutVars>
      </dgm:prSet>
      <dgm:spPr/>
      <dgm:t>
        <a:bodyPr/>
        <a:lstStyle/>
        <a:p>
          <a:endParaRPr lang="en-US"/>
        </a:p>
      </dgm:t>
    </dgm:pt>
    <dgm:pt modelId="{BC174AA5-3106-1441-A925-ABE757D2C77C}" type="pres">
      <dgm:prSet presAssocID="{81509F73-A7CC-1A42-AF7F-DCA7B8718EF7}" presName="sibTrans" presStyleCnt="0"/>
      <dgm:spPr/>
    </dgm:pt>
    <dgm:pt modelId="{59B53DEB-22C5-7A42-8FD1-BDF3E223B795}" type="pres">
      <dgm:prSet presAssocID="{5C907277-96AA-3947-BC97-3250DA00B3CA}" presName="node" presStyleLbl="node1" presStyleIdx="1" presStyleCnt="5">
        <dgm:presLayoutVars>
          <dgm:bulletEnabled val="1"/>
        </dgm:presLayoutVars>
      </dgm:prSet>
      <dgm:spPr/>
      <dgm:t>
        <a:bodyPr/>
        <a:lstStyle/>
        <a:p>
          <a:endParaRPr lang="en-US"/>
        </a:p>
      </dgm:t>
    </dgm:pt>
    <dgm:pt modelId="{E6C61E72-49CC-674A-BB9E-1973D8B5A83E}" type="pres">
      <dgm:prSet presAssocID="{2835675C-C619-BF4E-8C03-223D290E78B7}" presName="sibTrans" presStyleCnt="0"/>
      <dgm:spPr/>
    </dgm:pt>
    <dgm:pt modelId="{B55E8300-C228-9846-893E-E61E423EF91A}" type="pres">
      <dgm:prSet presAssocID="{F90D6EFF-2F04-4B42-8D9A-68C2CF49F580}" presName="node" presStyleLbl="node1" presStyleIdx="2" presStyleCnt="5">
        <dgm:presLayoutVars>
          <dgm:bulletEnabled val="1"/>
        </dgm:presLayoutVars>
      </dgm:prSet>
      <dgm:spPr/>
      <dgm:t>
        <a:bodyPr/>
        <a:lstStyle/>
        <a:p>
          <a:endParaRPr lang="en-US"/>
        </a:p>
      </dgm:t>
    </dgm:pt>
    <dgm:pt modelId="{04BCAF70-19DA-9C44-BD57-346AF84F6D46}" type="pres">
      <dgm:prSet presAssocID="{D7F995EE-52EC-4249-B46E-893A6D1F098D}" presName="sibTrans" presStyleCnt="0"/>
      <dgm:spPr/>
    </dgm:pt>
    <dgm:pt modelId="{55B0F763-6607-3340-BDF3-FF1E6C4FB4DC}" type="pres">
      <dgm:prSet presAssocID="{43DC667D-CE47-7F45-9EE7-3D2A2C8930DB}" presName="node" presStyleLbl="node1" presStyleIdx="3" presStyleCnt="5">
        <dgm:presLayoutVars>
          <dgm:bulletEnabled val="1"/>
        </dgm:presLayoutVars>
      </dgm:prSet>
      <dgm:spPr/>
      <dgm:t>
        <a:bodyPr/>
        <a:lstStyle/>
        <a:p>
          <a:endParaRPr lang="en-US"/>
        </a:p>
      </dgm:t>
    </dgm:pt>
    <dgm:pt modelId="{4D375D6E-D027-8447-A8D6-189024E9E125}" type="pres">
      <dgm:prSet presAssocID="{56585BF5-98D6-2F4A-8797-01DC648BBC60}" presName="sibTrans" presStyleCnt="0"/>
      <dgm:spPr/>
    </dgm:pt>
    <dgm:pt modelId="{5E05A4D0-1FBD-7341-9290-AA74EA4B81F4}" type="pres">
      <dgm:prSet presAssocID="{8B2C46C0-9BB2-A045-97E4-3401C965D9D1}" presName="node" presStyleLbl="node1" presStyleIdx="4" presStyleCnt="5">
        <dgm:presLayoutVars>
          <dgm:bulletEnabled val="1"/>
        </dgm:presLayoutVars>
      </dgm:prSet>
      <dgm:spPr/>
      <dgm:t>
        <a:bodyPr/>
        <a:lstStyle/>
        <a:p>
          <a:endParaRPr lang="en-US"/>
        </a:p>
      </dgm:t>
    </dgm:pt>
  </dgm:ptLst>
  <dgm:cxnLst>
    <dgm:cxn modelId="{43D51E02-3A5A-2D43-BD12-153992A0A452}" type="presOf" srcId="{8B2C46C0-9BB2-A045-97E4-3401C965D9D1}" destId="{5E05A4D0-1FBD-7341-9290-AA74EA4B81F4}" srcOrd="0" destOrd="0" presId="urn:microsoft.com/office/officeart/2005/8/layout/default"/>
    <dgm:cxn modelId="{543A701B-5ECF-874D-B4D1-05AB0434D925}" srcId="{C771F661-92D4-9A49-BB79-3483BEC568AC}" destId="{CCC8EFE9-9CFF-984C-ADDC-13486B4BB0CA}" srcOrd="0" destOrd="0" parTransId="{6D8BFC26-168A-D246-A5FA-A033C5A8F5B9}" sibTransId="{81509F73-A7CC-1A42-AF7F-DCA7B8718EF7}"/>
    <dgm:cxn modelId="{9E8C5853-9159-B149-B9A0-4948F6C6E31D}" type="presOf" srcId="{C771F661-92D4-9A49-BB79-3483BEC568AC}" destId="{55FBF85A-9B10-4D43-8E8B-D4010641C133}" srcOrd="0" destOrd="0" presId="urn:microsoft.com/office/officeart/2005/8/layout/default"/>
    <dgm:cxn modelId="{13EDCCBF-EC9D-7F45-B59F-201A95522768}" srcId="{C771F661-92D4-9A49-BB79-3483BEC568AC}" destId="{F90D6EFF-2F04-4B42-8D9A-68C2CF49F580}" srcOrd="2" destOrd="0" parTransId="{32C516C0-856B-9942-97D5-34B87E0434C9}" sibTransId="{D7F995EE-52EC-4249-B46E-893A6D1F098D}"/>
    <dgm:cxn modelId="{AD023452-0C73-E843-8833-1CF086B6C91A}" srcId="{C771F661-92D4-9A49-BB79-3483BEC568AC}" destId="{8B2C46C0-9BB2-A045-97E4-3401C965D9D1}" srcOrd="4" destOrd="0" parTransId="{8F85D2D8-F3FF-0342-ADF0-620AE6A8B37B}" sibTransId="{AA97BBF5-3911-FF4A-875A-ADE60B884DD2}"/>
    <dgm:cxn modelId="{369353FC-962D-264B-89F9-D67C87672FB4}" type="presOf" srcId="{43DC667D-CE47-7F45-9EE7-3D2A2C8930DB}" destId="{55B0F763-6607-3340-BDF3-FF1E6C4FB4DC}" srcOrd="0" destOrd="0" presId="urn:microsoft.com/office/officeart/2005/8/layout/default"/>
    <dgm:cxn modelId="{E21B15DE-9F21-F043-84B7-5241920E1EB4}" type="presOf" srcId="{5C907277-96AA-3947-BC97-3250DA00B3CA}" destId="{59B53DEB-22C5-7A42-8FD1-BDF3E223B795}" srcOrd="0" destOrd="0" presId="urn:microsoft.com/office/officeart/2005/8/layout/default"/>
    <dgm:cxn modelId="{DA55150C-DE08-BE47-862B-A33D47554381}" srcId="{C771F661-92D4-9A49-BB79-3483BEC568AC}" destId="{43DC667D-CE47-7F45-9EE7-3D2A2C8930DB}" srcOrd="3" destOrd="0" parTransId="{6F1BE8BB-8FAB-5B4F-8BAD-80685F253D59}" sibTransId="{56585BF5-98D6-2F4A-8797-01DC648BBC60}"/>
    <dgm:cxn modelId="{1F11D348-A3F6-5F4B-921B-B56E49D8AB65}" type="presOf" srcId="{F90D6EFF-2F04-4B42-8D9A-68C2CF49F580}" destId="{B55E8300-C228-9846-893E-E61E423EF91A}" srcOrd="0" destOrd="0" presId="urn:microsoft.com/office/officeart/2005/8/layout/default"/>
    <dgm:cxn modelId="{3184F328-AEAE-C347-805F-2A1BF0FD3525}" type="presOf" srcId="{CCC8EFE9-9CFF-984C-ADDC-13486B4BB0CA}" destId="{35DDF4C4-3B5E-9545-8ED7-118DD8BF1EAE}" srcOrd="0" destOrd="0" presId="urn:microsoft.com/office/officeart/2005/8/layout/default"/>
    <dgm:cxn modelId="{A36EF7EC-A4E6-C14A-91C0-CC405AE2337A}" srcId="{C771F661-92D4-9A49-BB79-3483BEC568AC}" destId="{5C907277-96AA-3947-BC97-3250DA00B3CA}" srcOrd="1" destOrd="0" parTransId="{CBAFD153-1AE5-274F-AF01-1C647746BA6A}" sibTransId="{2835675C-C619-BF4E-8C03-223D290E78B7}"/>
    <dgm:cxn modelId="{CBBED77C-29EA-DB4D-9641-8445A4E87588}" type="presParOf" srcId="{55FBF85A-9B10-4D43-8E8B-D4010641C133}" destId="{35DDF4C4-3B5E-9545-8ED7-118DD8BF1EAE}" srcOrd="0" destOrd="0" presId="urn:microsoft.com/office/officeart/2005/8/layout/default"/>
    <dgm:cxn modelId="{756EFDBA-18D2-5C42-9D43-DA91C2261368}" type="presParOf" srcId="{55FBF85A-9B10-4D43-8E8B-D4010641C133}" destId="{BC174AA5-3106-1441-A925-ABE757D2C77C}" srcOrd="1" destOrd="0" presId="urn:microsoft.com/office/officeart/2005/8/layout/default"/>
    <dgm:cxn modelId="{DCDFF55B-254D-1A41-9B61-2853FDC50086}" type="presParOf" srcId="{55FBF85A-9B10-4D43-8E8B-D4010641C133}" destId="{59B53DEB-22C5-7A42-8FD1-BDF3E223B795}" srcOrd="2" destOrd="0" presId="urn:microsoft.com/office/officeart/2005/8/layout/default"/>
    <dgm:cxn modelId="{3C8834F2-CA0D-ED41-9D66-8AB69D2E93F1}" type="presParOf" srcId="{55FBF85A-9B10-4D43-8E8B-D4010641C133}" destId="{E6C61E72-49CC-674A-BB9E-1973D8B5A83E}" srcOrd="3" destOrd="0" presId="urn:microsoft.com/office/officeart/2005/8/layout/default"/>
    <dgm:cxn modelId="{DA6CE243-4AB2-A548-92D6-6840D761744C}" type="presParOf" srcId="{55FBF85A-9B10-4D43-8E8B-D4010641C133}" destId="{B55E8300-C228-9846-893E-E61E423EF91A}" srcOrd="4" destOrd="0" presId="urn:microsoft.com/office/officeart/2005/8/layout/default"/>
    <dgm:cxn modelId="{7A2D0CBF-F06E-6041-9B30-59FCA5268754}" type="presParOf" srcId="{55FBF85A-9B10-4D43-8E8B-D4010641C133}" destId="{04BCAF70-19DA-9C44-BD57-346AF84F6D46}" srcOrd="5" destOrd="0" presId="urn:microsoft.com/office/officeart/2005/8/layout/default"/>
    <dgm:cxn modelId="{53CF7E3D-C58D-6F4B-B83B-6D8DA3CF729F}" type="presParOf" srcId="{55FBF85A-9B10-4D43-8E8B-D4010641C133}" destId="{55B0F763-6607-3340-BDF3-FF1E6C4FB4DC}" srcOrd="6" destOrd="0" presId="urn:microsoft.com/office/officeart/2005/8/layout/default"/>
    <dgm:cxn modelId="{0CAC3E40-6381-FD4E-BD35-6FB57DA8FA88}" type="presParOf" srcId="{55FBF85A-9B10-4D43-8E8B-D4010641C133}" destId="{4D375D6E-D027-8447-A8D6-189024E9E125}" srcOrd="7" destOrd="0" presId="urn:microsoft.com/office/officeart/2005/8/layout/default"/>
    <dgm:cxn modelId="{1E025C8D-A252-1C47-BF86-4EAEB56660AE}" type="presParOf" srcId="{55FBF85A-9B10-4D43-8E8B-D4010641C133}" destId="{5E05A4D0-1FBD-7341-9290-AA74EA4B81F4}"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2CF262E-EDDC-4977-B812-BEFFF71887C9}" type="doc">
      <dgm:prSet loTypeId="urn:microsoft.com/office/officeart/2005/8/layout/default#2" loCatId="list" qsTypeId="urn:microsoft.com/office/officeart/2005/8/quickstyle/simple1" qsCatId="simple" csTypeId="urn:microsoft.com/office/officeart/2005/8/colors/colorful1#2" csCatId="colorful" phldr="1"/>
      <dgm:spPr/>
      <dgm:t>
        <a:bodyPr/>
        <a:lstStyle/>
        <a:p>
          <a:endParaRPr lang="en-US"/>
        </a:p>
      </dgm:t>
    </dgm:pt>
    <dgm:pt modelId="{0EBE2139-4FF1-441A-9421-9BAACEA791D4}">
      <dgm:prSet phldrT="[Text]"/>
      <dgm:spPr/>
      <dgm:t>
        <a:bodyPr/>
        <a:lstStyle/>
        <a:p>
          <a:r>
            <a:rPr lang="en-GB" dirty="0" smtClean="0"/>
            <a:t>Conditioning</a:t>
          </a:r>
          <a:endParaRPr lang="en-US" dirty="0"/>
        </a:p>
      </dgm:t>
    </dgm:pt>
    <dgm:pt modelId="{E5813826-B9B4-4AE1-8FC1-E051940D0E7E}" type="parTrans" cxnId="{891E457A-B331-49B6-8F48-5FF6C16BA846}">
      <dgm:prSet/>
      <dgm:spPr/>
      <dgm:t>
        <a:bodyPr/>
        <a:lstStyle/>
        <a:p>
          <a:endParaRPr lang="en-US"/>
        </a:p>
      </dgm:t>
    </dgm:pt>
    <dgm:pt modelId="{FF841D77-C154-41AA-BC0C-9C477BB5DCD7}" type="sibTrans" cxnId="{891E457A-B331-49B6-8F48-5FF6C16BA846}">
      <dgm:prSet/>
      <dgm:spPr/>
      <dgm:t>
        <a:bodyPr/>
        <a:lstStyle/>
        <a:p>
          <a:endParaRPr lang="en-US"/>
        </a:p>
      </dgm:t>
    </dgm:pt>
    <dgm:pt modelId="{F8C282C6-7C06-4724-93F9-545C47CFEA30}">
      <dgm:prSet phldrT="[Text]"/>
      <dgm:spPr/>
      <dgm:t>
        <a:bodyPr/>
        <a:lstStyle/>
        <a:p>
          <a:r>
            <a:rPr lang="en-GB" dirty="0" smtClean="0"/>
            <a:t>UCS</a:t>
          </a:r>
          <a:endParaRPr lang="en-US" dirty="0"/>
        </a:p>
      </dgm:t>
    </dgm:pt>
    <dgm:pt modelId="{9CBF22EF-C0EB-4648-BC27-0215D38AFBC1}" type="parTrans" cxnId="{89976935-F202-4EF1-8C84-AA33852AB949}">
      <dgm:prSet/>
      <dgm:spPr/>
      <dgm:t>
        <a:bodyPr/>
        <a:lstStyle/>
        <a:p>
          <a:endParaRPr lang="en-US"/>
        </a:p>
      </dgm:t>
    </dgm:pt>
    <dgm:pt modelId="{263E0DEA-3C35-4B30-A754-C723715082F4}" type="sibTrans" cxnId="{89976935-F202-4EF1-8C84-AA33852AB949}">
      <dgm:prSet/>
      <dgm:spPr/>
      <dgm:t>
        <a:bodyPr/>
        <a:lstStyle/>
        <a:p>
          <a:endParaRPr lang="en-US"/>
        </a:p>
      </dgm:t>
    </dgm:pt>
    <dgm:pt modelId="{308BA21F-8BCE-4557-A456-385EC7B49B5A}">
      <dgm:prSet phldrT="[Text]"/>
      <dgm:spPr/>
      <dgm:t>
        <a:bodyPr/>
        <a:lstStyle/>
        <a:p>
          <a:r>
            <a:rPr lang="en-GB" dirty="0" smtClean="0"/>
            <a:t>UCR</a:t>
          </a:r>
          <a:endParaRPr lang="en-US" dirty="0"/>
        </a:p>
      </dgm:t>
    </dgm:pt>
    <dgm:pt modelId="{DFBF6D66-D48B-4EBE-AFFB-52A35FD4DC26}" type="parTrans" cxnId="{4F9ACCE3-5563-4210-B203-9801FC6DCE5A}">
      <dgm:prSet/>
      <dgm:spPr/>
      <dgm:t>
        <a:bodyPr/>
        <a:lstStyle/>
        <a:p>
          <a:endParaRPr lang="en-US"/>
        </a:p>
      </dgm:t>
    </dgm:pt>
    <dgm:pt modelId="{9B3D4CF2-4E7C-420A-9DC9-02F82CED1FBE}" type="sibTrans" cxnId="{4F9ACCE3-5563-4210-B203-9801FC6DCE5A}">
      <dgm:prSet/>
      <dgm:spPr/>
      <dgm:t>
        <a:bodyPr/>
        <a:lstStyle/>
        <a:p>
          <a:endParaRPr lang="en-US"/>
        </a:p>
      </dgm:t>
    </dgm:pt>
    <dgm:pt modelId="{CABF85CB-9A94-4A21-A20D-05FBF085FD7D}">
      <dgm:prSet phldrT="[Text]"/>
      <dgm:spPr/>
      <dgm:t>
        <a:bodyPr/>
        <a:lstStyle/>
        <a:p>
          <a:r>
            <a:rPr lang="en-GB" dirty="0" smtClean="0"/>
            <a:t>CS</a:t>
          </a:r>
          <a:endParaRPr lang="en-US" dirty="0"/>
        </a:p>
      </dgm:t>
    </dgm:pt>
    <dgm:pt modelId="{90CEC7CF-8C10-4734-94A6-A8CD373633B7}" type="parTrans" cxnId="{0EA6C76F-0306-4290-BADA-A0420CAB3F18}">
      <dgm:prSet/>
      <dgm:spPr/>
      <dgm:t>
        <a:bodyPr/>
        <a:lstStyle/>
        <a:p>
          <a:endParaRPr lang="en-US"/>
        </a:p>
      </dgm:t>
    </dgm:pt>
    <dgm:pt modelId="{97919AC1-5D32-4C12-A006-790CF61C01CA}" type="sibTrans" cxnId="{0EA6C76F-0306-4290-BADA-A0420CAB3F18}">
      <dgm:prSet/>
      <dgm:spPr/>
      <dgm:t>
        <a:bodyPr/>
        <a:lstStyle/>
        <a:p>
          <a:endParaRPr lang="en-US"/>
        </a:p>
      </dgm:t>
    </dgm:pt>
    <dgm:pt modelId="{9BF4B89A-7843-489D-B684-E00B1C89024A}">
      <dgm:prSet phldrT="[Text]"/>
      <dgm:spPr/>
      <dgm:t>
        <a:bodyPr/>
        <a:lstStyle/>
        <a:p>
          <a:r>
            <a:rPr lang="en-GB" dirty="0" smtClean="0"/>
            <a:t>CR</a:t>
          </a:r>
          <a:endParaRPr lang="en-US" dirty="0"/>
        </a:p>
      </dgm:t>
    </dgm:pt>
    <dgm:pt modelId="{5C228AAA-C5B8-4D01-ADC6-9E0E6295AEF7}" type="parTrans" cxnId="{DEDDD751-29DC-4454-B6DF-36EA3F54C293}">
      <dgm:prSet/>
      <dgm:spPr/>
      <dgm:t>
        <a:bodyPr/>
        <a:lstStyle/>
        <a:p>
          <a:endParaRPr lang="en-US"/>
        </a:p>
      </dgm:t>
    </dgm:pt>
    <dgm:pt modelId="{B23D0AF7-F9A1-42F4-B8D2-CF96E7C64254}" type="sibTrans" cxnId="{DEDDD751-29DC-4454-B6DF-36EA3F54C293}">
      <dgm:prSet/>
      <dgm:spPr/>
      <dgm:t>
        <a:bodyPr/>
        <a:lstStyle/>
        <a:p>
          <a:endParaRPr lang="en-US"/>
        </a:p>
      </dgm:t>
    </dgm:pt>
    <dgm:pt modelId="{0366FABE-D366-4CCC-B46C-60CC64C7FA70}" type="pres">
      <dgm:prSet presAssocID="{F2CF262E-EDDC-4977-B812-BEFFF71887C9}" presName="diagram" presStyleCnt="0">
        <dgm:presLayoutVars>
          <dgm:dir/>
          <dgm:resizeHandles val="exact"/>
        </dgm:presLayoutVars>
      </dgm:prSet>
      <dgm:spPr/>
      <dgm:t>
        <a:bodyPr/>
        <a:lstStyle/>
        <a:p>
          <a:endParaRPr lang="en-US"/>
        </a:p>
      </dgm:t>
    </dgm:pt>
    <dgm:pt modelId="{D1F2F031-166E-47EF-973E-0E976DB81480}" type="pres">
      <dgm:prSet presAssocID="{0EBE2139-4FF1-441A-9421-9BAACEA791D4}" presName="node" presStyleLbl="node1" presStyleIdx="0" presStyleCnt="5">
        <dgm:presLayoutVars>
          <dgm:bulletEnabled val="1"/>
        </dgm:presLayoutVars>
      </dgm:prSet>
      <dgm:spPr/>
      <dgm:t>
        <a:bodyPr/>
        <a:lstStyle/>
        <a:p>
          <a:endParaRPr lang="en-US"/>
        </a:p>
      </dgm:t>
    </dgm:pt>
    <dgm:pt modelId="{1B441974-331C-4F85-B5E2-2145AE51039D}" type="pres">
      <dgm:prSet presAssocID="{FF841D77-C154-41AA-BC0C-9C477BB5DCD7}" presName="sibTrans" presStyleCnt="0"/>
      <dgm:spPr/>
    </dgm:pt>
    <dgm:pt modelId="{3AB008B9-6ED2-47FA-9706-3C0A860655A5}" type="pres">
      <dgm:prSet presAssocID="{F8C282C6-7C06-4724-93F9-545C47CFEA30}" presName="node" presStyleLbl="node1" presStyleIdx="1" presStyleCnt="5">
        <dgm:presLayoutVars>
          <dgm:bulletEnabled val="1"/>
        </dgm:presLayoutVars>
      </dgm:prSet>
      <dgm:spPr/>
      <dgm:t>
        <a:bodyPr/>
        <a:lstStyle/>
        <a:p>
          <a:endParaRPr lang="en-US"/>
        </a:p>
      </dgm:t>
    </dgm:pt>
    <dgm:pt modelId="{3F3004DC-D65B-41BE-9DB2-E6AF1B6EC2EC}" type="pres">
      <dgm:prSet presAssocID="{263E0DEA-3C35-4B30-A754-C723715082F4}" presName="sibTrans" presStyleCnt="0"/>
      <dgm:spPr/>
    </dgm:pt>
    <dgm:pt modelId="{40531FC1-FAE6-4221-87E5-15BCF449DCC6}" type="pres">
      <dgm:prSet presAssocID="{308BA21F-8BCE-4557-A456-385EC7B49B5A}" presName="node" presStyleLbl="node1" presStyleIdx="2" presStyleCnt="5">
        <dgm:presLayoutVars>
          <dgm:bulletEnabled val="1"/>
        </dgm:presLayoutVars>
      </dgm:prSet>
      <dgm:spPr/>
      <dgm:t>
        <a:bodyPr/>
        <a:lstStyle/>
        <a:p>
          <a:endParaRPr lang="en-US"/>
        </a:p>
      </dgm:t>
    </dgm:pt>
    <dgm:pt modelId="{E692267C-AD54-44DD-8712-037D3993DF6E}" type="pres">
      <dgm:prSet presAssocID="{9B3D4CF2-4E7C-420A-9DC9-02F82CED1FBE}" presName="sibTrans" presStyleCnt="0"/>
      <dgm:spPr/>
    </dgm:pt>
    <dgm:pt modelId="{ABC4B514-3B1B-441E-8798-464151010CCD}" type="pres">
      <dgm:prSet presAssocID="{CABF85CB-9A94-4A21-A20D-05FBF085FD7D}" presName="node" presStyleLbl="node1" presStyleIdx="3" presStyleCnt="5">
        <dgm:presLayoutVars>
          <dgm:bulletEnabled val="1"/>
        </dgm:presLayoutVars>
      </dgm:prSet>
      <dgm:spPr/>
      <dgm:t>
        <a:bodyPr/>
        <a:lstStyle/>
        <a:p>
          <a:endParaRPr lang="en-US"/>
        </a:p>
      </dgm:t>
    </dgm:pt>
    <dgm:pt modelId="{9500F435-3FB5-4880-A46B-F8AAA6BD7846}" type="pres">
      <dgm:prSet presAssocID="{97919AC1-5D32-4C12-A006-790CF61C01CA}" presName="sibTrans" presStyleCnt="0"/>
      <dgm:spPr/>
    </dgm:pt>
    <dgm:pt modelId="{22432274-2347-46D5-8EBC-38484DD3BDF0}" type="pres">
      <dgm:prSet presAssocID="{9BF4B89A-7843-489D-B684-E00B1C89024A}" presName="node" presStyleLbl="node1" presStyleIdx="4" presStyleCnt="5">
        <dgm:presLayoutVars>
          <dgm:bulletEnabled val="1"/>
        </dgm:presLayoutVars>
      </dgm:prSet>
      <dgm:spPr/>
      <dgm:t>
        <a:bodyPr/>
        <a:lstStyle/>
        <a:p>
          <a:endParaRPr lang="en-US"/>
        </a:p>
      </dgm:t>
    </dgm:pt>
  </dgm:ptLst>
  <dgm:cxnLst>
    <dgm:cxn modelId="{DEDDD751-29DC-4454-B6DF-36EA3F54C293}" srcId="{F2CF262E-EDDC-4977-B812-BEFFF71887C9}" destId="{9BF4B89A-7843-489D-B684-E00B1C89024A}" srcOrd="4" destOrd="0" parTransId="{5C228AAA-C5B8-4D01-ADC6-9E0E6295AEF7}" sibTransId="{B23D0AF7-F9A1-42F4-B8D2-CF96E7C64254}"/>
    <dgm:cxn modelId="{0EA6C76F-0306-4290-BADA-A0420CAB3F18}" srcId="{F2CF262E-EDDC-4977-B812-BEFFF71887C9}" destId="{CABF85CB-9A94-4A21-A20D-05FBF085FD7D}" srcOrd="3" destOrd="0" parTransId="{90CEC7CF-8C10-4734-94A6-A8CD373633B7}" sibTransId="{97919AC1-5D32-4C12-A006-790CF61C01CA}"/>
    <dgm:cxn modelId="{95C12A7E-2929-8F4B-89AF-67185516893A}" type="presOf" srcId="{F2CF262E-EDDC-4977-B812-BEFFF71887C9}" destId="{0366FABE-D366-4CCC-B46C-60CC64C7FA70}" srcOrd="0" destOrd="0" presId="urn:microsoft.com/office/officeart/2005/8/layout/default#2"/>
    <dgm:cxn modelId="{02E2CF36-DAE4-FF4B-8717-5988FE187E46}" type="presOf" srcId="{9BF4B89A-7843-489D-B684-E00B1C89024A}" destId="{22432274-2347-46D5-8EBC-38484DD3BDF0}" srcOrd="0" destOrd="0" presId="urn:microsoft.com/office/officeart/2005/8/layout/default#2"/>
    <dgm:cxn modelId="{606044E9-6422-1241-8563-0020E100A921}" type="presOf" srcId="{CABF85CB-9A94-4A21-A20D-05FBF085FD7D}" destId="{ABC4B514-3B1B-441E-8798-464151010CCD}" srcOrd="0" destOrd="0" presId="urn:microsoft.com/office/officeart/2005/8/layout/default#2"/>
    <dgm:cxn modelId="{4F9ACCE3-5563-4210-B203-9801FC6DCE5A}" srcId="{F2CF262E-EDDC-4977-B812-BEFFF71887C9}" destId="{308BA21F-8BCE-4557-A456-385EC7B49B5A}" srcOrd="2" destOrd="0" parTransId="{DFBF6D66-D48B-4EBE-AFFB-52A35FD4DC26}" sibTransId="{9B3D4CF2-4E7C-420A-9DC9-02F82CED1FBE}"/>
    <dgm:cxn modelId="{866E46E9-D5C7-024B-AF27-F65F08FD8F5C}" type="presOf" srcId="{308BA21F-8BCE-4557-A456-385EC7B49B5A}" destId="{40531FC1-FAE6-4221-87E5-15BCF449DCC6}" srcOrd="0" destOrd="0" presId="urn:microsoft.com/office/officeart/2005/8/layout/default#2"/>
    <dgm:cxn modelId="{88836064-E95D-504C-AC16-2B1161FCCA8A}" type="presOf" srcId="{0EBE2139-4FF1-441A-9421-9BAACEA791D4}" destId="{D1F2F031-166E-47EF-973E-0E976DB81480}" srcOrd="0" destOrd="0" presId="urn:microsoft.com/office/officeart/2005/8/layout/default#2"/>
    <dgm:cxn modelId="{103A6685-3ACA-3642-B322-2F884A96C961}" type="presOf" srcId="{F8C282C6-7C06-4724-93F9-545C47CFEA30}" destId="{3AB008B9-6ED2-47FA-9706-3C0A860655A5}" srcOrd="0" destOrd="0" presId="urn:microsoft.com/office/officeart/2005/8/layout/default#2"/>
    <dgm:cxn modelId="{89976935-F202-4EF1-8C84-AA33852AB949}" srcId="{F2CF262E-EDDC-4977-B812-BEFFF71887C9}" destId="{F8C282C6-7C06-4724-93F9-545C47CFEA30}" srcOrd="1" destOrd="0" parTransId="{9CBF22EF-C0EB-4648-BC27-0215D38AFBC1}" sibTransId="{263E0DEA-3C35-4B30-A754-C723715082F4}"/>
    <dgm:cxn modelId="{891E457A-B331-49B6-8F48-5FF6C16BA846}" srcId="{F2CF262E-EDDC-4977-B812-BEFFF71887C9}" destId="{0EBE2139-4FF1-441A-9421-9BAACEA791D4}" srcOrd="0" destOrd="0" parTransId="{E5813826-B9B4-4AE1-8FC1-E051940D0E7E}" sibTransId="{FF841D77-C154-41AA-BC0C-9C477BB5DCD7}"/>
    <dgm:cxn modelId="{24645F56-BAE8-6646-B08B-5F95212FF94A}" type="presParOf" srcId="{0366FABE-D366-4CCC-B46C-60CC64C7FA70}" destId="{D1F2F031-166E-47EF-973E-0E976DB81480}" srcOrd="0" destOrd="0" presId="urn:microsoft.com/office/officeart/2005/8/layout/default#2"/>
    <dgm:cxn modelId="{D629F3F6-EAA0-AB49-A38C-CFDF9003370E}" type="presParOf" srcId="{0366FABE-D366-4CCC-B46C-60CC64C7FA70}" destId="{1B441974-331C-4F85-B5E2-2145AE51039D}" srcOrd="1" destOrd="0" presId="urn:microsoft.com/office/officeart/2005/8/layout/default#2"/>
    <dgm:cxn modelId="{3A4090D6-5E7E-964C-973D-EB91E70EAF02}" type="presParOf" srcId="{0366FABE-D366-4CCC-B46C-60CC64C7FA70}" destId="{3AB008B9-6ED2-47FA-9706-3C0A860655A5}" srcOrd="2" destOrd="0" presId="urn:microsoft.com/office/officeart/2005/8/layout/default#2"/>
    <dgm:cxn modelId="{577FF02A-54A6-F14B-B4F2-8516E03F6F06}" type="presParOf" srcId="{0366FABE-D366-4CCC-B46C-60CC64C7FA70}" destId="{3F3004DC-D65B-41BE-9DB2-E6AF1B6EC2EC}" srcOrd="3" destOrd="0" presId="urn:microsoft.com/office/officeart/2005/8/layout/default#2"/>
    <dgm:cxn modelId="{8641C978-0F17-4B4E-995D-EEDC343E2942}" type="presParOf" srcId="{0366FABE-D366-4CCC-B46C-60CC64C7FA70}" destId="{40531FC1-FAE6-4221-87E5-15BCF449DCC6}" srcOrd="4" destOrd="0" presId="urn:microsoft.com/office/officeart/2005/8/layout/default#2"/>
    <dgm:cxn modelId="{693D46AE-603A-A041-BB6F-FE140EC4CDB5}" type="presParOf" srcId="{0366FABE-D366-4CCC-B46C-60CC64C7FA70}" destId="{E692267C-AD54-44DD-8712-037D3993DF6E}" srcOrd="5" destOrd="0" presId="urn:microsoft.com/office/officeart/2005/8/layout/default#2"/>
    <dgm:cxn modelId="{1683BF0E-5BA8-1045-99EE-EC1450EC8777}" type="presParOf" srcId="{0366FABE-D366-4CCC-B46C-60CC64C7FA70}" destId="{ABC4B514-3B1B-441E-8798-464151010CCD}" srcOrd="6" destOrd="0" presId="urn:microsoft.com/office/officeart/2005/8/layout/default#2"/>
    <dgm:cxn modelId="{D4602566-F5D4-2F4B-9C33-1A8C822117BE}" type="presParOf" srcId="{0366FABE-D366-4CCC-B46C-60CC64C7FA70}" destId="{9500F435-3FB5-4880-A46B-F8AAA6BD7846}" srcOrd="7" destOrd="0" presId="urn:microsoft.com/office/officeart/2005/8/layout/default#2"/>
    <dgm:cxn modelId="{B8C6CE7E-E877-AD44-913D-AD25019612DB}" type="presParOf" srcId="{0366FABE-D366-4CCC-B46C-60CC64C7FA70}" destId="{22432274-2347-46D5-8EBC-38484DD3BDF0}" srcOrd="8" destOrd="0" presId="urn:microsoft.com/office/officeart/2005/8/layout/defaul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C5F2840-5E1D-4236-870D-ED9C47F52D57}" type="doc">
      <dgm:prSet loTypeId="urn:microsoft.com/office/officeart/2005/8/layout/vList6" loCatId="list" qsTypeId="urn:microsoft.com/office/officeart/2005/8/quickstyle/simple1" qsCatId="simple" csTypeId="urn:microsoft.com/office/officeart/2005/8/colors/colorful1#4" csCatId="colorful" phldr="1"/>
      <dgm:spPr/>
      <dgm:t>
        <a:bodyPr/>
        <a:lstStyle/>
        <a:p>
          <a:endParaRPr lang="en-US"/>
        </a:p>
      </dgm:t>
    </dgm:pt>
    <dgm:pt modelId="{DDB5B9A2-B6C6-4E70-9666-459E02607242}">
      <dgm:prSet phldrT="[Text]"/>
      <dgm:spPr/>
      <dgm:t>
        <a:bodyPr/>
        <a:lstStyle/>
        <a:p>
          <a:r>
            <a:rPr lang="en-GB" dirty="0" smtClean="0"/>
            <a:t>Unconditioned stimulus (UCS)</a:t>
          </a:r>
          <a:endParaRPr lang="en-US" dirty="0"/>
        </a:p>
      </dgm:t>
    </dgm:pt>
    <dgm:pt modelId="{73DEE396-7593-439B-ACEA-2576F7596279}" type="parTrans" cxnId="{87164F27-7525-45E6-96EB-1ADA3B1C4371}">
      <dgm:prSet/>
      <dgm:spPr/>
      <dgm:t>
        <a:bodyPr/>
        <a:lstStyle/>
        <a:p>
          <a:endParaRPr lang="en-US"/>
        </a:p>
      </dgm:t>
    </dgm:pt>
    <dgm:pt modelId="{B94E5948-9978-418D-A861-F0D6F88A37E5}" type="sibTrans" cxnId="{87164F27-7525-45E6-96EB-1ADA3B1C4371}">
      <dgm:prSet/>
      <dgm:spPr/>
      <dgm:t>
        <a:bodyPr/>
        <a:lstStyle/>
        <a:p>
          <a:endParaRPr lang="en-US"/>
        </a:p>
      </dgm:t>
    </dgm:pt>
    <dgm:pt modelId="{5BE49AB3-C62B-4406-879F-366E77EAE335}">
      <dgm:prSet phldrT="[Text]"/>
      <dgm:spPr/>
      <dgm:t>
        <a:bodyPr/>
        <a:lstStyle/>
        <a:p>
          <a:r>
            <a:rPr lang="en-GB" dirty="0" smtClean="0"/>
            <a:t>The stimulus that produces a reflex response.</a:t>
          </a:r>
          <a:endParaRPr lang="en-US" dirty="0"/>
        </a:p>
      </dgm:t>
    </dgm:pt>
    <dgm:pt modelId="{F7D16204-26CF-4184-BC7F-7C941316AB14}" type="parTrans" cxnId="{AD0C2098-6CCB-466C-922F-7D520A4F8BF8}">
      <dgm:prSet/>
      <dgm:spPr/>
      <dgm:t>
        <a:bodyPr/>
        <a:lstStyle/>
        <a:p>
          <a:endParaRPr lang="en-US"/>
        </a:p>
      </dgm:t>
    </dgm:pt>
    <dgm:pt modelId="{EC048A8A-3D5B-4B47-8DDD-D7837A5B6BBE}" type="sibTrans" cxnId="{AD0C2098-6CCB-466C-922F-7D520A4F8BF8}">
      <dgm:prSet/>
      <dgm:spPr/>
      <dgm:t>
        <a:bodyPr/>
        <a:lstStyle/>
        <a:p>
          <a:endParaRPr lang="en-US"/>
        </a:p>
      </dgm:t>
    </dgm:pt>
    <dgm:pt modelId="{5B66832A-EA75-4D2D-975E-D3FB71A1B689}">
      <dgm:prSet phldrT="[Text]"/>
      <dgm:spPr/>
      <dgm:t>
        <a:bodyPr/>
        <a:lstStyle/>
        <a:p>
          <a:r>
            <a:rPr lang="en-GB" dirty="0" smtClean="0"/>
            <a:t>Unconditioned response (UCR)</a:t>
          </a:r>
          <a:endParaRPr lang="en-US" dirty="0"/>
        </a:p>
      </dgm:t>
    </dgm:pt>
    <dgm:pt modelId="{B319FF51-583C-408E-B2AA-CAFBFF491C40}" type="parTrans" cxnId="{A5D62752-8CEF-445B-BFDF-6667C29F2B21}">
      <dgm:prSet/>
      <dgm:spPr/>
      <dgm:t>
        <a:bodyPr/>
        <a:lstStyle/>
        <a:p>
          <a:endParaRPr lang="en-US"/>
        </a:p>
      </dgm:t>
    </dgm:pt>
    <dgm:pt modelId="{CF4DC5E3-2E59-46E5-B6F1-3161D62A0363}" type="sibTrans" cxnId="{A5D62752-8CEF-445B-BFDF-6667C29F2B21}">
      <dgm:prSet/>
      <dgm:spPr/>
      <dgm:t>
        <a:bodyPr/>
        <a:lstStyle/>
        <a:p>
          <a:endParaRPr lang="en-US"/>
        </a:p>
      </dgm:t>
    </dgm:pt>
    <dgm:pt modelId="{5739AF42-3CFC-4A47-974C-CB065923BD8A}">
      <dgm:prSet phldrT="[Text]"/>
      <dgm:spPr/>
      <dgm:t>
        <a:bodyPr/>
        <a:lstStyle/>
        <a:p>
          <a:r>
            <a:rPr lang="en-GB" dirty="0" smtClean="0"/>
            <a:t>The reflex response to a UCR</a:t>
          </a:r>
          <a:endParaRPr lang="en-US" dirty="0"/>
        </a:p>
      </dgm:t>
    </dgm:pt>
    <dgm:pt modelId="{60B0C4ED-C27A-4BE2-A5CB-02DDE67083A9}" type="parTrans" cxnId="{63BC99B9-AEF3-4FDD-B1DB-B4E57C472B3C}">
      <dgm:prSet/>
      <dgm:spPr/>
      <dgm:t>
        <a:bodyPr/>
        <a:lstStyle/>
        <a:p>
          <a:endParaRPr lang="en-US"/>
        </a:p>
      </dgm:t>
    </dgm:pt>
    <dgm:pt modelId="{309FE409-65EC-49E9-9EF1-4E8396011B7E}" type="sibTrans" cxnId="{63BC99B9-AEF3-4FDD-B1DB-B4E57C472B3C}">
      <dgm:prSet/>
      <dgm:spPr/>
      <dgm:t>
        <a:bodyPr/>
        <a:lstStyle/>
        <a:p>
          <a:endParaRPr lang="en-US"/>
        </a:p>
      </dgm:t>
    </dgm:pt>
    <dgm:pt modelId="{029C4923-EC16-49F3-A576-7C90D0A949EE}">
      <dgm:prSet phldrT="[Text]"/>
      <dgm:spPr/>
      <dgm:t>
        <a:bodyPr/>
        <a:lstStyle/>
        <a:p>
          <a:r>
            <a:rPr lang="en-GB" dirty="0" smtClean="0"/>
            <a:t> Conditioned Stimulus (CS)</a:t>
          </a:r>
          <a:endParaRPr lang="en-US" dirty="0"/>
        </a:p>
      </dgm:t>
    </dgm:pt>
    <dgm:pt modelId="{A3B549CE-0214-4C81-B7E7-03828209E021}" type="parTrans" cxnId="{A035C91B-0B18-4C7A-854C-BB1EC844C94E}">
      <dgm:prSet/>
      <dgm:spPr/>
      <dgm:t>
        <a:bodyPr/>
        <a:lstStyle/>
        <a:p>
          <a:endParaRPr lang="en-US"/>
        </a:p>
      </dgm:t>
    </dgm:pt>
    <dgm:pt modelId="{8A4C3DD7-BA03-4B64-8A8F-6CA77A9D6569}" type="sibTrans" cxnId="{A035C91B-0B18-4C7A-854C-BB1EC844C94E}">
      <dgm:prSet/>
      <dgm:spPr/>
      <dgm:t>
        <a:bodyPr/>
        <a:lstStyle/>
        <a:p>
          <a:endParaRPr lang="en-US"/>
        </a:p>
      </dgm:t>
    </dgm:pt>
    <dgm:pt modelId="{37723037-4718-4D32-BFED-390B56BEDA79}">
      <dgm:prSet phldrT="[Text]"/>
      <dgm:spPr/>
      <dgm:t>
        <a:bodyPr/>
        <a:lstStyle/>
        <a:p>
          <a:r>
            <a:rPr lang="en-GB" dirty="0" smtClean="0"/>
            <a:t>Conditioned Response (CR)</a:t>
          </a:r>
          <a:endParaRPr lang="en-US" dirty="0"/>
        </a:p>
      </dgm:t>
    </dgm:pt>
    <dgm:pt modelId="{5ADD6410-801E-40B5-AC35-E96AD5627A9A}" type="parTrans" cxnId="{7DD9A870-D604-4DCC-87E7-20B02A98AC1D}">
      <dgm:prSet/>
      <dgm:spPr/>
      <dgm:t>
        <a:bodyPr/>
        <a:lstStyle/>
        <a:p>
          <a:endParaRPr lang="en-US"/>
        </a:p>
      </dgm:t>
    </dgm:pt>
    <dgm:pt modelId="{7D6950C1-A216-4053-8581-D6D09D43C6E2}" type="sibTrans" cxnId="{7DD9A870-D604-4DCC-87E7-20B02A98AC1D}">
      <dgm:prSet/>
      <dgm:spPr/>
      <dgm:t>
        <a:bodyPr/>
        <a:lstStyle/>
        <a:p>
          <a:endParaRPr lang="en-US"/>
        </a:p>
      </dgm:t>
    </dgm:pt>
    <dgm:pt modelId="{6307E82D-E742-4DBC-80BE-32ADB3D58172}">
      <dgm:prSet phldrT="[Text]"/>
      <dgm:spPr/>
      <dgm:t>
        <a:bodyPr/>
        <a:lstStyle/>
        <a:p>
          <a:r>
            <a:rPr lang="en-GB" dirty="0" smtClean="0"/>
            <a:t>Dog Food</a:t>
          </a:r>
          <a:endParaRPr lang="en-US" dirty="0"/>
        </a:p>
      </dgm:t>
    </dgm:pt>
    <dgm:pt modelId="{9F425956-ADBB-4E3A-867A-0049BB2BA9BC}" type="parTrans" cxnId="{B6B704D0-A2AD-4572-AB68-F643D930153E}">
      <dgm:prSet/>
      <dgm:spPr/>
      <dgm:t>
        <a:bodyPr/>
        <a:lstStyle/>
        <a:p>
          <a:endParaRPr lang="en-US"/>
        </a:p>
      </dgm:t>
    </dgm:pt>
    <dgm:pt modelId="{3C31E950-B4EC-4B82-8D8D-87B18D1D10C0}" type="sibTrans" cxnId="{B6B704D0-A2AD-4572-AB68-F643D930153E}">
      <dgm:prSet/>
      <dgm:spPr/>
      <dgm:t>
        <a:bodyPr/>
        <a:lstStyle/>
        <a:p>
          <a:endParaRPr lang="en-US"/>
        </a:p>
      </dgm:t>
    </dgm:pt>
    <dgm:pt modelId="{95A75F26-AC21-4CF3-BFC5-4548D919874B}">
      <dgm:prSet phldrT="[Text]"/>
      <dgm:spPr/>
      <dgm:t>
        <a:bodyPr/>
        <a:lstStyle/>
        <a:p>
          <a:r>
            <a:rPr lang="en-GB" dirty="0" smtClean="0"/>
            <a:t>Salivation </a:t>
          </a:r>
          <a:endParaRPr lang="en-US" dirty="0"/>
        </a:p>
      </dgm:t>
    </dgm:pt>
    <dgm:pt modelId="{EC61017D-008A-4D9A-9813-5366DF1C2878}" type="parTrans" cxnId="{03637A52-8E7A-4CF4-8038-0044F7BFD7AA}">
      <dgm:prSet/>
      <dgm:spPr/>
      <dgm:t>
        <a:bodyPr/>
        <a:lstStyle/>
        <a:p>
          <a:endParaRPr lang="en-US"/>
        </a:p>
      </dgm:t>
    </dgm:pt>
    <dgm:pt modelId="{EE79D40B-4CB2-44AD-8A24-BA9885DD2856}" type="sibTrans" cxnId="{03637A52-8E7A-4CF4-8038-0044F7BFD7AA}">
      <dgm:prSet/>
      <dgm:spPr/>
      <dgm:t>
        <a:bodyPr/>
        <a:lstStyle/>
        <a:p>
          <a:endParaRPr lang="en-US"/>
        </a:p>
      </dgm:t>
    </dgm:pt>
    <dgm:pt modelId="{140F1378-5201-4292-8937-FE3430AF307C}">
      <dgm:prSet/>
      <dgm:spPr/>
      <dgm:t>
        <a:bodyPr/>
        <a:lstStyle/>
        <a:p>
          <a:r>
            <a:rPr lang="en-GB" dirty="0" smtClean="0"/>
            <a:t> a new stimulus presented with the UCS</a:t>
          </a:r>
          <a:endParaRPr lang="en-US" dirty="0"/>
        </a:p>
      </dgm:t>
    </dgm:pt>
    <dgm:pt modelId="{3C73DBBB-F40A-483C-A7DA-25B35F9AEB42}" type="parTrans" cxnId="{2A66B501-DD9F-49DA-9671-794D051C2BB0}">
      <dgm:prSet/>
      <dgm:spPr/>
      <dgm:t>
        <a:bodyPr/>
        <a:lstStyle/>
        <a:p>
          <a:endParaRPr lang="en-US"/>
        </a:p>
      </dgm:t>
    </dgm:pt>
    <dgm:pt modelId="{264C4F8E-4640-44C7-A1E5-912C156BA30C}" type="sibTrans" cxnId="{2A66B501-DD9F-49DA-9671-794D051C2BB0}">
      <dgm:prSet/>
      <dgm:spPr/>
      <dgm:t>
        <a:bodyPr/>
        <a:lstStyle/>
        <a:p>
          <a:endParaRPr lang="en-US"/>
        </a:p>
      </dgm:t>
    </dgm:pt>
    <dgm:pt modelId="{D839E352-681B-4458-876C-60BBDFF252CB}">
      <dgm:prSet/>
      <dgm:spPr/>
      <dgm:t>
        <a:bodyPr/>
        <a:lstStyle/>
        <a:p>
          <a:r>
            <a:rPr lang="en-GB" dirty="0" smtClean="0"/>
            <a:t>Bell</a:t>
          </a:r>
          <a:endParaRPr lang="en-US" dirty="0"/>
        </a:p>
      </dgm:t>
    </dgm:pt>
    <dgm:pt modelId="{76EDDFF5-370E-4D55-9314-EE4364FBB5B5}" type="parTrans" cxnId="{36ECFC6D-A7CC-4A37-AA49-E25644BC1AB8}">
      <dgm:prSet/>
      <dgm:spPr/>
      <dgm:t>
        <a:bodyPr/>
        <a:lstStyle/>
        <a:p>
          <a:endParaRPr lang="en-US"/>
        </a:p>
      </dgm:t>
    </dgm:pt>
    <dgm:pt modelId="{DC000FC6-F441-4EEE-835C-C1DD6FF750A6}" type="sibTrans" cxnId="{36ECFC6D-A7CC-4A37-AA49-E25644BC1AB8}">
      <dgm:prSet/>
      <dgm:spPr/>
      <dgm:t>
        <a:bodyPr/>
        <a:lstStyle/>
        <a:p>
          <a:endParaRPr lang="en-US"/>
        </a:p>
      </dgm:t>
    </dgm:pt>
    <dgm:pt modelId="{18A10086-7282-4282-8E94-5330A35B071E}">
      <dgm:prSet/>
      <dgm:spPr/>
      <dgm:t>
        <a:bodyPr/>
        <a:lstStyle/>
        <a:p>
          <a:r>
            <a:rPr lang="en-GB" dirty="0" smtClean="0"/>
            <a:t> the response which is learnt</a:t>
          </a:r>
          <a:endParaRPr lang="en-US" dirty="0"/>
        </a:p>
      </dgm:t>
    </dgm:pt>
    <dgm:pt modelId="{BAB2731E-C351-4A67-9D47-224DB5C40DEB}" type="parTrans" cxnId="{7FE5ED71-655F-42C8-85A5-1FDB87852B74}">
      <dgm:prSet/>
      <dgm:spPr/>
      <dgm:t>
        <a:bodyPr/>
        <a:lstStyle/>
        <a:p>
          <a:endParaRPr lang="en-US"/>
        </a:p>
      </dgm:t>
    </dgm:pt>
    <dgm:pt modelId="{B2877B2E-E873-4804-AD4E-703424415278}" type="sibTrans" cxnId="{7FE5ED71-655F-42C8-85A5-1FDB87852B74}">
      <dgm:prSet/>
      <dgm:spPr/>
      <dgm:t>
        <a:bodyPr/>
        <a:lstStyle/>
        <a:p>
          <a:endParaRPr lang="en-US"/>
        </a:p>
      </dgm:t>
    </dgm:pt>
    <dgm:pt modelId="{60B77AA4-AFB4-478D-B73E-96B236F3E177}">
      <dgm:prSet/>
      <dgm:spPr/>
      <dgm:t>
        <a:bodyPr/>
        <a:lstStyle/>
        <a:p>
          <a:r>
            <a:rPr lang="en-GB" dirty="0" smtClean="0"/>
            <a:t>Drooling at bell.</a:t>
          </a:r>
          <a:endParaRPr lang="en-US" dirty="0"/>
        </a:p>
      </dgm:t>
    </dgm:pt>
    <dgm:pt modelId="{33E5D803-9122-4148-9119-7E720EB18048}" type="parTrans" cxnId="{41460AAF-7997-4C8F-947F-0693A96620AB}">
      <dgm:prSet/>
      <dgm:spPr/>
      <dgm:t>
        <a:bodyPr/>
        <a:lstStyle/>
        <a:p>
          <a:endParaRPr lang="en-US"/>
        </a:p>
      </dgm:t>
    </dgm:pt>
    <dgm:pt modelId="{0BE38CA1-A1EA-4014-8121-FAD1F1787B70}" type="sibTrans" cxnId="{41460AAF-7997-4C8F-947F-0693A96620AB}">
      <dgm:prSet/>
      <dgm:spPr/>
      <dgm:t>
        <a:bodyPr/>
        <a:lstStyle/>
        <a:p>
          <a:endParaRPr lang="en-US"/>
        </a:p>
      </dgm:t>
    </dgm:pt>
    <dgm:pt modelId="{AD7FA065-5349-4D4F-82DF-C5779BBF3290}" type="pres">
      <dgm:prSet presAssocID="{2C5F2840-5E1D-4236-870D-ED9C47F52D57}" presName="Name0" presStyleCnt="0">
        <dgm:presLayoutVars>
          <dgm:dir/>
          <dgm:animLvl val="lvl"/>
          <dgm:resizeHandles/>
        </dgm:presLayoutVars>
      </dgm:prSet>
      <dgm:spPr/>
      <dgm:t>
        <a:bodyPr/>
        <a:lstStyle/>
        <a:p>
          <a:endParaRPr lang="en-US"/>
        </a:p>
      </dgm:t>
    </dgm:pt>
    <dgm:pt modelId="{ECC9D5A7-34E8-435E-AC0B-103B74088EE1}" type="pres">
      <dgm:prSet presAssocID="{DDB5B9A2-B6C6-4E70-9666-459E02607242}" presName="linNode" presStyleCnt="0"/>
      <dgm:spPr/>
    </dgm:pt>
    <dgm:pt modelId="{93639B6B-9C11-4534-B842-06890309D766}" type="pres">
      <dgm:prSet presAssocID="{DDB5B9A2-B6C6-4E70-9666-459E02607242}" presName="parentShp" presStyleLbl="node1" presStyleIdx="0" presStyleCnt="4">
        <dgm:presLayoutVars>
          <dgm:bulletEnabled val="1"/>
        </dgm:presLayoutVars>
      </dgm:prSet>
      <dgm:spPr/>
      <dgm:t>
        <a:bodyPr/>
        <a:lstStyle/>
        <a:p>
          <a:endParaRPr lang="en-US"/>
        </a:p>
      </dgm:t>
    </dgm:pt>
    <dgm:pt modelId="{D87A6383-1A96-47FC-BD36-DBD8E1DF7851}" type="pres">
      <dgm:prSet presAssocID="{DDB5B9A2-B6C6-4E70-9666-459E02607242}" presName="childShp" presStyleLbl="bgAccFollowNode1" presStyleIdx="0" presStyleCnt="4">
        <dgm:presLayoutVars>
          <dgm:bulletEnabled val="1"/>
        </dgm:presLayoutVars>
      </dgm:prSet>
      <dgm:spPr/>
      <dgm:t>
        <a:bodyPr/>
        <a:lstStyle/>
        <a:p>
          <a:endParaRPr lang="en-US"/>
        </a:p>
      </dgm:t>
    </dgm:pt>
    <dgm:pt modelId="{C92F5F22-2144-4588-98F7-E5162B95F283}" type="pres">
      <dgm:prSet presAssocID="{B94E5948-9978-418D-A861-F0D6F88A37E5}" presName="spacing" presStyleCnt="0"/>
      <dgm:spPr/>
    </dgm:pt>
    <dgm:pt modelId="{2482A376-CFC6-4731-8899-493688A0E99F}" type="pres">
      <dgm:prSet presAssocID="{5B66832A-EA75-4D2D-975E-D3FB71A1B689}" presName="linNode" presStyleCnt="0"/>
      <dgm:spPr/>
    </dgm:pt>
    <dgm:pt modelId="{0F358296-2F35-45D7-8D7A-105CCB20AD2E}" type="pres">
      <dgm:prSet presAssocID="{5B66832A-EA75-4D2D-975E-D3FB71A1B689}" presName="parentShp" presStyleLbl="node1" presStyleIdx="1" presStyleCnt="4">
        <dgm:presLayoutVars>
          <dgm:bulletEnabled val="1"/>
        </dgm:presLayoutVars>
      </dgm:prSet>
      <dgm:spPr/>
      <dgm:t>
        <a:bodyPr/>
        <a:lstStyle/>
        <a:p>
          <a:endParaRPr lang="en-US"/>
        </a:p>
      </dgm:t>
    </dgm:pt>
    <dgm:pt modelId="{DBC5BD32-8C22-41F8-BB1B-79F8BB07C044}" type="pres">
      <dgm:prSet presAssocID="{5B66832A-EA75-4D2D-975E-D3FB71A1B689}" presName="childShp" presStyleLbl="bgAccFollowNode1" presStyleIdx="1" presStyleCnt="4">
        <dgm:presLayoutVars>
          <dgm:bulletEnabled val="1"/>
        </dgm:presLayoutVars>
      </dgm:prSet>
      <dgm:spPr/>
      <dgm:t>
        <a:bodyPr/>
        <a:lstStyle/>
        <a:p>
          <a:endParaRPr lang="en-US"/>
        </a:p>
      </dgm:t>
    </dgm:pt>
    <dgm:pt modelId="{2BF620F6-1BA9-4F74-B925-AFA0FF8DE210}" type="pres">
      <dgm:prSet presAssocID="{CF4DC5E3-2E59-46E5-B6F1-3161D62A0363}" presName="spacing" presStyleCnt="0"/>
      <dgm:spPr/>
    </dgm:pt>
    <dgm:pt modelId="{F887D943-5F85-4C12-952E-CDDF9FEFAE24}" type="pres">
      <dgm:prSet presAssocID="{029C4923-EC16-49F3-A576-7C90D0A949EE}" presName="linNode" presStyleCnt="0"/>
      <dgm:spPr/>
    </dgm:pt>
    <dgm:pt modelId="{24211DCC-2B50-486B-9B74-0BA943921B52}" type="pres">
      <dgm:prSet presAssocID="{029C4923-EC16-49F3-A576-7C90D0A949EE}" presName="parentShp" presStyleLbl="node1" presStyleIdx="2" presStyleCnt="4">
        <dgm:presLayoutVars>
          <dgm:bulletEnabled val="1"/>
        </dgm:presLayoutVars>
      </dgm:prSet>
      <dgm:spPr/>
      <dgm:t>
        <a:bodyPr/>
        <a:lstStyle/>
        <a:p>
          <a:endParaRPr lang="en-US"/>
        </a:p>
      </dgm:t>
    </dgm:pt>
    <dgm:pt modelId="{A6ABFB16-BA41-4C3F-B98D-C8F29101F4B0}" type="pres">
      <dgm:prSet presAssocID="{029C4923-EC16-49F3-A576-7C90D0A949EE}" presName="childShp" presStyleLbl="bgAccFollowNode1" presStyleIdx="2" presStyleCnt="4">
        <dgm:presLayoutVars>
          <dgm:bulletEnabled val="1"/>
        </dgm:presLayoutVars>
      </dgm:prSet>
      <dgm:spPr/>
      <dgm:t>
        <a:bodyPr/>
        <a:lstStyle/>
        <a:p>
          <a:endParaRPr lang="en-US"/>
        </a:p>
      </dgm:t>
    </dgm:pt>
    <dgm:pt modelId="{E7CD053F-1D67-4A4B-B3C0-340445097E30}" type="pres">
      <dgm:prSet presAssocID="{8A4C3DD7-BA03-4B64-8A8F-6CA77A9D6569}" presName="spacing" presStyleCnt="0"/>
      <dgm:spPr/>
    </dgm:pt>
    <dgm:pt modelId="{AE7806EC-F5DB-4664-AD31-1A21A39E1D69}" type="pres">
      <dgm:prSet presAssocID="{37723037-4718-4D32-BFED-390B56BEDA79}" presName="linNode" presStyleCnt="0"/>
      <dgm:spPr/>
    </dgm:pt>
    <dgm:pt modelId="{20BD46FF-1F59-469B-9615-0C440C49063C}" type="pres">
      <dgm:prSet presAssocID="{37723037-4718-4D32-BFED-390B56BEDA79}" presName="parentShp" presStyleLbl="node1" presStyleIdx="3" presStyleCnt="4">
        <dgm:presLayoutVars>
          <dgm:bulletEnabled val="1"/>
        </dgm:presLayoutVars>
      </dgm:prSet>
      <dgm:spPr/>
      <dgm:t>
        <a:bodyPr/>
        <a:lstStyle/>
        <a:p>
          <a:endParaRPr lang="en-US"/>
        </a:p>
      </dgm:t>
    </dgm:pt>
    <dgm:pt modelId="{34D6B85A-BACC-4008-8D92-B982C9000533}" type="pres">
      <dgm:prSet presAssocID="{37723037-4718-4D32-BFED-390B56BEDA79}" presName="childShp" presStyleLbl="bgAccFollowNode1" presStyleIdx="3" presStyleCnt="4">
        <dgm:presLayoutVars>
          <dgm:bulletEnabled val="1"/>
        </dgm:presLayoutVars>
      </dgm:prSet>
      <dgm:spPr/>
      <dgm:t>
        <a:bodyPr/>
        <a:lstStyle/>
        <a:p>
          <a:endParaRPr lang="en-US"/>
        </a:p>
      </dgm:t>
    </dgm:pt>
  </dgm:ptLst>
  <dgm:cxnLst>
    <dgm:cxn modelId="{41460AAF-7997-4C8F-947F-0693A96620AB}" srcId="{37723037-4718-4D32-BFED-390B56BEDA79}" destId="{60B77AA4-AFB4-478D-B73E-96B236F3E177}" srcOrd="1" destOrd="0" parTransId="{33E5D803-9122-4148-9119-7E720EB18048}" sibTransId="{0BE38CA1-A1EA-4014-8121-FAD1F1787B70}"/>
    <dgm:cxn modelId="{6241B13F-F13E-C945-B234-7071E2743C6B}" type="presOf" srcId="{6307E82D-E742-4DBC-80BE-32ADB3D58172}" destId="{D87A6383-1A96-47FC-BD36-DBD8E1DF7851}" srcOrd="0" destOrd="1" presId="urn:microsoft.com/office/officeart/2005/8/layout/vList6"/>
    <dgm:cxn modelId="{3FF54ABE-2B5F-2049-8206-DEEF05116C3F}" type="presOf" srcId="{5B66832A-EA75-4D2D-975E-D3FB71A1B689}" destId="{0F358296-2F35-45D7-8D7A-105CCB20AD2E}" srcOrd="0" destOrd="0" presId="urn:microsoft.com/office/officeart/2005/8/layout/vList6"/>
    <dgm:cxn modelId="{66D8379A-1A1F-CF4A-AE39-367B43715FD2}" type="presOf" srcId="{95A75F26-AC21-4CF3-BFC5-4548D919874B}" destId="{DBC5BD32-8C22-41F8-BB1B-79F8BB07C044}" srcOrd="0" destOrd="1" presId="urn:microsoft.com/office/officeart/2005/8/layout/vList6"/>
    <dgm:cxn modelId="{53E3F903-EC4A-B24F-9566-50A6980A7057}" type="presOf" srcId="{18A10086-7282-4282-8E94-5330A35B071E}" destId="{34D6B85A-BACC-4008-8D92-B982C9000533}" srcOrd="0" destOrd="0" presId="urn:microsoft.com/office/officeart/2005/8/layout/vList6"/>
    <dgm:cxn modelId="{87164F27-7525-45E6-96EB-1ADA3B1C4371}" srcId="{2C5F2840-5E1D-4236-870D-ED9C47F52D57}" destId="{DDB5B9A2-B6C6-4E70-9666-459E02607242}" srcOrd="0" destOrd="0" parTransId="{73DEE396-7593-439B-ACEA-2576F7596279}" sibTransId="{B94E5948-9978-418D-A861-F0D6F88A37E5}"/>
    <dgm:cxn modelId="{63BC99B9-AEF3-4FDD-B1DB-B4E57C472B3C}" srcId="{5B66832A-EA75-4D2D-975E-D3FB71A1B689}" destId="{5739AF42-3CFC-4A47-974C-CB065923BD8A}" srcOrd="0" destOrd="0" parTransId="{60B0C4ED-C27A-4BE2-A5CB-02DDE67083A9}" sibTransId="{309FE409-65EC-49E9-9EF1-4E8396011B7E}"/>
    <dgm:cxn modelId="{7FE5ED71-655F-42C8-85A5-1FDB87852B74}" srcId="{37723037-4718-4D32-BFED-390B56BEDA79}" destId="{18A10086-7282-4282-8E94-5330A35B071E}" srcOrd="0" destOrd="0" parTransId="{BAB2731E-C351-4A67-9D47-224DB5C40DEB}" sibTransId="{B2877B2E-E873-4804-AD4E-703424415278}"/>
    <dgm:cxn modelId="{2A66B501-DD9F-49DA-9671-794D051C2BB0}" srcId="{029C4923-EC16-49F3-A576-7C90D0A949EE}" destId="{140F1378-5201-4292-8937-FE3430AF307C}" srcOrd="0" destOrd="0" parTransId="{3C73DBBB-F40A-483C-A7DA-25B35F9AEB42}" sibTransId="{264C4F8E-4640-44C7-A1E5-912C156BA30C}"/>
    <dgm:cxn modelId="{A5D62752-8CEF-445B-BFDF-6667C29F2B21}" srcId="{2C5F2840-5E1D-4236-870D-ED9C47F52D57}" destId="{5B66832A-EA75-4D2D-975E-D3FB71A1B689}" srcOrd="1" destOrd="0" parTransId="{B319FF51-583C-408E-B2AA-CAFBFF491C40}" sibTransId="{CF4DC5E3-2E59-46E5-B6F1-3161D62A0363}"/>
    <dgm:cxn modelId="{A565EAEC-8838-AB42-B93C-18C1532DB12C}" type="presOf" srcId="{DDB5B9A2-B6C6-4E70-9666-459E02607242}" destId="{93639B6B-9C11-4534-B842-06890309D766}" srcOrd="0" destOrd="0" presId="urn:microsoft.com/office/officeart/2005/8/layout/vList6"/>
    <dgm:cxn modelId="{EE855FA1-4786-B14A-BB8B-2A7849FBAF8B}" type="presOf" srcId="{5BE49AB3-C62B-4406-879F-366E77EAE335}" destId="{D87A6383-1A96-47FC-BD36-DBD8E1DF7851}" srcOrd="0" destOrd="0" presId="urn:microsoft.com/office/officeart/2005/8/layout/vList6"/>
    <dgm:cxn modelId="{A035C91B-0B18-4C7A-854C-BB1EC844C94E}" srcId="{2C5F2840-5E1D-4236-870D-ED9C47F52D57}" destId="{029C4923-EC16-49F3-A576-7C90D0A949EE}" srcOrd="2" destOrd="0" parTransId="{A3B549CE-0214-4C81-B7E7-03828209E021}" sibTransId="{8A4C3DD7-BA03-4B64-8A8F-6CA77A9D6569}"/>
    <dgm:cxn modelId="{8D5EF99C-D5AF-344D-AACC-B09093ACB35D}" type="presOf" srcId="{2C5F2840-5E1D-4236-870D-ED9C47F52D57}" destId="{AD7FA065-5349-4D4F-82DF-C5779BBF3290}" srcOrd="0" destOrd="0" presId="urn:microsoft.com/office/officeart/2005/8/layout/vList6"/>
    <dgm:cxn modelId="{ECC6D6AD-F158-164D-9FE2-C9BAE4B832D7}" type="presOf" srcId="{D839E352-681B-4458-876C-60BBDFF252CB}" destId="{A6ABFB16-BA41-4C3F-B98D-C8F29101F4B0}" srcOrd="0" destOrd="1" presId="urn:microsoft.com/office/officeart/2005/8/layout/vList6"/>
    <dgm:cxn modelId="{2C7D9E99-5B95-2C4C-8028-DEE58A3A05B3}" type="presOf" srcId="{140F1378-5201-4292-8937-FE3430AF307C}" destId="{A6ABFB16-BA41-4C3F-B98D-C8F29101F4B0}" srcOrd="0" destOrd="0" presId="urn:microsoft.com/office/officeart/2005/8/layout/vList6"/>
    <dgm:cxn modelId="{6F018A73-0699-C346-A2FE-62D20B008A90}" type="presOf" srcId="{029C4923-EC16-49F3-A576-7C90D0A949EE}" destId="{24211DCC-2B50-486B-9B74-0BA943921B52}" srcOrd="0" destOrd="0" presId="urn:microsoft.com/office/officeart/2005/8/layout/vList6"/>
    <dgm:cxn modelId="{36ECFC6D-A7CC-4A37-AA49-E25644BC1AB8}" srcId="{029C4923-EC16-49F3-A576-7C90D0A949EE}" destId="{D839E352-681B-4458-876C-60BBDFF252CB}" srcOrd="1" destOrd="0" parTransId="{76EDDFF5-370E-4D55-9314-EE4364FBB5B5}" sibTransId="{DC000FC6-F441-4EEE-835C-C1DD6FF750A6}"/>
    <dgm:cxn modelId="{13AE6475-341F-B948-83E6-AAD2EC3E2E75}" type="presOf" srcId="{5739AF42-3CFC-4A47-974C-CB065923BD8A}" destId="{DBC5BD32-8C22-41F8-BB1B-79F8BB07C044}" srcOrd="0" destOrd="0" presId="urn:microsoft.com/office/officeart/2005/8/layout/vList6"/>
    <dgm:cxn modelId="{7DD9A870-D604-4DCC-87E7-20B02A98AC1D}" srcId="{2C5F2840-5E1D-4236-870D-ED9C47F52D57}" destId="{37723037-4718-4D32-BFED-390B56BEDA79}" srcOrd="3" destOrd="0" parTransId="{5ADD6410-801E-40B5-AC35-E96AD5627A9A}" sibTransId="{7D6950C1-A216-4053-8581-D6D09D43C6E2}"/>
    <dgm:cxn modelId="{08C7F5DC-ADEC-314C-B554-B1598329D38E}" type="presOf" srcId="{37723037-4718-4D32-BFED-390B56BEDA79}" destId="{20BD46FF-1F59-469B-9615-0C440C49063C}" srcOrd="0" destOrd="0" presId="urn:microsoft.com/office/officeart/2005/8/layout/vList6"/>
    <dgm:cxn modelId="{B6B704D0-A2AD-4572-AB68-F643D930153E}" srcId="{DDB5B9A2-B6C6-4E70-9666-459E02607242}" destId="{6307E82D-E742-4DBC-80BE-32ADB3D58172}" srcOrd="1" destOrd="0" parTransId="{9F425956-ADBB-4E3A-867A-0049BB2BA9BC}" sibTransId="{3C31E950-B4EC-4B82-8D8D-87B18D1D10C0}"/>
    <dgm:cxn modelId="{80C23D96-4D9B-EC43-B244-EBB7A300EEBC}" type="presOf" srcId="{60B77AA4-AFB4-478D-B73E-96B236F3E177}" destId="{34D6B85A-BACC-4008-8D92-B982C9000533}" srcOrd="0" destOrd="1" presId="urn:microsoft.com/office/officeart/2005/8/layout/vList6"/>
    <dgm:cxn modelId="{03637A52-8E7A-4CF4-8038-0044F7BFD7AA}" srcId="{5B66832A-EA75-4D2D-975E-D3FB71A1B689}" destId="{95A75F26-AC21-4CF3-BFC5-4548D919874B}" srcOrd="1" destOrd="0" parTransId="{EC61017D-008A-4D9A-9813-5366DF1C2878}" sibTransId="{EE79D40B-4CB2-44AD-8A24-BA9885DD2856}"/>
    <dgm:cxn modelId="{AD0C2098-6CCB-466C-922F-7D520A4F8BF8}" srcId="{DDB5B9A2-B6C6-4E70-9666-459E02607242}" destId="{5BE49AB3-C62B-4406-879F-366E77EAE335}" srcOrd="0" destOrd="0" parTransId="{F7D16204-26CF-4184-BC7F-7C941316AB14}" sibTransId="{EC048A8A-3D5B-4B47-8DDD-D7837A5B6BBE}"/>
    <dgm:cxn modelId="{81F6642C-0FAE-1241-AEC8-F22ECD2490FE}" type="presParOf" srcId="{AD7FA065-5349-4D4F-82DF-C5779BBF3290}" destId="{ECC9D5A7-34E8-435E-AC0B-103B74088EE1}" srcOrd="0" destOrd="0" presId="urn:microsoft.com/office/officeart/2005/8/layout/vList6"/>
    <dgm:cxn modelId="{C31A1088-7B8B-894D-B2F6-DE9BF7E6B55D}" type="presParOf" srcId="{ECC9D5A7-34E8-435E-AC0B-103B74088EE1}" destId="{93639B6B-9C11-4534-B842-06890309D766}" srcOrd="0" destOrd="0" presId="urn:microsoft.com/office/officeart/2005/8/layout/vList6"/>
    <dgm:cxn modelId="{05C70598-0DC0-CF4C-B1A2-01BAB5B945EF}" type="presParOf" srcId="{ECC9D5A7-34E8-435E-AC0B-103B74088EE1}" destId="{D87A6383-1A96-47FC-BD36-DBD8E1DF7851}" srcOrd="1" destOrd="0" presId="urn:microsoft.com/office/officeart/2005/8/layout/vList6"/>
    <dgm:cxn modelId="{6FDBA3E5-2649-D242-9835-7B02A6697594}" type="presParOf" srcId="{AD7FA065-5349-4D4F-82DF-C5779BBF3290}" destId="{C92F5F22-2144-4588-98F7-E5162B95F283}" srcOrd="1" destOrd="0" presId="urn:microsoft.com/office/officeart/2005/8/layout/vList6"/>
    <dgm:cxn modelId="{B21212C0-8C51-D94B-AF46-DF134B696711}" type="presParOf" srcId="{AD7FA065-5349-4D4F-82DF-C5779BBF3290}" destId="{2482A376-CFC6-4731-8899-493688A0E99F}" srcOrd="2" destOrd="0" presId="urn:microsoft.com/office/officeart/2005/8/layout/vList6"/>
    <dgm:cxn modelId="{C84C324E-CE3B-CC42-8530-FE9D575A1F21}" type="presParOf" srcId="{2482A376-CFC6-4731-8899-493688A0E99F}" destId="{0F358296-2F35-45D7-8D7A-105CCB20AD2E}" srcOrd="0" destOrd="0" presId="urn:microsoft.com/office/officeart/2005/8/layout/vList6"/>
    <dgm:cxn modelId="{6958B976-F290-664E-A91B-24135F0381D6}" type="presParOf" srcId="{2482A376-CFC6-4731-8899-493688A0E99F}" destId="{DBC5BD32-8C22-41F8-BB1B-79F8BB07C044}" srcOrd="1" destOrd="0" presId="urn:microsoft.com/office/officeart/2005/8/layout/vList6"/>
    <dgm:cxn modelId="{52080334-1963-8E41-B8C2-A126D5F92E66}" type="presParOf" srcId="{AD7FA065-5349-4D4F-82DF-C5779BBF3290}" destId="{2BF620F6-1BA9-4F74-B925-AFA0FF8DE210}" srcOrd="3" destOrd="0" presId="urn:microsoft.com/office/officeart/2005/8/layout/vList6"/>
    <dgm:cxn modelId="{54E3B560-DC59-1349-831D-49FC7EAA6AF7}" type="presParOf" srcId="{AD7FA065-5349-4D4F-82DF-C5779BBF3290}" destId="{F887D943-5F85-4C12-952E-CDDF9FEFAE24}" srcOrd="4" destOrd="0" presId="urn:microsoft.com/office/officeart/2005/8/layout/vList6"/>
    <dgm:cxn modelId="{FB7CBDD9-EC2E-FC43-9E9B-D31CEE6E7BC6}" type="presParOf" srcId="{F887D943-5F85-4C12-952E-CDDF9FEFAE24}" destId="{24211DCC-2B50-486B-9B74-0BA943921B52}" srcOrd="0" destOrd="0" presId="urn:microsoft.com/office/officeart/2005/8/layout/vList6"/>
    <dgm:cxn modelId="{3652E2BF-1079-8249-8834-D74AE72DFE39}" type="presParOf" srcId="{F887D943-5F85-4C12-952E-CDDF9FEFAE24}" destId="{A6ABFB16-BA41-4C3F-B98D-C8F29101F4B0}" srcOrd="1" destOrd="0" presId="urn:microsoft.com/office/officeart/2005/8/layout/vList6"/>
    <dgm:cxn modelId="{9C5C7C8D-284F-9640-82E1-BD3BCEAE7A81}" type="presParOf" srcId="{AD7FA065-5349-4D4F-82DF-C5779BBF3290}" destId="{E7CD053F-1D67-4A4B-B3C0-340445097E30}" srcOrd="5" destOrd="0" presId="urn:microsoft.com/office/officeart/2005/8/layout/vList6"/>
    <dgm:cxn modelId="{5732FE9A-7B25-3B42-B1EB-82A86770B956}" type="presParOf" srcId="{AD7FA065-5349-4D4F-82DF-C5779BBF3290}" destId="{AE7806EC-F5DB-4664-AD31-1A21A39E1D69}" srcOrd="6" destOrd="0" presId="urn:microsoft.com/office/officeart/2005/8/layout/vList6"/>
    <dgm:cxn modelId="{50D83728-DCC1-A145-8E1F-319207622207}" type="presParOf" srcId="{AE7806EC-F5DB-4664-AD31-1A21A39E1D69}" destId="{20BD46FF-1F59-469B-9615-0C440C49063C}" srcOrd="0" destOrd="0" presId="urn:microsoft.com/office/officeart/2005/8/layout/vList6"/>
    <dgm:cxn modelId="{DAF5F490-097E-7E4D-8DFC-29FF066D3377}" type="presParOf" srcId="{AE7806EC-F5DB-4664-AD31-1A21A39E1D69}" destId="{34D6B85A-BACC-4008-8D92-B982C9000533}" srcOrd="1" destOrd="0" presId="urn:microsoft.com/office/officeart/2005/8/layout/v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2D62CB1-B933-4DFC-B037-173F6D7EBB22}" type="doc">
      <dgm:prSet loTypeId="urn:microsoft.com/office/officeart/2005/8/layout/default#3" loCatId="list" qsTypeId="urn:microsoft.com/office/officeart/2005/8/quickstyle/simple1" qsCatId="simple" csTypeId="urn:microsoft.com/office/officeart/2005/8/colors/colorful1#5" csCatId="colorful" phldr="1"/>
      <dgm:spPr/>
      <dgm:t>
        <a:bodyPr/>
        <a:lstStyle/>
        <a:p>
          <a:endParaRPr lang="en-US"/>
        </a:p>
      </dgm:t>
    </dgm:pt>
    <dgm:pt modelId="{81B9312D-C6B7-4359-9A59-9D4006E8796C}">
      <dgm:prSet phldrT="[Text]"/>
      <dgm:spPr/>
      <dgm:t>
        <a:bodyPr/>
        <a:lstStyle/>
        <a:p>
          <a:r>
            <a:rPr lang="en-GB" dirty="0" smtClean="0"/>
            <a:t>Positive Reinforcement</a:t>
          </a:r>
          <a:endParaRPr lang="en-US" dirty="0"/>
        </a:p>
      </dgm:t>
    </dgm:pt>
    <dgm:pt modelId="{9C54EB03-A093-4DC8-925C-30010EFBD0DB}" type="parTrans" cxnId="{BB33A862-8A38-49DC-AFDF-99DEAF747056}">
      <dgm:prSet/>
      <dgm:spPr/>
      <dgm:t>
        <a:bodyPr/>
        <a:lstStyle/>
        <a:p>
          <a:endParaRPr lang="en-US"/>
        </a:p>
      </dgm:t>
    </dgm:pt>
    <dgm:pt modelId="{75676AB6-96A4-48C5-843B-FFCEBC188F19}" type="sibTrans" cxnId="{BB33A862-8A38-49DC-AFDF-99DEAF747056}">
      <dgm:prSet/>
      <dgm:spPr/>
      <dgm:t>
        <a:bodyPr/>
        <a:lstStyle/>
        <a:p>
          <a:endParaRPr lang="en-US"/>
        </a:p>
      </dgm:t>
    </dgm:pt>
    <dgm:pt modelId="{56688C68-D68B-45D9-B4DE-12C92880B36A}">
      <dgm:prSet phldrT="[Text]"/>
      <dgm:spPr/>
      <dgm:t>
        <a:bodyPr/>
        <a:lstStyle/>
        <a:p>
          <a:r>
            <a:rPr lang="en-GB" dirty="0" smtClean="0"/>
            <a:t>Negative Reinforcement</a:t>
          </a:r>
          <a:endParaRPr lang="en-US" dirty="0"/>
        </a:p>
      </dgm:t>
    </dgm:pt>
    <dgm:pt modelId="{5F28A2D2-C2C8-4363-B684-1F496EEEEDA8}" type="parTrans" cxnId="{AEC4B4CD-4060-470F-B729-86A71BDEB5FF}">
      <dgm:prSet/>
      <dgm:spPr/>
      <dgm:t>
        <a:bodyPr/>
        <a:lstStyle/>
        <a:p>
          <a:endParaRPr lang="en-US"/>
        </a:p>
      </dgm:t>
    </dgm:pt>
    <dgm:pt modelId="{640C2900-AC91-4F44-89ED-2C0B162B35E3}" type="sibTrans" cxnId="{AEC4B4CD-4060-470F-B729-86A71BDEB5FF}">
      <dgm:prSet/>
      <dgm:spPr/>
      <dgm:t>
        <a:bodyPr/>
        <a:lstStyle/>
        <a:p>
          <a:endParaRPr lang="en-US"/>
        </a:p>
      </dgm:t>
    </dgm:pt>
    <dgm:pt modelId="{9F8A89DA-5097-4B43-96FD-E20C1E32BC50}">
      <dgm:prSet phldrT="[Text]"/>
      <dgm:spPr/>
      <dgm:t>
        <a:bodyPr/>
        <a:lstStyle/>
        <a:p>
          <a:r>
            <a:rPr lang="en-GB" dirty="0" smtClean="0"/>
            <a:t>Punishment</a:t>
          </a:r>
          <a:endParaRPr lang="en-US" dirty="0"/>
        </a:p>
      </dgm:t>
    </dgm:pt>
    <dgm:pt modelId="{C1458E0D-EA74-4102-8341-CB9646AD76E0}" type="parTrans" cxnId="{F636BDBB-03FF-4AB4-8D35-B107A82FB7A6}">
      <dgm:prSet/>
      <dgm:spPr/>
      <dgm:t>
        <a:bodyPr/>
        <a:lstStyle/>
        <a:p>
          <a:endParaRPr lang="en-US"/>
        </a:p>
      </dgm:t>
    </dgm:pt>
    <dgm:pt modelId="{3A2AE32A-AF68-40A7-8231-E2590F35DA35}" type="sibTrans" cxnId="{F636BDBB-03FF-4AB4-8D35-B107A82FB7A6}">
      <dgm:prSet/>
      <dgm:spPr/>
      <dgm:t>
        <a:bodyPr/>
        <a:lstStyle/>
        <a:p>
          <a:endParaRPr lang="en-US"/>
        </a:p>
      </dgm:t>
    </dgm:pt>
    <dgm:pt modelId="{CFBDEC5F-6AAC-4BC6-B568-4CCE1F38ECC5}">
      <dgm:prSet phldrT="[Text]"/>
      <dgm:spPr/>
      <dgm:t>
        <a:bodyPr/>
        <a:lstStyle/>
        <a:p>
          <a:r>
            <a:rPr lang="en-GB" dirty="0" smtClean="0"/>
            <a:t>Law of effect </a:t>
          </a:r>
          <a:endParaRPr lang="en-US" dirty="0"/>
        </a:p>
      </dgm:t>
    </dgm:pt>
    <dgm:pt modelId="{88198993-8826-4E9F-AE32-F3E80698D33A}" type="parTrans" cxnId="{6AC17D51-BD07-4C66-826C-8BFC242FD8D9}">
      <dgm:prSet/>
      <dgm:spPr/>
      <dgm:t>
        <a:bodyPr/>
        <a:lstStyle/>
        <a:p>
          <a:endParaRPr lang="en-US"/>
        </a:p>
      </dgm:t>
    </dgm:pt>
    <dgm:pt modelId="{C0A4017B-F8BB-4552-BBAE-5BD7BAAC598D}" type="sibTrans" cxnId="{6AC17D51-BD07-4C66-826C-8BFC242FD8D9}">
      <dgm:prSet/>
      <dgm:spPr/>
      <dgm:t>
        <a:bodyPr/>
        <a:lstStyle/>
        <a:p>
          <a:endParaRPr lang="en-US"/>
        </a:p>
      </dgm:t>
    </dgm:pt>
    <dgm:pt modelId="{17E67A87-6851-4F9D-A4BA-5A123936CFDE}" type="pres">
      <dgm:prSet presAssocID="{A2D62CB1-B933-4DFC-B037-173F6D7EBB22}" presName="diagram" presStyleCnt="0">
        <dgm:presLayoutVars>
          <dgm:dir/>
          <dgm:resizeHandles val="exact"/>
        </dgm:presLayoutVars>
      </dgm:prSet>
      <dgm:spPr/>
      <dgm:t>
        <a:bodyPr/>
        <a:lstStyle/>
        <a:p>
          <a:endParaRPr lang="en-US"/>
        </a:p>
      </dgm:t>
    </dgm:pt>
    <dgm:pt modelId="{E9E23C6C-749C-4824-94D8-4039FF10761C}" type="pres">
      <dgm:prSet presAssocID="{81B9312D-C6B7-4359-9A59-9D4006E8796C}" presName="node" presStyleLbl="node1" presStyleIdx="0" presStyleCnt="4">
        <dgm:presLayoutVars>
          <dgm:bulletEnabled val="1"/>
        </dgm:presLayoutVars>
      </dgm:prSet>
      <dgm:spPr/>
      <dgm:t>
        <a:bodyPr/>
        <a:lstStyle/>
        <a:p>
          <a:endParaRPr lang="en-US"/>
        </a:p>
      </dgm:t>
    </dgm:pt>
    <dgm:pt modelId="{4029449D-5B2F-4277-BDC7-2DC585AD9E86}" type="pres">
      <dgm:prSet presAssocID="{75676AB6-96A4-48C5-843B-FFCEBC188F19}" presName="sibTrans" presStyleCnt="0"/>
      <dgm:spPr/>
    </dgm:pt>
    <dgm:pt modelId="{322B24C7-3C37-46CA-B793-7048D5FECC80}" type="pres">
      <dgm:prSet presAssocID="{56688C68-D68B-45D9-B4DE-12C92880B36A}" presName="node" presStyleLbl="node1" presStyleIdx="1" presStyleCnt="4">
        <dgm:presLayoutVars>
          <dgm:bulletEnabled val="1"/>
        </dgm:presLayoutVars>
      </dgm:prSet>
      <dgm:spPr/>
      <dgm:t>
        <a:bodyPr/>
        <a:lstStyle/>
        <a:p>
          <a:endParaRPr lang="en-US"/>
        </a:p>
      </dgm:t>
    </dgm:pt>
    <dgm:pt modelId="{611ADF48-47B0-42C0-83F7-42EA6CD7601E}" type="pres">
      <dgm:prSet presAssocID="{640C2900-AC91-4F44-89ED-2C0B162B35E3}" presName="sibTrans" presStyleCnt="0"/>
      <dgm:spPr/>
    </dgm:pt>
    <dgm:pt modelId="{E99DC53F-F069-42C3-B111-A9FEFFF986DC}" type="pres">
      <dgm:prSet presAssocID="{9F8A89DA-5097-4B43-96FD-E20C1E32BC50}" presName="node" presStyleLbl="node1" presStyleIdx="2" presStyleCnt="4">
        <dgm:presLayoutVars>
          <dgm:bulletEnabled val="1"/>
        </dgm:presLayoutVars>
      </dgm:prSet>
      <dgm:spPr/>
      <dgm:t>
        <a:bodyPr/>
        <a:lstStyle/>
        <a:p>
          <a:endParaRPr lang="en-US"/>
        </a:p>
      </dgm:t>
    </dgm:pt>
    <dgm:pt modelId="{12F3E93E-1919-4210-8AB3-A376A2A5B739}" type="pres">
      <dgm:prSet presAssocID="{3A2AE32A-AF68-40A7-8231-E2590F35DA35}" presName="sibTrans" presStyleCnt="0"/>
      <dgm:spPr/>
    </dgm:pt>
    <dgm:pt modelId="{7E8D34DD-9A85-42E6-87AC-FBC29D85E5BC}" type="pres">
      <dgm:prSet presAssocID="{CFBDEC5F-6AAC-4BC6-B568-4CCE1F38ECC5}" presName="node" presStyleLbl="node1" presStyleIdx="3" presStyleCnt="4">
        <dgm:presLayoutVars>
          <dgm:bulletEnabled val="1"/>
        </dgm:presLayoutVars>
      </dgm:prSet>
      <dgm:spPr/>
      <dgm:t>
        <a:bodyPr/>
        <a:lstStyle/>
        <a:p>
          <a:endParaRPr lang="en-US"/>
        </a:p>
      </dgm:t>
    </dgm:pt>
  </dgm:ptLst>
  <dgm:cxnLst>
    <dgm:cxn modelId="{B3831FC6-839E-4D47-A62A-C55E8566CE4A}" type="presOf" srcId="{CFBDEC5F-6AAC-4BC6-B568-4CCE1F38ECC5}" destId="{7E8D34DD-9A85-42E6-87AC-FBC29D85E5BC}" srcOrd="0" destOrd="0" presId="urn:microsoft.com/office/officeart/2005/8/layout/default#3"/>
    <dgm:cxn modelId="{9F22B323-AD88-C84E-BDFC-A2D76D7E70AB}" type="presOf" srcId="{81B9312D-C6B7-4359-9A59-9D4006E8796C}" destId="{E9E23C6C-749C-4824-94D8-4039FF10761C}" srcOrd="0" destOrd="0" presId="urn:microsoft.com/office/officeart/2005/8/layout/default#3"/>
    <dgm:cxn modelId="{AEC4B4CD-4060-470F-B729-86A71BDEB5FF}" srcId="{A2D62CB1-B933-4DFC-B037-173F6D7EBB22}" destId="{56688C68-D68B-45D9-B4DE-12C92880B36A}" srcOrd="1" destOrd="0" parTransId="{5F28A2D2-C2C8-4363-B684-1F496EEEEDA8}" sibTransId="{640C2900-AC91-4F44-89ED-2C0B162B35E3}"/>
    <dgm:cxn modelId="{6AC17D51-BD07-4C66-826C-8BFC242FD8D9}" srcId="{A2D62CB1-B933-4DFC-B037-173F6D7EBB22}" destId="{CFBDEC5F-6AAC-4BC6-B568-4CCE1F38ECC5}" srcOrd="3" destOrd="0" parTransId="{88198993-8826-4E9F-AE32-F3E80698D33A}" sibTransId="{C0A4017B-F8BB-4552-BBAE-5BD7BAAC598D}"/>
    <dgm:cxn modelId="{BB33A862-8A38-49DC-AFDF-99DEAF747056}" srcId="{A2D62CB1-B933-4DFC-B037-173F6D7EBB22}" destId="{81B9312D-C6B7-4359-9A59-9D4006E8796C}" srcOrd="0" destOrd="0" parTransId="{9C54EB03-A093-4DC8-925C-30010EFBD0DB}" sibTransId="{75676AB6-96A4-48C5-843B-FFCEBC188F19}"/>
    <dgm:cxn modelId="{F636BDBB-03FF-4AB4-8D35-B107A82FB7A6}" srcId="{A2D62CB1-B933-4DFC-B037-173F6D7EBB22}" destId="{9F8A89DA-5097-4B43-96FD-E20C1E32BC50}" srcOrd="2" destOrd="0" parTransId="{C1458E0D-EA74-4102-8341-CB9646AD76E0}" sibTransId="{3A2AE32A-AF68-40A7-8231-E2590F35DA35}"/>
    <dgm:cxn modelId="{64A6440A-C443-4141-AB82-E169778D5E92}" type="presOf" srcId="{A2D62CB1-B933-4DFC-B037-173F6D7EBB22}" destId="{17E67A87-6851-4F9D-A4BA-5A123936CFDE}" srcOrd="0" destOrd="0" presId="urn:microsoft.com/office/officeart/2005/8/layout/default#3"/>
    <dgm:cxn modelId="{C125E1FB-76D7-3B41-98D9-7587029BC9CC}" type="presOf" srcId="{9F8A89DA-5097-4B43-96FD-E20C1E32BC50}" destId="{E99DC53F-F069-42C3-B111-A9FEFFF986DC}" srcOrd="0" destOrd="0" presId="urn:microsoft.com/office/officeart/2005/8/layout/default#3"/>
    <dgm:cxn modelId="{2193C039-F18B-FD41-A0D5-E9573C15DC43}" type="presOf" srcId="{56688C68-D68B-45D9-B4DE-12C92880B36A}" destId="{322B24C7-3C37-46CA-B793-7048D5FECC80}" srcOrd="0" destOrd="0" presId="urn:microsoft.com/office/officeart/2005/8/layout/default#3"/>
    <dgm:cxn modelId="{274962DF-DA3D-7F47-9AAC-6AA0116D589B}" type="presParOf" srcId="{17E67A87-6851-4F9D-A4BA-5A123936CFDE}" destId="{E9E23C6C-749C-4824-94D8-4039FF10761C}" srcOrd="0" destOrd="0" presId="urn:microsoft.com/office/officeart/2005/8/layout/default#3"/>
    <dgm:cxn modelId="{6846BFBB-1330-9C46-B16C-8246C005E8E4}" type="presParOf" srcId="{17E67A87-6851-4F9D-A4BA-5A123936CFDE}" destId="{4029449D-5B2F-4277-BDC7-2DC585AD9E86}" srcOrd="1" destOrd="0" presId="urn:microsoft.com/office/officeart/2005/8/layout/default#3"/>
    <dgm:cxn modelId="{6105420E-566E-7A4C-A0E6-9D79053283A6}" type="presParOf" srcId="{17E67A87-6851-4F9D-A4BA-5A123936CFDE}" destId="{322B24C7-3C37-46CA-B793-7048D5FECC80}" srcOrd="2" destOrd="0" presId="urn:microsoft.com/office/officeart/2005/8/layout/default#3"/>
    <dgm:cxn modelId="{B02DCAF6-6A83-0542-943C-E42882A48586}" type="presParOf" srcId="{17E67A87-6851-4F9D-A4BA-5A123936CFDE}" destId="{611ADF48-47B0-42C0-83F7-42EA6CD7601E}" srcOrd="3" destOrd="0" presId="urn:microsoft.com/office/officeart/2005/8/layout/default#3"/>
    <dgm:cxn modelId="{E4DB2C36-9CB8-D744-B95D-9FA11D7D3F6F}" type="presParOf" srcId="{17E67A87-6851-4F9D-A4BA-5A123936CFDE}" destId="{E99DC53F-F069-42C3-B111-A9FEFFF986DC}" srcOrd="4" destOrd="0" presId="urn:microsoft.com/office/officeart/2005/8/layout/default#3"/>
    <dgm:cxn modelId="{9E957B30-1040-8341-B12B-E1E4EB0973F0}" type="presParOf" srcId="{17E67A87-6851-4F9D-A4BA-5A123936CFDE}" destId="{12F3E93E-1919-4210-8AB3-A376A2A5B739}" srcOrd="5" destOrd="0" presId="urn:microsoft.com/office/officeart/2005/8/layout/default#3"/>
    <dgm:cxn modelId="{89D32AFD-452D-8F43-8626-5FE57342188A}" type="presParOf" srcId="{17E67A87-6851-4F9D-A4BA-5A123936CFDE}" destId="{7E8D34DD-9A85-42E6-87AC-FBC29D85E5BC}" srcOrd="6" destOrd="0" presId="urn:microsoft.com/office/officeart/2005/8/layout/defaul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A3C63E44-2D59-413F-AF6C-BB00BC9539EC}" type="doc">
      <dgm:prSet loTypeId="urn:microsoft.com/office/officeart/2005/8/layout/vList6" loCatId="list" qsTypeId="urn:microsoft.com/office/officeart/2005/8/quickstyle/simple1" qsCatId="simple" csTypeId="urn:microsoft.com/office/officeart/2005/8/colors/colorful1#6" csCatId="colorful" phldr="1"/>
      <dgm:spPr/>
      <dgm:t>
        <a:bodyPr/>
        <a:lstStyle/>
        <a:p>
          <a:endParaRPr lang="en-US"/>
        </a:p>
      </dgm:t>
    </dgm:pt>
    <dgm:pt modelId="{D523DF5F-79CB-4D9C-AA2B-82F794ED20E1}">
      <dgm:prSet phldrT="[Text]"/>
      <dgm:spPr/>
      <dgm:t>
        <a:bodyPr/>
        <a:lstStyle/>
        <a:p>
          <a:r>
            <a:rPr lang="en-GB" dirty="0" smtClean="0"/>
            <a:t>Punishment</a:t>
          </a:r>
          <a:endParaRPr lang="en-US" dirty="0"/>
        </a:p>
      </dgm:t>
    </dgm:pt>
    <dgm:pt modelId="{82236319-19CD-41FD-8176-F37311C610F4}" type="parTrans" cxnId="{BFB31BDB-C4D2-41F7-8C06-1DF5AAD35006}">
      <dgm:prSet/>
      <dgm:spPr/>
      <dgm:t>
        <a:bodyPr/>
        <a:lstStyle/>
        <a:p>
          <a:endParaRPr lang="en-US"/>
        </a:p>
      </dgm:t>
    </dgm:pt>
    <dgm:pt modelId="{97F250DE-1540-4D37-A0E7-D7EDFA8DEFF0}" type="sibTrans" cxnId="{BFB31BDB-C4D2-41F7-8C06-1DF5AAD35006}">
      <dgm:prSet/>
      <dgm:spPr/>
      <dgm:t>
        <a:bodyPr/>
        <a:lstStyle/>
        <a:p>
          <a:endParaRPr lang="en-US"/>
        </a:p>
      </dgm:t>
    </dgm:pt>
    <dgm:pt modelId="{8C9E9CC9-D032-4305-84E3-C8F8046EA699}">
      <dgm:prSet phldrT="[Text]"/>
      <dgm:spPr/>
      <dgm:t>
        <a:bodyPr/>
        <a:lstStyle/>
        <a:p>
          <a:r>
            <a:rPr lang="en-GB" dirty="0" smtClean="0"/>
            <a:t>Weakens behaviour because it is unpleasant and we try to avoid it.</a:t>
          </a:r>
          <a:endParaRPr lang="en-US" dirty="0"/>
        </a:p>
      </dgm:t>
    </dgm:pt>
    <dgm:pt modelId="{660EE9F6-0FCD-46C6-B822-EBB9BA9E18FD}" type="parTrans" cxnId="{7F225BFF-FE2E-4356-8616-0807E93231FF}">
      <dgm:prSet/>
      <dgm:spPr/>
      <dgm:t>
        <a:bodyPr/>
        <a:lstStyle/>
        <a:p>
          <a:endParaRPr lang="en-US"/>
        </a:p>
      </dgm:t>
    </dgm:pt>
    <dgm:pt modelId="{84499A62-5BEF-4C2F-BA0E-3478E6BE0CAB}" type="sibTrans" cxnId="{7F225BFF-FE2E-4356-8616-0807E93231FF}">
      <dgm:prSet/>
      <dgm:spPr/>
      <dgm:t>
        <a:bodyPr/>
        <a:lstStyle/>
        <a:p>
          <a:endParaRPr lang="en-US"/>
        </a:p>
      </dgm:t>
    </dgm:pt>
    <dgm:pt modelId="{039F365F-CF53-40FE-8205-F68F48073C61}">
      <dgm:prSet phldrT="[Text]"/>
      <dgm:spPr/>
      <dgm:t>
        <a:bodyPr/>
        <a:lstStyle/>
        <a:p>
          <a:r>
            <a:rPr lang="en-GB" dirty="0" smtClean="0"/>
            <a:t> </a:t>
          </a:r>
          <a:endParaRPr lang="en-US" dirty="0"/>
        </a:p>
      </dgm:t>
    </dgm:pt>
    <dgm:pt modelId="{B750E676-1054-46E1-AB0E-9E093E04142E}" type="parTrans" cxnId="{C8244B49-EF02-47C7-A09B-930FEE113D08}">
      <dgm:prSet/>
      <dgm:spPr/>
      <dgm:t>
        <a:bodyPr/>
        <a:lstStyle/>
        <a:p>
          <a:endParaRPr lang="en-US"/>
        </a:p>
      </dgm:t>
    </dgm:pt>
    <dgm:pt modelId="{808BB466-1F89-4D47-8F08-25B52ACCD0D4}" type="sibTrans" cxnId="{C8244B49-EF02-47C7-A09B-930FEE113D08}">
      <dgm:prSet/>
      <dgm:spPr/>
      <dgm:t>
        <a:bodyPr/>
        <a:lstStyle/>
        <a:p>
          <a:endParaRPr lang="en-US"/>
        </a:p>
      </dgm:t>
    </dgm:pt>
    <dgm:pt modelId="{56C09E59-4D83-431E-8C65-373BCB5F226A}">
      <dgm:prSet phldrT="[Text]"/>
      <dgm:spPr/>
      <dgm:t>
        <a:bodyPr/>
        <a:lstStyle/>
        <a:p>
          <a:r>
            <a:rPr lang="en-GB" dirty="0" smtClean="0"/>
            <a:t>Reinforcement</a:t>
          </a:r>
          <a:endParaRPr lang="en-US" dirty="0"/>
        </a:p>
      </dgm:t>
    </dgm:pt>
    <dgm:pt modelId="{D509D202-85D5-42D0-B6B0-D90ACE386432}" type="parTrans" cxnId="{C98AEA14-807E-4D66-9C03-684A5DCDA2AE}">
      <dgm:prSet/>
      <dgm:spPr/>
      <dgm:t>
        <a:bodyPr/>
        <a:lstStyle/>
        <a:p>
          <a:endParaRPr lang="en-US"/>
        </a:p>
      </dgm:t>
    </dgm:pt>
    <dgm:pt modelId="{9B2840DA-C471-4EC7-96D8-354960407992}" type="sibTrans" cxnId="{C98AEA14-807E-4D66-9C03-684A5DCDA2AE}">
      <dgm:prSet/>
      <dgm:spPr/>
      <dgm:t>
        <a:bodyPr/>
        <a:lstStyle/>
        <a:p>
          <a:endParaRPr lang="en-US"/>
        </a:p>
      </dgm:t>
    </dgm:pt>
    <dgm:pt modelId="{B4328C09-06FC-440B-B48F-9A8309566D6F}">
      <dgm:prSet phldrT="[Text]"/>
      <dgm:spPr/>
      <dgm:t>
        <a:bodyPr/>
        <a:lstStyle/>
        <a:p>
          <a:r>
            <a:rPr lang="en-GB" dirty="0" smtClean="0"/>
            <a:t>A consequence of behaviour that encourages or strengthens a behaviour.</a:t>
          </a:r>
          <a:endParaRPr lang="en-US" dirty="0"/>
        </a:p>
      </dgm:t>
    </dgm:pt>
    <dgm:pt modelId="{52C70515-BC4E-45EB-BFC6-A1A73A0C1A68}" type="parTrans" cxnId="{541E709F-2C37-4A2C-8575-735E9A966966}">
      <dgm:prSet/>
      <dgm:spPr/>
      <dgm:t>
        <a:bodyPr/>
        <a:lstStyle/>
        <a:p>
          <a:endParaRPr lang="en-US"/>
        </a:p>
      </dgm:t>
    </dgm:pt>
    <dgm:pt modelId="{490DC07C-124E-40E1-90EC-A04F88C2A24B}" type="sibTrans" cxnId="{541E709F-2C37-4A2C-8575-735E9A966966}">
      <dgm:prSet/>
      <dgm:spPr/>
      <dgm:t>
        <a:bodyPr/>
        <a:lstStyle/>
        <a:p>
          <a:endParaRPr lang="en-US"/>
        </a:p>
      </dgm:t>
    </dgm:pt>
    <dgm:pt modelId="{DC01FBF2-5D4C-420B-AB40-20C1E9FFED6C}">
      <dgm:prSet phldrT="[Text]"/>
      <dgm:spPr/>
      <dgm:t>
        <a:bodyPr/>
        <a:lstStyle/>
        <a:p>
          <a:r>
            <a:rPr lang="en-GB" dirty="0" smtClean="0"/>
            <a:t> </a:t>
          </a:r>
          <a:endParaRPr lang="en-US" dirty="0"/>
        </a:p>
      </dgm:t>
    </dgm:pt>
    <dgm:pt modelId="{ECBA33EB-7556-4E6F-BCD8-DDCAAA11597E}" type="parTrans" cxnId="{A0D9ACE0-5787-4D62-A2AC-CA7CCD763C63}">
      <dgm:prSet/>
      <dgm:spPr/>
      <dgm:t>
        <a:bodyPr/>
        <a:lstStyle/>
        <a:p>
          <a:endParaRPr lang="en-US"/>
        </a:p>
      </dgm:t>
    </dgm:pt>
    <dgm:pt modelId="{38C890B2-C546-4EDB-9C61-2403AA797E6F}" type="sibTrans" cxnId="{A0D9ACE0-5787-4D62-A2AC-CA7CCD763C63}">
      <dgm:prSet/>
      <dgm:spPr/>
      <dgm:t>
        <a:bodyPr/>
        <a:lstStyle/>
        <a:p>
          <a:endParaRPr lang="en-US"/>
        </a:p>
      </dgm:t>
    </dgm:pt>
    <dgm:pt modelId="{058E4B40-AA28-4B8F-8A46-CA351E0E4973}">
      <dgm:prSet phldrT="[Text]"/>
      <dgm:spPr/>
      <dgm:t>
        <a:bodyPr/>
        <a:lstStyle/>
        <a:p>
          <a:r>
            <a:rPr lang="en-GB" dirty="0" smtClean="0"/>
            <a:t> Positive Reinforcement</a:t>
          </a:r>
          <a:endParaRPr lang="en-US" dirty="0"/>
        </a:p>
      </dgm:t>
    </dgm:pt>
    <dgm:pt modelId="{2C396652-42AC-4054-8E7D-C937DC20B6EB}" type="parTrans" cxnId="{A5BACC37-8C4F-4DDE-95F9-508E0C1C8D12}">
      <dgm:prSet/>
      <dgm:spPr/>
      <dgm:t>
        <a:bodyPr/>
        <a:lstStyle/>
        <a:p>
          <a:endParaRPr lang="en-US"/>
        </a:p>
      </dgm:t>
    </dgm:pt>
    <dgm:pt modelId="{30CA9483-F7AD-4E87-9D4E-0FB70AAA427D}" type="sibTrans" cxnId="{A5BACC37-8C4F-4DDE-95F9-508E0C1C8D12}">
      <dgm:prSet/>
      <dgm:spPr/>
      <dgm:t>
        <a:bodyPr/>
        <a:lstStyle/>
        <a:p>
          <a:endParaRPr lang="en-US"/>
        </a:p>
      </dgm:t>
    </dgm:pt>
    <dgm:pt modelId="{E561131B-651C-4418-AFBE-52B689494FE3}">
      <dgm:prSet/>
      <dgm:spPr/>
      <dgm:t>
        <a:bodyPr/>
        <a:lstStyle/>
        <a:p>
          <a:r>
            <a:rPr lang="en-GB" dirty="0" smtClean="0"/>
            <a:t> A reward or pleasant consequence that increases the likelihood that a behaviour will be repeated</a:t>
          </a:r>
          <a:endParaRPr lang="en-US" dirty="0"/>
        </a:p>
      </dgm:t>
    </dgm:pt>
    <dgm:pt modelId="{7F33DE31-3C11-43D8-9E27-30975348D6FF}" type="parTrans" cxnId="{F42E6E5E-2EA3-4026-8016-B34388088C3A}">
      <dgm:prSet/>
      <dgm:spPr/>
      <dgm:t>
        <a:bodyPr/>
        <a:lstStyle/>
        <a:p>
          <a:endParaRPr lang="en-US"/>
        </a:p>
      </dgm:t>
    </dgm:pt>
    <dgm:pt modelId="{E1B0D047-1E3D-428F-88DF-E6578A7D9701}" type="sibTrans" cxnId="{F42E6E5E-2EA3-4026-8016-B34388088C3A}">
      <dgm:prSet/>
      <dgm:spPr/>
      <dgm:t>
        <a:bodyPr/>
        <a:lstStyle/>
        <a:p>
          <a:endParaRPr lang="en-US"/>
        </a:p>
      </dgm:t>
    </dgm:pt>
    <dgm:pt modelId="{F0A5182B-9366-4B01-8A10-D4F5DA919A4B}">
      <dgm:prSet/>
      <dgm:spPr/>
      <dgm:t>
        <a:bodyPr/>
        <a:lstStyle/>
        <a:p>
          <a:r>
            <a:rPr lang="en-GB" dirty="0" smtClean="0"/>
            <a:t> </a:t>
          </a:r>
          <a:endParaRPr lang="en-US" dirty="0"/>
        </a:p>
      </dgm:t>
    </dgm:pt>
    <dgm:pt modelId="{BA7B9FC7-2F86-4878-B23E-17B7CA09AA18}" type="parTrans" cxnId="{6A0CB614-357F-4248-A226-4356B875FC86}">
      <dgm:prSet/>
      <dgm:spPr/>
      <dgm:t>
        <a:bodyPr/>
        <a:lstStyle/>
        <a:p>
          <a:endParaRPr lang="en-US"/>
        </a:p>
      </dgm:t>
    </dgm:pt>
    <dgm:pt modelId="{A1CF088C-8D2A-4708-9962-BB04C8E38D19}" type="sibTrans" cxnId="{6A0CB614-357F-4248-A226-4356B875FC86}">
      <dgm:prSet/>
      <dgm:spPr/>
      <dgm:t>
        <a:bodyPr/>
        <a:lstStyle/>
        <a:p>
          <a:endParaRPr lang="en-US"/>
        </a:p>
      </dgm:t>
    </dgm:pt>
    <dgm:pt modelId="{5A859BB2-982C-403A-95F7-14D531B2AC29}">
      <dgm:prSet/>
      <dgm:spPr/>
      <dgm:t>
        <a:bodyPr/>
        <a:lstStyle/>
        <a:p>
          <a:r>
            <a:rPr lang="en-GB" dirty="0" smtClean="0"/>
            <a:t>Negative Reinforcement</a:t>
          </a:r>
          <a:endParaRPr lang="en-US" dirty="0"/>
        </a:p>
      </dgm:t>
    </dgm:pt>
    <dgm:pt modelId="{D660F54A-659D-4AFE-A24C-FB651B8C49F9}" type="parTrans" cxnId="{9AE21893-34FB-40DC-9A5C-75233FE85F10}">
      <dgm:prSet/>
      <dgm:spPr/>
      <dgm:t>
        <a:bodyPr/>
        <a:lstStyle/>
        <a:p>
          <a:endParaRPr lang="en-US"/>
        </a:p>
      </dgm:t>
    </dgm:pt>
    <dgm:pt modelId="{B0E4E6CA-9DDF-4556-ABA8-987EF25BCA1A}" type="sibTrans" cxnId="{9AE21893-34FB-40DC-9A5C-75233FE85F10}">
      <dgm:prSet/>
      <dgm:spPr/>
      <dgm:t>
        <a:bodyPr/>
        <a:lstStyle/>
        <a:p>
          <a:endParaRPr lang="en-US"/>
        </a:p>
      </dgm:t>
    </dgm:pt>
    <dgm:pt modelId="{B13F8B30-8070-4071-A94C-01CD716AF022}">
      <dgm:prSet/>
      <dgm:spPr/>
      <dgm:t>
        <a:bodyPr/>
        <a:lstStyle/>
        <a:p>
          <a:r>
            <a:rPr lang="en-GB" dirty="0" smtClean="0"/>
            <a:t>When an unpleasant experience is removed after a behaviour has been performed.  This makes it more likely that the behaviour will be repeated.</a:t>
          </a:r>
          <a:endParaRPr lang="en-US" dirty="0"/>
        </a:p>
      </dgm:t>
    </dgm:pt>
    <dgm:pt modelId="{A5FF3342-E4A8-4551-B576-D34936A8455A}" type="parTrans" cxnId="{9009B508-1E5B-4E54-9020-E7698B35DD37}">
      <dgm:prSet/>
      <dgm:spPr/>
      <dgm:t>
        <a:bodyPr/>
        <a:lstStyle/>
        <a:p>
          <a:endParaRPr lang="en-US"/>
        </a:p>
      </dgm:t>
    </dgm:pt>
    <dgm:pt modelId="{E88A74A5-B302-47A0-9639-83FC4BE758A8}" type="sibTrans" cxnId="{9009B508-1E5B-4E54-9020-E7698B35DD37}">
      <dgm:prSet/>
      <dgm:spPr/>
      <dgm:t>
        <a:bodyPr/>
        <a:lstStyle/>
        <a:p>
          <a:endParaRPr lang="en-US"/>
        </a:p>
      </dgm:t>
    </dgm:pt>
    <dgm:pt modelId="{1355C931-DCE7-4102-B19B-2CD467D198F3}">
      <dgm:prSet/>
      <dgm:spPr/>
      <dgm:t>
        <a:bodyPr/>
        <a:lstStyle/>
        <a:p>
          <a:endParaRPr lang="en-US" dirty="0"/>
        </a:p>
      </dgm:t>
    </dgm:pt>
    <dgm:pt modelId="{CD95F4F0-94A3-4409-9976-5A07FA833F64}" type="parTrans" cxnId="{F3584002-6421-4707-AA3E-F3593D60BF3F}">
      <dgm:prSet/>
      <dgm:spPr/>
      <dgm:t>
        <a:bodyPr/>
        <a:lstStyle/>
        <a:p>
          <a:endParaRPr lang="en-US"/>
        </a:p>
      </dgm:t>
    </dgm:pt>
    <dgm:pt modelId="{9FD44282-A542-4470-94F9-B8F36387F2B9}" type="sibTrans" cxnId="{F3584002-6421-4707-AA3E-F3593D60BF3F}">
      <dgm:prSet/>
      <dgm:spPr/>
      <dgm:t>
        <a:bodyPr/>
        <a:lstStyle/>
        <a:p>
          <a:endParaRPr lang="en-US"/>
        </a:p>
      </dgm:t>
    </dgm:pt>
    <dgm:pt modelId="{1CBED806-C7F7-40D5-8420-4C80A4F99413}" type="pres">
      <dgm:prSet presAssocID="{A3C63E44-2D59-413F-AF6C-BB00BC9539EC}" presName="Name0" presStyleCnt="0">
        <dgm:presLayoutVars>
          <dgm:dir/>
          <dgm:animLvl val="lvl"/>
          <dgm:resizeHandles/>
        </dgm:presLayoutVars>
      </dgm:prSet>
      <dgm:spPr/>
      <dgm:t>
        <a:bodyPr/>
        <a:lstStyle/>
        <a:p>
          <a:endParaRPr lang="en-US"/>
        </a:p>
      </dgm:t>
    </dgm:pt>
    <dgm:pt modelId="{F4631905-8382-4182-86FD-73EDF47C2C63}" type="pres">
      <dgm:prSet presAssocID="{D523DF5F-79CB-4D9C-AA2B-82F794ED20E1}" presName="linNode" presStyleCnt="0"/>
      <dgm:spPr/>
    </dgm:pt>
    <dgm:pt modelId="{05661C7D-6C3B-44B9-8C6F-B648B340F71E}" type="pres">
      <dgm:prSet presAssocID="{D523DF5F-79CB-4D9C-AA2B-82F794ED20E1}" presName="parentShp" presStyleLbl="node1" presStyleIdx="0" presStyleCnt="4">
        <dgm:presLayoutVars>
          <dgm:bulletEnabled val="1"/>
        </dgm:presLayoutVars>
      </dgm:prSet>
      <dgm:spPr/>
      <dgm:t>
        <a:bodyPr/>
        <a:lstStyle/>
        <a:p>
          <a:endParaRPr lang="en-US"/>
        </a:p>
      </dgm:t>
    </dgm:pt>
    <dgm:pt modelId="{AEFAD44C-F212-4E03-BB0A-FEF3F872B8F3}" type="pres">
      <dgm:prSet presAssocID="{D523DF5F-79CB-4D9C-AA2B-82F794ED20E1}" presName="childShp" presStyleLbl="bgAccFollowNode1" presStyleIdx="0" presStyleCnt="4">
        <dgm:presLayoutVars>
          <dgm:bulletEnabled val="1"/>
        </dgm:presLayoutVars>
      </dgm:prSet>
      <dgm:spPr/>
      <dgm:t>
        <a:bodyPr/>
        <a:lstStyle/>
        <a:p>
          <a:endParaRPr lang="en-US"/>
        </a:p>
      </dgm:t>
    </dgm:pt>
    <dgm:pt modelId="{65CCE6D8-3A52-42BC-8811-5F89ADC0C805}" type="pres">
      <dgm:prSet presAssocID="{97F250DE-1540-4D37-A0E7-D7EDFA8DEFF0}" presName="spacing" presStyleCnt="0"/>
      <dgm:spPr/>
    </dgm:pt>
    <dgm:pt modelId="{7F7C3104-BB98-46AE-ABA8-E7B6F36A550A}" type="pres">
      <dgm:prSet presAssocID="{56C09E59-4D83-431E-8C65-373BCB5F226A}" presName="linNode" presStyleCnt="0"/>
      <dgm:spPr/>
    </dgm:pt>
    <dgm:pt modelId="{722AFC0D-CA08-45B5-946F-9D4B7C312C92}" type="pres">
      <dgm:prSet presAssocID="{56C09E59-4D83-431E-8C65-373BCB5F226A}" presName="parentShp" presStyleLbl="node1" presStyleIdx="1" presStyleCnt="4">
        <dgm:presLayoutVars>
          <dgm:bulletEnabled val="1"/>
        </dgm:presLayoutVars>
      </dgm:prSet>
      <dgm:spPr/>
      <dgm:t>
        <a:bodyPr/>
        <a:lstStyle/>
        <a:p>
          <a:endParaRPr lang="en-US"/>
        </a:p>
      </dgm:t>
    </dgm:pt>
    <dgm:pt modelId="{BCE24997-0866-4770-8FCC-787F586BF3E7}" type="pres">
      <dgm:prSet presAssocID="{56C09E59-4D83-431E-8C65-373BCB5F226A}" presName="childShp" presStyleLbl="bgAccFollowNode1" presStyleIdx="1" presStyleCnt="4">
        <dgm:presLayoutVars>
          <dgm:bulletEnabled val="1"/>
        </dgm:presLayoutVars>
      </dgm:prSet>
      <dgm:spPr/>
      <dgm:t>
        <a:bodyPr/>
        <a:lstStyle/>
        <a:p>
          <a:endParaRPr lang="en-US"/>
        </a:p>
      </dgm:t>
    </dgm:pt>
    <dgm:pt modelId="{57ECF286-E911-4625-A984-C10024EEF001}" type="pres">
      <dgm:prSet presAssocID="{9B2840DA-C471-4EC7-96D8-354960407992}" presName="spacing" presStyleCnt="0"/>
      <dgm:spPr/>
    </dgm:pt>
    <dgm:pt modelId="{509BFD84-A207-41D5-8D6E-B2C917AC53DF}" type="pres">
      <dgm:prSet presAssocID="{058E4B40-AA28-4B8F-8A46-CA351E0E4973}" presName="linNode" presStyleCnt="0"/>
      <dgm:spPr/>
    </dgm:pt>
    <dgm:pt modelId="{187CC248-E2DA-4F41-B0BF-F4C47E75A581}" type="pres">
      <dgm:prSet presAssocID="{058E4B40-AA28-4B8F-8A46-CA351E0E4973}" presName="parentShp" presStyleLbl="node1" presStyleIdx="2" presStyleCnt="4">
        <dgm:presLayoutVars>
          <dgm:bulletEnabled val="1"/>
        </dgm:presLayoutVars>
      </dgm:prSet>
      <dgm:spPr/>
      <dgm:t>
        <a:bodyPr/>
        <a:lstStyle/>
        <a:p>
          <a:endParaRPr lang="en-US"/>
        </a:p>
      </dgm:t>
    </dgm:pt>
    <dgm:pt modelId="{4AEDCBC3-4431-4A07-B766-FD264C8DC56A}" type="pres">
      <dgm:prSet presAssocID="{058E4B40-AA28-4B8F-8A46-CA351E0E4973}" presName="childShp" presStyleLbl="bgAccFollowNode1" presStyleIdx="2" presStyleCnt="4">
        <dgm:presLayoutVars>
          <dgm:bulletEnabled val="1"/>
        </dgm:presLayoutVars>
      </dgm:prSet>
      <dgm:spPr/>
      <dgm:t>
        <a:bodyPr/>
        <a:lstStyle/>
        <a:p>
          <a:endParaRPr lang="en-US"/>
        </a:p>
      </dgm:t>
    </dgm:pt>
    <dgm:pt modelId="{3866E87D-4B6C-48E5-838E-1C81531361A2}" type="pres">
      <dgm:prSet presAssocID="{30CA9483-F7AD-4E87-9D4E-0FB70AAA427D}" presName="spacing" presStyleCnt="0"/>
      <dgm:spPr/>
    </dgm:pt>
    <dgm:pt modelId="{04178AA7-995F-49EC-9A6A-10D7E874160F}" type="pres">
      <dgm:prSet presAssocID="{5A859BB2-982C-403A-95F7-14D531B2AC29}" presName="linNode" presStyleCnt="0"/>
      <dgm:spPr/>
    </dgm:pt>
    <dgm:pt modelId="{D5DC840C-9990-4BD4-84C1-56EA01E36ED7}" type="pres">
      <dgm:prSet presAssocID="{5A859BB2-982C-403A-95F7-14D531B2AC29}" presName="parentShp" presStyleLbl="node1" presStyleIdx="3" presStyleCnt="4">
        <dgm:presLayoutVars>
          <dgm:bulletEnabled val="1"/>
        </dgm:presLayoutVars>
      </dgm:prSet>
      <dgm:spPr/>
      <dgm:t>
        <a:bodyPr/>
        <a:lstStyle/>
        <a:p>
          <a:endParaRPr lang="en-US"/>
        </a:p>
      </dgm:t>
    </dgm:pt>
    <dgm:pt modelId="{F269F54A-574D-4EDA-8411-30076779253E}" type="pres">
      <dgm:prSet presAssocID="{5A859BB2-982C-403A-95F7-14D531B2AC29}" presName="childShp" presStyleLbl="bgAccFollowNode1" presStyleIdx="3" presStyleCnt="4">
        <dgm:presLayoutVars>
          <dgm:bulletEnabled val="1"/>
        </dgm:presLayoutVars>
      </dgm:prSet>
      <dgm:spPr/>
      <dgm:t>
        <a:bodyPr/>
        <a:lstStyle/>
        <a:p>
          <a:endParaRPr lang="en-US"/>
        </a:p>
      </dgm:t>
    </dgm:pt>
  </dgm:ptLst>
  <dgm:cxnLst>
    <dgm:cxn modelId="{C98AEA14-807E-4D66-9C03-684A5DCDA2AE}" srcId="{A3C63E44-2D59-413F-AF6C-BB00BC9539EC}" destId="{56C09E59-4D83-431E-8C65-373BCB5F226A}" srcOrd="1" destOrd="0" parTransId="{D509D202-85D5-42D0-B6B0-D90ACE386432}" sibTransId="{9B2840DA-C471-4EC7-96D8-354960407992}"/>
    <dgm:cxn modelId="{F3584002-6421-4707-AA3E-F3593D60BF3F}" srcId="{5A859BB2-982C-403A-95F7-14D531B2AC29}" destId="{1355C931-DCE7-4102-B19B-2CD467D198F3}" srcOrd="1" destOrd="0" parTransId="{CD95F4F0-94A3-4409-9976-5A07FA833F64}" sibTransId="{9FD44282-A542-4470-94F9-B8F36387F2B9}"/>
    <dgm:cxn modelId="{AEB5541B-E439-224C-8A83-C593C6E4F9E1}" type="presOf" srcId="{5A859BB2-982C-403A-95F7-14D531B2AC29}" destId="{D5DC840C-9990-4BD4-84C1-56EA01E36ED7}" srcOrd="0" destOrd="0" presId="urn:microsoft.com/office/officeart/2005/8/layout/vList6"/>
    <dgm:cxn modelId="{7F225BFF-FE2E-4356-8616-0807E93231FF}" srcId="{D523DF5F-79CB-4D9C-AA2B-82F794ED20E1}" destId="{8C9E9CC9-D032-4305-84E3-C8F8046EA699}" srcOrd="0" destOrd="0" parTransId="{660EE9F6-0FCD-46C6-B822-EBB9BA9E18FD}" sibTransId="{84499A62-5BEF-4C2F-BA0E-3478E6BE0CAB}"/>
    <dgm:cxn modelId="{A82865C3-3413-9841-B4B1-B38528CC8AA7}" type="presOf" srcId="{E561131B-651C-4418-AFBE-52B689494FE3}" destId="{4AEDCBC3-4431-4A07-B766-FD264C8DC56A}" srcOrd="0" destOrd="0" presId="urn:microsoft.com/office/officeart/2005/8/layout/vList6"/>
    <dgm:cxn modelId="{715C14F7-C579-EC4F-B565-2686381DDA25}" type="presOf" srcId="{B13F8B30-8070-4071-A94C-01CD716AF022}" destId="{F269F54A-574D-4EDA-8411-30076779253E}" srcOrd="0" destOrd="0" presId="urn:microsoft.com/office/officeart/2005/8/layout/vList6"/>
    <dgm:cxn modelId="{C8244B49-EF02-47C7-A09B-930FEE113D08}" srcId="{D523DF5F-79CB-4D9C-AA2B-82F794ED20E1}" destId="{039F365F-CF53-40FE-8205-F68F48073C61}" srcOrd="1" destOrd="0" parTransId="{B750E676-1054-46E1-AB0E-9E093E04142E}" sibTransId="{808BB466-1F89-4D47-8F08-25B52ACCD0D4}"/>
    <dgm:cxn modelId="{6A0CB614-357F-4248-A226-4356B875FC86}" srcId="{058E4B40-AA28-4B8F-8A46-CA351E0E4973}" destId="{F0A5182B-9366-4B01-8A10-D4F5DA919A4B}" srcOrd="1" destOrd="0" parTransId="{BA7B9FC7-2F86-4878-B23E-17B7CA09AA18}" sibTransId="{A1CF088C-8D2A-4708-9962-BB04C8E38D19}"/>
    <dgm:cxn modelId="{A5BACC37-8C4F-4DDE-95F9-508E0C1C8D12}" srcId="{A3C63E44-2D59-413F-AF6C-BB00BC9539EC}" destId="{058E4B40-AA28-4B8F-8A46-CA351E0E4973}" srcOrd="2" destOrd="0" parTransId="{2C396652-42AC-4054-8E7D-C937DC20B6EB}" sibTransId="{30CA9483-F7AD-4E87-9D4E-0FB70AAA427D}"/>
    <dgm:cxn modelId="{89CFC477-7A60-C944-B97D-233437508482}" type="presOf" srcId="{058E4B40-AA28-4B8F-8A46-CA351E0E4973}" destId="{187CC248-E2DA-4F41-B0BF-F4C47E75A581}" srcOrd="0" destOrd="0" presId="urn:microsoft.com/office/officeart/2005/8/layout/vList6"/>
    <dgm:cxn modelId="{E0A50EEF-577D-BD4F-ABFF-EC7FFF4D8D42}" type="presOf" srcId="{A3C63E44-2D59-413F-AF6C-BB00BC9539EC}" destId="{1CBED806-C7F7-40D5-8420-4C80A4F99413}" srcOrd="0" destOrd="0" presId="urn:microsoft.com/office/officeart/2005/8/layout/vList6"/>
    <dgm:cxn modelId="{2BE7CD72-F0E0-4242-863D-3D9ED6FF817F}" type="presOf" srcId="{56C09E59-4D83-431E-8C65-373BCB5F226A}" destId="{722AFC0D-CA08-45B5-946F-9D4B7C312C92}" srcOrd="0" destOrd="0" presId="urn:microsoft.com/office/officeart/2005/8/layout/vList6"/>
    <dgm:cxn modelId="{A0D9ACE0-5787-4D62-A2AC-CA7CCD763C63}" srcId="{56C09E59-4D83-431E-8C65-373BCB5F226A}" destId="{DC01FBF2-5D4C-420B-AB40-20C1E9FFED6C}" srcOrd="1" destOrd="0" parTransId="{ECBA33EB-7556-4E6F-BCD8-DDCAAA11597E}" sibTransId="{38C890B2-C546-4EDB-9C61-2403AA797E6F}"/>
    <dgm:cxn modelId="{996266F6-F0FA-0740-8536-94D2ABD5A189}" type="presOf" srcId="{D523DF5F-79CB-4D9C-AA2B-82F794ED20E1}" destId="{05661C7D-6C3B-44B9-8C6F-B648B340F71E}" srcOrd="0" destOrd="0" presId="urn:microsoft.com/office/officeart/2005/8/layout/vList6"/>
    <dgm:cxn modelId="{9E2F2E22-07B1-DD47-903B-1E9C36F61756}" type="presOf" srcId="{F0A5182B-9366-4B01-8A10-D4F5DA919A4B}" destId="{4AEDCBC3-4431-4A07-B766-FD264C8DC56A}" srcOrd="0" destOrd="1" presId="urn:microsoft.com/office/officeart/2005/8/layout/vList6"/>
    <dgm:cxn modelId="{541E709F-2C37-4A2C-8575-735E9A966966}" srcId="{56C09E59-4D83-431E-8C65-373BCB5F226A}" destId="{B4328C09-06FC-440B-B48F-9A8309566D6F}" srcOrd="0" destOrd="0" parTransId="{52C70515-BC4E-45EB-BFC6-A1A73A0C1A68}" sibTransId="{490DC07C-124E-40E1-90EC-A04F88C2A24B}"/>
    <dgm:cxn modelId="{F273A216-32C1-E94E-BB6F-AC9CEB94D269}" type="presOf" srcId="{039F365F-CF53-40FE-8205-F68F48073C61}" destId="{AEFAD44C-F212-4E03-BB0A-FEF3F872B8F3}" srcOrd="0" destOrd="1" presId="urn:microsoft.com/office/officeart/2005/8/layout/vList6"/>
    <dgm:cxn modelId="{9AE21893-34FB-40DC-9A5C-75233FE85F10}" srcId="{A3C63E44-2D59-413F-AF6C-BB00BC9539EC}" destId="{5A859BB2-982C-403A-95F7-14D531B2AC29}" srcOrd="3" destOrd="0" parTransId="{D660F54A-659D-4AFE-A24C-FB651B8C49F9}" sibTransId="{B0E4E6CA-9DDF-4556-ABA8-987EF25BCA1A}"/>
    <dgm:cxn modelId="{CDE43128-71BE-BC43-894E-5DA3AEBE48F9}" type="presOf" srcId="{8C9E9CC9-D032-4305-84E3-C8F8046EA699}" destId="{AEFAD44C-F212-4E03-BB0A-FEF3F872B8F3}" srcOrd="0" destOrd="0" presId="urn:microsoft.com/office/officeart/2005/8/layout/vList6"/>
    <dgm:cxn modelId="{9009B508-1E5B-4E54-9020-E7698B35DD37}" srcId="{5A859BB2-982C-403A-95F7-14D531B2AC29}" destId="{B13F8B30-8070-4071-A94C-01CD716AF022}" srcOrd="0" destOrd="0" parTransId="{A5FF3342-E4A8-4551-B576-D34936A8455A}" sibTransId="{E88A74A5-B302-47A0-9639-83FC4BE758A8}"/>
    <dgm:cxn modelId="{AE478F8C-86A2-B84E-A759-A534A84026E8}" type="presOf" srcId="{1355C931-DCE7-4102-B19B-2CD467D198F3}" destId="{F269F54A-574D-4EDA-8411-30076779253E}" srcOrd="0" destOrd="1" presId="urn:microsoft.com/office/officeart/2005/8/layout/vList6"/>
    <dgm:cxn modelId="{07912AF5-647D-3643-B5D7-C798BC845D8F}" type="presOf" srcId="{B4328C09-06FC-440B-B48F-9A8309566D6F}" destId="{BCE24997-0866-4770-8FCC-787F586BF3E7}" srcOrd="0" destOrd="0" presId="urn:microsoft.com/office/officeart/2005/8/layout/vList6"/>
    <dgm:cxn modelId="{F42E6E5E-2EA3-4026-8016-B34388088C3A}" srcId="{058E4B40-AA28-4B8F-8A46-CA351E0E4973}" destId="{E561131B-651C-4418-AFBE-52B689494FE3}" srcOrd="0" destOrd="0" parTransId="{7F33DE31-3C11-43D8-9E27-30975348D6FF}" sibTransId="{E1B0D047-1E3D-428F-88DF-E6578A7D9701}"/>
    <dgm:cxn modelId="{BFB31BDB-C4D2-41F7-8C06-1DF5AAD35006}" srcId="{A3C63E44-2D59-413F-AF6C-BB00BC9539EC}" destId="{D523DF5F-79CB-4D9C-AA2B-82F794ED20E1}" srcOrd="0" destOrd="0" parTransId="{82236319-19CD-41FD-8176-F37311C610F4}" sibTransId="{97F250DE-1540-4D37-A0E7-D7EDFA8DEFF0}"/>
    <dgm:cxn modelId="{18EA78E2-8566-DD42-A7C8-D5E95F129FC6}" type="presOf" srcId="{DC01FBF2-5D4C-420B-AB40-20C1E9FFED6C}" destId="{BCE24997-0866-4770-8FCC-787F586BF3E7}" srcOrd="0" destOrd="1" presId="urn:microsoft.com/office/officeart/2005/8/layout/vList6"/>
    <dgm:cxn modelId="{33B65948-8B89-7046-8970-B2F9002A296E}" type="presParOf" srcId="{1CBED806-C7F7-40D5-8420-4C80A4F99413}" destId="{F4631905-8382-4182-86FD-73EDF47C2C63}" srcOrd="0" destOrd="0" presId="urn:microsoft.com/office/officeart/2005/8/layout/vList6"/>
    <dgm:cxn modelId="{A1B195EC-CBAC-9146-93A8-923F114E5CE1}" type="presParOf" srcId="{F4631905-8382-4182-86FD-73EDF47C2C63}" destId="{05661C7D-6C3B-44B9-8C6F-B648B340F71E}" srcOrd="0" destOrd="0" presId="urn:microsoft.com/office/officeart/2005/8/layout/vList6"/>
    <dgm:cxn modelId="{85EAF001-0D4C-9240-9110-238CEBFC894B}" type="presParOf" srcId="{F4631905-8382-4182-86FD-73EDF47C2C63}" destId="{AEFAD44C-F212-4E03-BB0A-FEF3F872B8F3}" srcOrd="1" destOrd="0" presId="urn:microsoft.com/office/officeart/2005/8/layout/vList6"/>
    <dgm:cxn modelId="{46FB632F-95D0-3647-8FCF-45798B698586}" type="presParOf" srcId="{1CBED806-C7F7-40D5-8420-4C80A4F99413}" destId="{65CCE6D8-3A52-42BC-8811-5F89ADC0C805}" srcOrd="1" destOrd="0" presId="urn:microsoft.com/office/officeart/2005/8/layout/vList6"/>
    <dgm:cxn modelId="{7E6E4584-0EB8-8F4B-AC7E-1650E11BE451}" type="presParOf" srcId="{1CBED806-C7F7-40D5-8420-4C80A4F99413}" destId="{7F7C3104-BB98-46AE-ABA8-E7B6F36A550A}" srcOrd="2" destOrd="0" presId="urn:microsoft.com/office/officeart/2005/8/layout/vList6"/>
    <dgm:cxn modelId="{C582A8E5-4C9A-A243-A243-4B6262CD5A4D}" type="presParOf" srcId="{7F7C3104-BB98-46AE-ABA8-E7B6F36A550A}" destId="{722AFC0D-CA08-45B5-946F-9D4B7C312C92}" srcOrd="0" destOrd="0" presId="urn:microsoft.com/office/officeart/2005/8/layout/vList6"/>
    <dgm:cxn modelId="{2B144762-1DF9-694D-A997-AA84194C96CC}" type="presParOf" srcId="{7F7C3104-BB98-46AE-ABA8-E7B6F36A550A}" destId="{BCE24997-0866-4770-8FCC-787F586BF3E7}" srcOrd="1" destOrd="0" presId="urn:microsoft.com/office/officeart/2005/8/layout/vList6"/>
    <dgm:cxn modelId="{4040CEFE-1802-B740-BF2D-EB686EBA402B}" type="presParOf" srcId="{1CBED806-C7F7-40D5-8420-4C80A4F99413}" destId="{57ECF286-E911-4625-A984-C10024EEF001}" srcOrd="3" destOrd="0" presId="urn:microsoft.com/office/officeart/2005/8/layout/vList6"/>
    <dgm:cxn modelId="{03206CEC-7EAF-A844-8004-1B1170D132A9}" type="presParOf" srcId="{1CBED806-C7F7-40D5-8420-4C80A4F99413}" destId="{509BFD84-A207-41D5-8D6E-B2C917AC53DF}" srcOrd="4" destOrd="0" presId="urn:microsoft.com/office/officeart/2005/8/layout/vList6"/>
    <dgm:cxn modelId="{2769B82F-7E20-E149-A25A-1801F37CDB0D}" type="presParOf" srcId="{509BFD84-A207-41D5-8D6E-B2C917AC53DF}" destId="{187CC248-E2DA-4F41-B0BF-F4C47E75A581}" srcOrd="0" destOrd="0" presId="urn:microsoft.com/office/officeart/2005/8/layout/vList6"/>
    <dgm:cxn modelId="{29B51F65-6D6F-2A48-8660-354DC5D303F3}" type="presParOf" srcId="{509BFD84-A207-41D5-8D6E-B2C917AC53DF}" destId="{4AEDCBC3-4431-4A07-B766-FD264C8DC56A}" srcOrd="1" destOrd="0" presId="urn:microsoft.com/office/officeart/2005/8/layout/vList6"/>
    <dgm:cxn modelId="{3BA4F9C5-223A-4C43-8C21-77CD291DA48E}" type="presParOf" srcId="{1CBED806-C7F7-40D5-8420-4C80A4F99413}" destId="{3866E87D-4B6C-48E5-838E-1C81531361A2}" srcOrd="5" destOrd="0" presId="urn:microsoft.com/office/officeart/2005/8/layout/vList6"/>
    <dgm:cxn modelId="{25252557-C998-D24B-AB46-486ACD78E3CC}" type="presParOf" srcId="{1CBED806-C7F7-40D5-8420-4C80A4F99413}" destId="{04178AA7-995F-49EC-9A6A-10D7E874160F}" srcOrd="6" destOrd="0" presId="urn:microsoft.com/office/officeart/2005/8/layout/vList6"/>
    <dgm:cxn modelId="{1FA12D48-621F-D644-97D8-EF4EE240C94E}" type="presParOf" srcId="{04178AA7-995F-49EC-9A6A-10D7E874160F}" destId="{D5DC840C-9990-4BD4-84C1-56EA01E36ED7}" srcOrd="0" destOrd="0" presId="urn:microsoft.com/office/officeart/2005/8/layout/vList6"/>
    <dgm:cxn modelId="{6A796DDC-3631-4549-86D0-DC49B48F3D02}" type="presParOf" srcId="{04178AA7-995F-49EC-9A6A-10D7E874160F}" destId="{F269F54A-574D-4EDA-8411-30076779253E}" srcOrd="1" destOrd="0" presId="urn:microsoft.com/office/officeart/2005/8/layout/v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6796E1EE-2AC5-1343-A132-8119340730E3}" type="doc">
      <dgm:prSet loTypeId="urn:microsoft.com/office/officeart/2005/8/layout/default" loCatId="" qsTypeId="urn:microsoft.com/office/officeart/2005/8/quickstyle/simple1" qsCatId="simple" csTypeId="urn:microsoft.com/office/officeart/2005/8/colors/colorful1" csCatId="colorful" phldr="1"/>
      <dgm:spPr/>
      <dgm:t>
        <a:bodyPr/>
        <a:lstStyle/>
        <a:p>
          <a:endParaRPr lang="en-US"/>
        </a:p>
      </dgm:t>
    </dgm:pt>
    <dgm:pt modelId="{8D7233D7-FBF4-1941-8686-7A40B060232D}">
      <dgm:prSet phldrT="[Text]"/>
      <dgm:spPr/>
      <dgm:t>
        <a:bodyPr/>
        <a:lstStyle/>
        <a:p>
          <a:r>
            <a:rPr lang="en-US" dirty="0" smtClean="0"/>
            <a:t>Being Fed  </a:t>
          </a:r>
          <a:endParaRPr lang="en-US" dirty="0"/>
        </a:p>
      </dgm:t>
    </dgm:pt>
    <dgm:pt modelId="{30D8E7E5-2BE9-4C4C-ACDD-B27656E38961}" type="parTrans" cxnId="{B5D4DBB0-1F13-3B4C-A652-69899862A13A}">
      <dgm:prSet/>
      <dgm:spPr/>
      <dgm:t>
        <a:bodyPr/>
        <a:lstStyle/>
        <a:p>
          <a:endParaRPr lang="en-US"/>
        </a:p>
      </dgm:t>
    </dgm:pt>
    <dgm:pt modelId="{7FBD8007-CB25-D24D-A563-A31F781BD5A3}" type="sibTrans" cxnId="{B5D4DBB0-1F13-3B4C-A652-69899862A13A}">
      <dgm:prSet/>
      <dgm:spPr/>
      <dgm:t>
        <a:bodyPr/>
        <a:lstStyle/>
        <a:p>
          <a:endParaRPr lang="en-US"/>
        </a:p>
      </dgm:t>
    </dgm:pt>
    <dgm:pt modelId="{63D66E78-7726-8941-89DC-64BEB2462A6F}">
      <dgm:prSet phldrT="[Text]"/>
      <dgm:spPr/>
      <dgm:t>
        <a:bodyPr/>
        <a:lstStyle/>
        <a:p>
          <a:r>
            <a:rPr lang="en-US" dirty="0" smtClean="0"/>
            <a:t>Hugs when crying</a:t>
          </a:r>
          <a:endParaRPr lang="en-US" dirty="0"/>
        </a:p>
      </dgm:t>
    </dgm:pt>
    <dgm:pt modelId="{DAD790CF-566A-C94A-BA8E-F82313D6970E}" type="parTrans" cxnId="{B692D287-CE3C-B246-BAFA-24EE68924810}">
      <dgm:prSet/>
      <dgm:spPr/>
      <dgm:t>
        <a:bodyPr/>
        <a:lstStyle/>
        <a:p>
          <a:endParaRPr lang="en-US"/>
        </a:p>
      </dgm:t>
    </dgm:pt>
    <dgm:pt modelId="{28217709-00DF-1642-8794-0250ABF8A96A}" type="sibTrans" cxnId="{B692D287-CE3C-B246-BAFA-24EE68924810}">
      <dgm:prSet/>
      <dgm:spPr/>
      <dgm:t>
        <a:bodyPr/>
        <a:lstStyle/>
        <a:p>
          <a:endParaRPr lang="en-US"/>
        </a:p>
      </dgm:t>
    </dgm:pt>
    <dgm:pt modelId="{196CA2D0-42A1-7746-A4F9-B220C1CFC865}">
      <dgm:prSet phldrT="[Text]"/>
      <dgm:spPr/>
      <dgm:t>
        <a:bodyPr/>
        <a:lstStyle/>
        <a:p>
          <a:r>
            <a:rPr lang="en-US" dirty="0" smtClean="0"/>
            <a:t>Being Ignored</a:t>
          </a:r>
          <a:endParaRPr lang="en-US" dirty="0"/>
        </a:p>
      </dgm:t>
    </dgm:pt>
    <dgm:pt modelId="{50382F6A-F201-CA4B-ADE5-0E819A8773B0}" type="parTrans" cxnId="{CE2A0C02-AC78-C44A-BA58-0C581A59E63B}">
      <dgm:prSet/>
      <dgm:spPr/>
      <dgm:t>
        <a:bodyPr/>
        <a:lstStyle/>
        <a:p>
          <a:endParaRPr lang="en-US"/>
        </a:p>
      </dgm:t>
    </dgm:pt>
    <dgm:pt modelId="{079E0633-347F-2B4D-9D93-7C251BB007A6}" type="sibTrans" cxnId="{CE2A0C02-AC78-C44A-BA58-0C581A59E63B}">
      <dgm:prSet/>
      <dgm:spPr/>
      <dgm:t>
        <a:bodyPr/>
        <a:lstStyle/>
        <a:p>
          <a:endParaRPr lang="en-US"/>
        </a:p>
      </dgm:t>
    </dgm:pt>
    <dgm:pt modelId="{F3859EDC-CCF8-7044-B1F7-B19169913A58}" type="pres">
      <dgm:prSet presAssocID="{6796E1EE-2AC5-1343-A132-8119340730E3}" presName="diagram" presStyleCnt="0">
        <dgm:presLayoutVars>
          <dgm:dir/>
          <dgm:resizeHandles val="exact"/>
        </dgm:presLayoutVars>
      </dgm:prSet>
      <dgm:spPr/>
      <dgm:t>
        <a:bodyPr/>
        <a:lstStyle/>
        <a:p>
          <a:endParaRPr lang="en-GB"/>
        </a:p>
      </dgm:t>
    </dgm:pt>
    <dgm:pt modelId="{8D4936E9-09F3-4544-B696-9B071A3CCA1E}" type="pres">
      <dgm:prSet presAssocID="{8D7233D7-FBF4-1941-8686-7A40B060232D}" presName="node" presStyleLbl="node1" presStyleIdx="0" presStyleCnt="3">
        <dgm:presLayoutVars>
          <dgm:bulletEnabled val="1"/>
        </dgm:presLayoutVars>
      </dgm:prSet>
      <dgm:spPr/>
      <dgm:t>
        <a:bodyPr/>
        <a:lstStyle/>
        <a:p>
          <a:endParaRPr lang="en-GB"/>
        </a:p>
      </dgm:t>
    </dgm:pt>
    <dgm:pt modelId="{D2890E6A-3CAD-4047-ADB3-C5E8F9CBD0C6}" type="pres">
      <dgm:prSet presAssocID="{7FBD8007-CB25-D24D-A563-A31F781BD5A3}" presName="sibTrans" presStyleCnt="0"/>
      <dgm:spPr/>
    </dgm:pt>
    <dgm:pt modelId="{2E358B1E-F3B9-0044-BDDC-89B236456ADC}" type="pres">
      <dgm:prSet presAssocID="{63D66E78-7726-8941-89DC-64BEB2462A6F}" presName="node" presStyleLbl="node1" presStyleIdx="1" presStyleCnt="3">
        <dgm:presLayoutVars>
          <dgm:bulletEnabled val="1"/>
        </dgm:presLayoutVars>
      </dgm:prSet>
      <dgm:spPr/>
      <dgm:t>
        <a:bodyPr/>
        <a:lstStyle/>
        <a:p>
          <a:endParaRPr lang="en-US"/>
        </a:p>
      </dgm:t>
    </dgm:pt>
    <dgm:pt modelId="{82EE4F11-B225-8A42-AF2A-4E7CEFB76EDF}" type="pres">
      <dgm:prSet presAssocID="{28217709-00DF-1642-8794-0250ABF8A96A}" presName="sibTrans" presStyleCnt="0"/>
      <dgm:spPr/>
    </dgm:pt>
    <dgm:pt modelId="{CDEEBAE5-D19D-444F-98B1-59087195D2BB}" type="pres">
      <dgm:prSet presAssocID="{196CA2D0-42A1-7746-A4F9-B220C1CFC865}" presName="node" presStyleLbl="node1" presStyleIdx="2" presStyleCnt="3">
        <dgm:presLayoutVars>
          <dgm:bulletEnabled val="1"/>
        </dgm:presLayoutVars>
      </dgm:prSet>
      <dgm:spPr/>
      <dgm:t>
        <a:bodyPr/>
        <a:lstStyle/>
        <a:p>
          <a:endParaRPr lang="en-GB"/>
        </a:p>
      </dgm:t>
    </dgm:pt>
  </dgm:ptLst>
  <dgm:cxnLst>
    <dgm:cxn modelId="{24991538-240D-7C40-946C-D2E1A3ABC5DA}" type="presOf" srcId="{8D7233D7-FBF4-1941-8686-7A40B060232D}" destId="{8D4936E9-09F3-4544-B696-9B071A3CCA1E}" srcOrd="0" destOrd="0" presId="urn:microsoft.com/office/officeart/2005/8/layout/default"/>
    <dgm:cxn modelId="{CE2A0C02-AC78-C44A-BA58-0C581A59E63B}" srcId="{6796E1EE-2AC5-1343-A132-8119340730E3}" destId="{196CA2D0-42A1-7746-A4F9-B220C1CFC865}" srcOrd="2" destOrd="0" parTransId="{50382F6A-F201-CA4B-ADE5-0E819A8773B0}" sibTransId="{079E0633-347F-2B4D-9D93-7C251BB007A6}"/>
    <dgm:cxn modelId="{8EDD983D-99AB-9D45-BB39-305E312A52DF}" type="presOf" srcId="{196CA2D0-42A1-7746-A4F9-B220C1CFC865}" destId="{CDEEBAE5-D19D-444F-98B1-59087195D2BB}" srcOrd="0" destOrd="0" presId="urn:microsoft.com/office/officeart/2005/8/layout/default"/>
    <dgm:cxn modelId="{8A9F27EC-7DFE-8047-8FC2-7BDE9BB9EB5C}" type="presOf" srcId="{63D66E78-7726-8941-89DC-64BEB2462A6F}" destId="{2E358B1E-F3B9-0044-BDDC-89B236456ADC}" srcOrd="0" destOrd="0" presId="urn:microsoft.com/office/officeart/2005/8/layout/default"/>
    <dgm:cxn modelId="{B692D287-CE3C-B246-BAFA-24EE68924810}" srcId="{6796E1EE-2AC5-1343-A132-8119340730E3}" destId="{63D66E78-7726-8941-89DC-64BEB2462A6F}" srcOrd="1" destOrd="0" parTransId="{DAD790CF-566A-C94A-BA8E-F82313D6970E}" sibTransId="{28217709-00DF-1642-8794-0250ABF8A96A}"/>
    <dgm:cxn modelId="{9DC9DE4A-9CC0-6F4B-B06F-C165D689762A}" type="presOf" srcId="{6796E1EE-2AC5-1343-A132-8119340730E3}" destId="{F3859EDC-CCF8-7044-B1F7-B19169913A58}" srcOrd="0" destOrd="0" presId="urn:microsoft.com/office/officeart/2005/8/layout/default"/>
    <dgm:cxn modelId="{B5D4DBB0-1F13-3B4C-A652-69899862A13A}" srcId="{6796E1EE-2AC5-1343-A132-8119340730E3}" destId="{8D7233D7-FBF4-1941-8686-7A40B060232D}" srcOrd="0" destOrd="0" parTransId="{30D8E7E5-2BE9-4C4C-ACDD-B27656E38961}" sibTransId="{7FBD8007-CB25-D24D-A563-A31F781BD5A3}"/>
    <dgm:cxn modelId="{A7D5766C-65A5-2840-BF58-8C2E06D8729F}" type="presParOf" srcId="{F3859EDC-CCF8-7044-B1F7-B19169913A58}" destId="{8D4936E9-09F3-4544-B696-9B071A3CCA1E}" srcOrd="0" destOrd="0" presId="urn:microsoft.com/office/officeart/2005/8/layout/default"/>
    <dgm:cxn modelId="{FCB56FEF-C90E-EF43-B7C0-29A5758CE2AE}" type="presParOf" srcId="{F3859EDC-CCF8-7044-B1F7-B19169913A58}" destId="{D2890E6A-3CAD-4047-ADB3-C5E8F9CBD0C6}" srcOrd="1" destOrd="0" presId="urn:microsoft.com/office/officeart/2005/8/layout/default"/>
    <dgm:cxn modelId="{20D62895-0407-F846-8CCF-11AAC4D5FC29}" type="presParOf" srcId="{F3859EDC-CCF8-7044-B1F7-B19169913A58}" destId="{2E358B1E-F3B9-0044-BDDC-89B236456ADC}" srcOrd="2" destOrd="0" presId="urn:microsoft.com/office/officeart/2005/8/layout/default"/>
    <dgm:cxn modelId="{F88B7D67-306E-934F-805B-CAD2B7769729}" type="presParOf" srcId="{F3859EDC-CCF8-7044-B1F7-B19169913A58}" destId="{82EE4F11-B225-8A42-AF2A-4E7CEFB76EDF}" srcOrd="3" destOrd="0" presId="urn:microsoft.com/office/officeart/2005/8/layout/default"/>
    <dgm:cxn modelId="{FB951FDC-B739-2940-86B3-7B263FEE8167}" type="presParOf" srcId="{F3859EDC-CCF8-7044-B1F7-B19169913A58}" destId="{CDEEBAE5-D19D-444F-98B1-59087195D2BB}" srcOrd="4"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D78BAB73-20C2-AC4F-9AFD-4DA90F848710}" type="doc">
      <dgm:prSet loTypeId="urn:microsoft.com/office/officeart/2005/8/layout/default" loCatId="" qsTypeId="urn:microsoft.com/office/officeart/2005/8/quickstyle/simple1" qsCatId="simple" csTypeId="urn:microsoft.com/office/officeart/2005/8/colors/colorful1" csCatId="colorful" phldr="1"/>
      <dgm:spPr/>
      <dgm:t>
        <a:bodyPr/>
        <a:lstStyle/>
        <a:p>
          <a:endParaRPr lang="en-US"/>
        </a:p>
      </dgm:t>
    </dgm:pt>
    <dgm:pt modelId="{A83DFFC9-D85B-9C47-A5B8-7D4271423991}">
      <dgm:prSet phldrT="[Text]"/>
      <dgm:spPr/>
      <dgm:t>
        <a:bodyPr/>
        <a:lstStyle/>
        <a:p>
          <a:r>
            <a:rPr lang="en-US" dirty="0" smtClean="0"/>
            <a:t>Social releasers</a:t>
          </a:r>
          <a:endParaRPr lang="en-US" dirty="0"/>
        </a:p>
      </dgm:t>
    </dgm:pt>
    <dgm:pt modelId="{56A37185-DC2C-A14A-ABD3-C6D4FA099D9D}" type="parTrans" cxnId="{CA462880-F277-B44A-B5D1-AA8B088B4E97}">
      <dgm:prSet/>
      <dgm:spPr/>
      <dgm:t>
        <a:bodyPr/>
        <a:lstStyle/>
        <a:p>
          <a:endParaRPr lang="en-US"/>
        </a:p>
      </dgm:t>
    </dgm:pt>
    <dgm:pt modelId="{DD6EEF68-AAE4-6346-BB5F-518DDAC813EC}" type="sibTrans" cxnId="{CA462880-F277-B44A-B5D1-AA8B088B4E97}">
      <dgm:prSet/>
      <dgm:spPr/>
      <dgm:t>
        <a:bodyPr/>
        <a:lstStyle/>
        <a:p>
          <a:endParaRPr lang="en-US"/>
        </a:p>
      </dgm:t>
    </dgm:pt>
    <dgm:pt modelId="{ED6C35C3-7CF9-E845-8FDF-CEB23A9E7097}">
      <dgm:prSet phldrT="[Text]"/>
      <dgm:spPr/>
      <dgm:t>
        <a:bodyPr/>
        <a:lstStyle/>
        <a:p>
          <a:r>
            <a:rPr lang="en-US" dirty="0" smtClean="0"/>
            <a:t>Critical time period</a:t>
          </a:r>
          <a:endParaRPr lang="en-US" dirty="0"/>
        </a:p>
      </dgm:t>
    </dgm:pt>
    <dgm:pt modelId="{73A7C359-1CA5-F742-BE8E-25F6F1900829}" type="parTrans" cxnId="{C62C7E64-D365-5F4B-B2BD-F116363AB57F}">
      <dgm:prSet/>
      <dgm:spPr/>
      <dgm:t>
        <a:bodyPr/>
        <a:lstStyle/>
        <a:p>
          <a:endParaRPr lang="en-US"/>
        </a:p>
      </dgm:t>
    </dgm:pt>
    <dgm:pt modelId="{7AAFC713-DA4B-5D46-BBA2-E6A8E4548680}" type="sibTrans" cxnId="{C62C7E64-D365-5F4B-B2BD-F116363AB57F}">
      <dgm:prSet/>
      <dgm:spPr/>
      <dgm:t>
        <a:bodyPr/>
        <a:lstStyle/>
        <a:p>
          <a:endParaRPr lang="en-US"/>
        </a:p>
      </dgm:t>
    </dgm:pt>
    <dgm:pt modelId="{E7793E05-1A06-5D46-84F6-D26E49F8CEDC}">
      <dgm:prSet phldrT="[Text]"/>
      <dgm:spPr/>
      <dgm:t>
        <a:bodyPr/>
        <a:lstStyle/>
        <a:p>
          <a:r>
            <a:rPr lang="en-US" dirty="0" smtClean="0"/>
            <a:t>Internal working model</a:t>
          </a:r>
          <a:endParaRPr lang="en-US" dirty="0"/>
        </a:p>
      </dgm:t>
    </dgm:pt>
    <dgm:pt modelId="{6043C407-F900-9945-9C3B-C802B8CFEDAA}" type="parTrans" cxnId="{230F98F5-9156-C244-96FF-C96E86C2DDF2}">
      <dgm:prSet/>
      <dgm:spPr/>
      <dgm:t>
        <a:bodyPr/>
        <a:lstStyle/>
        <a:p>
          <a:endParaRPr lang="en-US"/>
        </a:p>
      </dgm:t>
    </dgm:pt>
    <dgm:pt modelId="{98BC2703-CFAC-AD4E-A2F4-AFDCB0DAAE9A}" type="sibTrans" cxnId="{230F98F5-9156-C244-96FF-C96E86C2DDF2}">
      <dgm:prSet/>
      <dgm:spPr/>
      <dgm:t>
        <a:bodyPr/>
        <a:lstStyle/>
        <a:p>
          <a:endParaRPr lang="en-US"/>
        </a:p>
      </dgm:t>
    </dgm:pt>
    <dgm:pt modelId="{0D303B61-92A9-DA49-8F1B-36D34368743C}" type="pres">
      <dgm:prSet presAssocID="{D78BAB73-20C2-AC4F-9AFD-4DA90F848710}" presName="diagram" presStyleCnt="0">
        <dgm:presLayoutVars>
          <dgm:dir/>
          <dgm:resizeHandles val="exact"/>
        </dgm:presLayoutVars>
      </dgm:prSet>
      <dgm:spPr/>
      <dgm:t>
        <a:bodyPr/>
        <a:lstStyle/>
        <a:p>
          <a:endParaRPr lang="en-GB"/>
        </a:p>
      </dgm:t>
    </dgm:pt>
    <dgm:pt modelId="{C1FC698E-0566-8F46-8D1F-0D7BAE73EA16}" type="pres">
      <dgm:prSet presAssocID="{A83DFFC9-D85B-9C47-A5B8-7D4271423991}" presName="node" presStyleLbl="node1" presStyleIdx="0" presStyleCnt="3">
        <dgm:presLayoutVars>
          <dgm:bulletEnabled val="1"/>
        </dgm:presLayoutVars>
      </dgm:prSet>
      <dgm:spPr/>
      <dgm:t>
        <a:bodyPr/>
        <a:lstStyle/>
        <a:p>
          <a:endParaRPr lang="en-GB"/>
        </a:p>
      </dgm:t>
    </dgm:pt>
    <dgm:pt modelId="{A4E17F6D-CA80-5543-B014-023C3E70652D}" type="pres">
      <dgm:prSet presAssocID="{DD6EEF68-AAE4-6346-BB5F-518DDAC813EC}" presName="sibTrans" presStyleCnt="0"/>
      <dgm:spPr/>
    </dgm:pt>
    <dgm:pt modelId="{2A498962-A3F3-B745-8D4A-2ADC8D6349FE}" type="pres">
      <dgm:prSet presAssocID="{ED6C35C3-7CF9-E845-8FDF-CEB23A9E7097}" presName="node" presStyleLbl="node1" presStyleIdx="1" presStyleCnt="3">
        <dgm:presLayoutVars>
          <dgm:bulletEnabled val="1"/>
        </dgm:presLayoutVars>
      </dgm:prSet>
      <dgm:spPr/>
      <dgm:t>
        <a:bodyPr/>
        <a:lstStyle/>
        <a:p>
          <a:endParaRPr lang="en-US"/>
        </a:p>
      </dgm:t>
    </dgm:pt>
    <dgm:pt modelId="{414DF3AB-DC8E-9C44-827A-7BF4655854A0}" type="pres">
      <dgm:prSet presAssocID="{7AAFC713-DA4B-5D46-BBA2-E6A8E4548680}" presName="sibTrans" presStyleCnt="0"/>
      <dgm:spPr/>
    </dgm:pt>
    <dgm:pt modelId="{9E2CE925-98AD-684F-96AD-69014A5CF5F5}" type="pres">
      <dgm:prSet presAssocID="{E7793E05-1A06-5D46-84F6-D26E49F8CEDC}" presName="node" presStyleLbl="node1" presStyleIdx="2" presStyleCnt="3">
        <dgm:presLayoutVars>
          <dgm:bulletEnabled val="1"/>
        </dgm:presLayoutVars>
      </dgm:prSet>
      <dgm:spPr/>
      <dgm:t>
        <a:bodyPr/>
        <a:lstStyle/>
        <a:p>
          <a:endParaRPr lang="en-US"/>
        </a:p>
      </dgm:t>
    </dgm:pt>
  </dgm:ptLst>
  <dgm:cxnLst>
    <dgm:cxn modelId="{F54C2249-ABA9-0443-8E5E-F04DDD65508A}" type="presOf" srcId="{E7793E05-1A06-5D46-84F6-D26E49F8CEDC}" destId="{9E2CE925-98AD-684F-96AD-69014A5CF5F5}" srcOrd="0" destOrd="0" presId="urn:microsoft.com/office/officeart/2005/8/layout/default"/>
    <dgm:cxn modelId="{CA462880-F277-B44A-B5D1-AA8B088B4E97}" srcId="{D78BAB73-20C2-AC4F-9AFD-4DA90F848710}" destId="{A83DFFC9-D85B-9C47-A5B8-7D4271423991}" srcOrd="0" destOrd="0" parTransId="{56A37185-DC2C-A14A-ABD3-C6D4FA099D9D}" sibTransId="{DD6EEF68-AAE4-6346-BB5F-518DDAC813EC}"/>
    <dgm:cxn modelId="{C62C7E64-D365-5F4B-B2BD-F116363AB57F}" srcId="{D78BAB73-20C2-AC4F-9AFD-4DA90F848710}" destId="{ED6C35C3-7CF9-E845-8FDF-CEB23A9E7097}" srcOrd="1" destOrd="0" parTransId="{73A7C359-1CA5-F742-BE8E-25F6F1900829}" sibTransId="{7AAFC713-DA4B-5D46-BBA2-E6A8E4548680}"/>
    <dgm:cxn modelId="{230F98F5-9156-C244-96FF-C96E86C2DDF2}" srcId="{D78BAB73-20C2-AC4F-9AFD-4DA90F848710}" destId="{E7793E05-1A06-5D46-84F6-D26E49F8CEDC}" srcOrd="2" destOrd="0" parTransId="{6043C407-F900-9945-9C3B-C802B8CFEDAA}" sibTransId="{98BC2703-CFAC-AD4E-A2F4-AFDCB0DAAE9A}"/>
    <dgm:cxn modelId="{7A880BEB-1EEC-F548-ADB5-1F93195E19C8}" type="presOf" srcId="{D78BAB73-20C2-AC4F-9AFD-4DA90F848710}" destId="{0D303B61-92A9-DA49-8F1B-36D34368743C}" srcOrd="0" destOrd="0" presId="urn:microsoft.com/office/officeart/2005/8/layout/default"/>
    <dgm:cxn modelId="{A6285EE3-8E84-AA41-9E33-C484E8A4B5CD}" type="presOf" srcId="{ED6C35C3-7CF9-E845-8FDF-CEB23A9E7097}" destId="{2A498962-A3F3-B745-8D4A-2ADC8D6349FE}" srcOrd="0" destOrd="0" presId="urn:microsoft.com/office/officeart/2005/8/layout/default"/>
    <dgm:cxn modelId="{4FA9A624-E0FC-E246-AB17-9D1065389F36}" type="presOf" srcId="{A83DFFC9-D85B-9C47-A5B8-7D4271423991}" destId="{C1FC698E-0566-8F46-8D1F-0D7BAE73EA16}" srcOrd="0" destOrd="0" presId="urn:microsoft.com/office/officeart/2005/8/layout/default"/>
    <dgm:cxn modelId="{4D2AB0F8-B51E-DC4C-8793-AE182C8A2D33}" type="presParOf" srcId="{0D303B61-92A9-DA49-8F1B-36D34368743C}" destId="{C1FC698E-0566-8F46-8D1F-0D7BAE73EA16}" srcOrd="0" destOrd="0" presId="urn:microsoft.com/office/officeart/2005/8/layout/default"/>
    <dgm:cxn modelId="{A53102F3-3EA2-0641-BEEE-EE806BB4EDE2}" type="presParOf" srcId="{0D303B61-92A9-DA49-8F1B-36D34368743C}" destId="{A4E17F6D-CA80-5543-B014-023C3E70652D}" srcOrd="1" destOrd="0" presId="urn:microsoft.com/office/officeart/2005/8/layout/default"/>
    <dgm:cxn modelId="{D776F315-43B7-334A-8B10-83A42B54AA10}" type="presParOf" srcId="{0D303B61-92A9-DA49-8F1B-36D34368743C}" destId="{2A498962-A3F3-B745-8D4A-2ADC8D6349FE}" srcOrd="2" destOrd="0" presId="urn:microsoft.com/office/officeart/2005/8/layout/default"/>
    <dgm:cxn modelId="{02E95DBB-1F12-8744-AD92-C6217A01D772}" type="presParOf" srcId="{0D303B61-92A9-DA49-8F1B-36D34368743C}" destId="{414DF3AB-DC8E-9C44-827A-7BF4655854A0}" srcOrd="3" destOrd="0" presId="urn:microsoft.com/office/officeart/2005/8/layout/default"/>
    <dgm:cxn modelId="{91E45369-889E-E649-A611-13CD86A6DE9F}" type="presParOf" srcId="{0D303B61-92A9-DA49-8F1B-36D34368743C}" destId="{9E2CE925-98AD-684F-96AD-69014A5CF5F5}" srcOrd="4"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5DDF4C4-3B5E-9545-8ED7-118DD8BF1EAE}">
      <dsp:nvSpPr>
        <dsp:cNvPr id="0" name=""/>
        <dsp:cNvSpPr/>
      </dsp:nvSpPr>
      <dsp:spPr>
        <a:xfrm>
          <a:off x="0" y="591343"/>
          <a:ext cx="2571749" cy="1543050"/>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lvl="0" algn="ctr" defTabSz="1377950">
            <a:lnSpc>
              <a:spcPct val="90000"/>
            </a:lnSpc>
            <a:spcBef>
              <a:spcPct val="0"/>
            </a:spcBef>
            <a:spcAft>
              <a:spcPct val="35000"/>
            </a:spcAft>
          </a:pPr>
          <a:r>
            <a:rPr lang="en-US" sz="3100" kern="1200" dirty="0" smtClean="0"/>
            <a:t>Shaffer’s Stages of Attachment</a:t>
          </a:r>
          <a:endParaRPr lang="en-US" sz="3100" kern="1200" dirty="0"/>
        </a:p>
      </dsp:txBody>
      <dsp:txXfrm>
        <a:off x="0" y="591343"/>
        <a:ext cx="2571749" cy="1543050"/>
      </dsp:txXfrm>
    </dsp:sp>
    <dsp:sp modelId="{59B53DEB-22C5-7A42-8FD1-BDF3E223B795}">
      <dsp:nvSpPr>
        <dsp:cNvPr id="0" name=""/>
        <dsp:cNvSpPr/>
      </dsp:nvSpPr>
      <dsp:spPr>
        <a:xfrm>
          <a:off x="2828925" y="591343"/>
          <a:ext cx="2571749" cy="1543050"/>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lvl="0" algn="ctr" defTabSz="1377950">
            <a:lnSpc>
              <a:spcPct val="90000"/>
            </a:lnSpc>
            <a:spcBef>
              <a:spcPct val="0"/>
            </a:spcBef>
            <a:spcAft>
              <a:spcPct val="35000"/>
            </a:spcAft>
          </a:pPr>
          <a:r>
            <a:rPr lang="en-US" sz="3100" kern="1200" dirty="0" smtClean="0"/>
            <a:t>Imprinting</a:t>
          </a:r>
          <a:endParaRPr lang="en-US" sz="3100" kern="1200" dirty="0"/>
        </a:p>
      </dsp:txBody>
      <dsp:txXfrm>
        <a:off x="2828925" y="591343"/>
        <a:ext cx="2571749" cy="1543050"/>
      </dsp:txXfrm>
    </dsp:sp>
    <dsp:sp modelId="{B55E8300-C228-9846-893E-E61E423EF91A}">
      <dsp:nvSpPr>
        <dsp:cNvPr id="0" name=""/>
        <dsp:cNvSpPr/>
      </dsp:nvSpPr>
      <dsp:spPr>
        <a:xfrm>
          <a:off x="5657849" y="591343"/>
          <a:ext cx="2571749" cy="1543050"/>
        </a:xfrm>
        <a:prstGeom prst="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lvl="0" algn="ctr" defTabSz="1377950">
            <a:lnSpc>
              <a:spcPct val="90000"/>
            </a:lnSpc>
            <a:spcBef>
              <a:spcPct val="0"/>
            </a:spcBef>
            <a:spcAft>
              <a:spcPct val="35000"/>
            </a:spcAft>
          </a:pPr>
          <a:r>
            <a:rPr lang="en-US" sz="3100" kern="1200" dirty="0" smtClean="0"/>
            <a:t>Critical Period</a:t>
          </a:r>
          <a:endParaRPr lang="en-US" sz="3100" kern="1200" dirty="0"/>
        </a:p>
      </dsp:txBody>
      <dsp:txXfrm>
        <a:off x="5657849" y="591343"/>
        <a:ext cx="2571749" cy="1543050"/>
      </dsp:txXfrm>
    </dsp:sp>
    <dsp:sp modelId="{55B0F763-6607-3340-BDF3-FF1E6C4FB4DC}">
      <dsp:nvSpPr>
        <dsp:cNvPr id="0" name=""/>
        <dsp:cNvSpPr/>
      </dsp:nvSpPr>
      <dsp:spPr>
        <a:xfrm>
          <a:off x="1414462" y="2391569"/>
          <a:ext cx="2571749" cy="1543050"/>
        </a:xfrm>
        <a:prstGeom prst="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lvl="0" algn="ctr" defTabSz="1377950">
            <a:lnSpc>
              <a:spcPct val="90000"/>
            </a:lnSpc>
            <a:spcBef>
              <a:spcPct val="0"/>
            </a:spcBef>
            <a:spcAft>
              <a:spcPct val="35000"/>
            </a:spcAft>
          </a:pPr>
          <a:r>
            <a:rPr lang="en-US" sz="3100" kern="1200" dirty="0" smtClean="0"/>
            <a:t>Sensitive Period</a:t>
          </a:r>
          <a:endParaRPr lang="en-US" sz="3100" kern="1200" dirty="0"/>
        </a:p>
      </dsp:txBody>
      <dsp:txXfrm>
        <a:off x="1414462" y="2391569"/>
        <a:ext cx="2571749" cy="1543050"/>
      </dsp:txXfrm>
    </dsp:sp>
    <dsp:sp modelId="{5E05A4D0-1FBD-7341-9290-AA74EA4B81F4}">
      <dsp:nvSpPr>
        <dsp:cNvPr id="0" name=""/>
        <dsp:cNvSpPr/>
      </dsp:nvSpPr>
      <dsp:spPr>
        <a:xfrm>
          <a:off x="4243387" y="2391569"/>
          <a:ext cx="2571749" cy="1543050"/>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lvl="0" algn="ctr" defTabSz="1377950">
            <a:lnSpc>
              <a:spcPct val="90000"/>
            </a:lnSpc>
            <a:spcBef>
              <a:spcPct val="0"/>
            </a:spcBef>
            <a:spcAft>
              <a:spcPct val="35000"/>
            </a:spcAft>
          </a:pPr>
          <a:r>
            <a:rPr lang="en-US" sz="3100" kern="1200" dirty="0" smtClean="0"/>
            <a:t>Cloth Comfort </a:t>
          </a:r>
          <a:endParaRPr lang="en-US" sz="3100" kern="1200" dirty="0"/>
        </a:p>
      </dsp:txBody>
      <dsp:txXfrm>
        <a:off x="4243387" y="2391569"/>
        <a:ext cx="2571749" cy="154305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F2F031-166E-47EF-973E-0E976DB81480}">
      <dsp:nvSpPr>
        <dsp:cNvPr id="0" name=""/>
        <dsp:cNvSpPr/>
      </dsp:nvSpPr>
      <dsp:spPr>
        <a:xfrm>
          <a:off x="0" y="591343"/>
          <a:ext cx="2571749" cy="1543050"/>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lvl="0" algn="ctr" defTabSz="1555750">
            <a:lnSpc>
              <a:spcPct val="90000"/>
            </a:lnSpc>
            <a:spcBef>
              <a:spcPct val="0"/>
            </a:spcBef>
            <a:spcAft>
              <a:spcPct val="35000"/>
            </a:spcAft>
          </a:pPr>
          <a:r>
            <a:rPr lang="en-GB" sz="3500" kern="1200" dirty="0" smtClean="0"/>
            <a:t>Conditioning</a:t>
          </a:r>
          <a:endParaRPr lang="en-US" sz="3500" kern="1200" dirty="0"/>
        </a:p>
      </dsp:txBody>
      <dsp:txXfrm>
        <a:off x="0" y="591343"/>
        <a:ext cx="2571749" cy="1543050"/>
      </dsp:txXfrm>
    </dsp:sp>
    <dsp:sp modelId="{3AB008B9-6ED2-47FA-9706-3C0A860655A5}">
      <dsp:nvSpPr>
        <dsp:cNvPr id="0" name=""/>
        <dsp:cNvSpPr/>
      </dsp:nvSpPr>
      <dsp:spPr>
        <a:xfrm>
          <a:off x="2828925" y="591343"/>
          <a:ext cx="2571749" cy="1543050"/>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lvl="0" algn="ctr" defTabSz="1555750">
            <a:lnSpc>
              <a:spcPct val="90000"/>
            </a:lnSpc>
            <a:spcBef>
              <a:spcPct val="0"/>
            </a:spcBef>
            <a:spcAft>
              <a:spcPct val="35000"/>
            </a:spcAft>
          </a:pPr>
          <a:r>
            <a:rPr lang="en-GB" sz="3500" kern="1200" dirty="0" smtClean="0"/>
            <a:t>UCS</a:t>
          </a:r>
          <a:endParaRPr lang="en-US" sz="3500" kern="1200" dirty="0"/>
        </a:p>
      </dsp:txBody>
      <dsp:txXfrm>
        <a:off x="2828925" y="591343"/>
        <a:ext cx="2571749" cy="1543050"/>
      </dsp:txXfrm>
    </dsp:sp>
    <dsp:sp modelId="{40531FC1-FAE6-4221-87E5-15BCF449DCC6}">
      <dsp:nvSpPr>
        <dsp:cNvPr id="0" name=""/>
        <dsp:cNvSpPr/>
      </dsp:nvSpPr>
      <dsp:spPr>
        <a:xfrm>
          <a:off x="5657849" y="591343"/>
          <a:ext cx="2571749" cy="1543050"/>
        </a:xfrm>
        <a:prstGeom prst="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lvl="0" algn="ctr" defTabSz="1555750">
            <a:lnSpc>
              <a:spcPct val="90000"/>
            </a:lnSpc>
            <a:spcBef>
              <a:spcPct val="0"/>
            </a:spcBef>
            <a:spcAft>
              <a:spcPct val="35000"/>
            </a:spcAft>
          </a:pPr>
          <a:r>
            <a:rPr lang="en-GB" sz="3500" kern="1200" dirty="0" smtClean="0"/>
            <a:t>UCR</a:t>
          </a:r>
          <a:endParaRPr lang="en-US" sz="3500" kern="1200" dirty="0"/>
        </a:p>
      </dsp:txBody>
      <dsp:txXfrm>
        <a:off x="5657849" y="591343"/>
        <a:ext cx="2571749" cy="1543050"/>
      </dsp:txXfrm>
    </dsp:sp>
    <dsp:sp modelId="{ABC4B514-3B1B-441E-8798-464151010CCD}">
      <dsp:nvSpPr>
        <dsp:cNvPr id="0" name=""/>
        <dsp:cNvSpPr/>
      </dsp:nvSpPr>
      <dsp:spPr>
        <a:xfrm>
          <a:off x="1414462" y="2391569"/>
          <a:ext cx="2571749" cy="1543050"/>
        </a:xfrm>
        <a:prstGeom prst="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lvl="0" algn="ctr" defTabSz="1555750">
            <a:lnSpc>
              <a:spcPct val="90000"/>
            </a:lnSpc>
            <a:spcBef>
              <a:spcPct val="0"/>
            </a:spcBef>
            <a:spcAft>
              <a:spcPct val="35000"/>
            </a:spcAft>
          </a:pPr>
          <a:r>
            <a:rPr lang="en-GB" sz="3500" kern="1200" dirty="0" smtClean="0"/>
            <a:t>CS</a:t>
          </a:r>
          <a:endParaRPr lang="en-US" sz="3500" kern="1200" dirty="0"/>
        </a:p>
      </dsp:txBody>
      <dsp:txXfrm>
        <a:off x="1414462" y="2391569"/>
        <a:ext cx="2571749" cy="1543050"/>
      </dsp:txXfrm>
    </dsp:sp>
    <dsp:sp modelId="{22432274-2347-46D5-8EBC-38484DD3BDF0}">
      <dsp:nvSpPr>
        <dsp:cNvPr id="0" name=""/>
        <dsp:cNvSpPr/>
      </dsp:nvSpPr>
      <dsp:spPr>
        <a:xfrm>
          <a:off x="4243387" y="2391569"/>
          <a:ext cx="2571749" cy="1543050"/>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lvl="0" algn="ctr" defTabSz="1555750">
            <a:lnSpc>
              <a:spcPct val="90000"/>
            </a:lnSpc>
            <a:spcBef>
              <a:spcPct val="0"/>
            </a:spcBef>
            <a:spcAft>
              <a:spcPct val="35000"/>
            </a:spcAft>
          </a:pPr>
          <a:r>
            <a:rPr lang="en-GB" sz="3500" kern="1200" dirty="0" smtClean="0"/>
            <a:t>CR</a:t>
          </a:r>
          <a:endParaRPr lang="en-US" sz="3500" kern="1200" dirty="0"/>
        </a:p>
      </dsp:txBody>
      <dsp:txXfrm>
        <a:off x="4243387" y="2391569"/>
        <a:ext cx="2571749" cy="154305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87A6383-1A96-47FC-BD36-DBD8E1DF7851}">
      <dsp:nvSpPr>
        <dsp:cNvPr id="0" name=""/>
        <dsp:cNvSpPr/>
      </dsp:nvSpPr>
      <dsp:spPr>
        <a:xfrm>
          <a:off x="3291839" y="1325"/>
          <a:ext cx="4937760" cy="1051932"/>
        </a:xfrm>
        <a:prstGeom prst="rightArrow">
          <a:avLst>
            <a:gd name="adj1" fmla="val 75000"/>
            <a:gd name="adj2" fmla="val 50000"/>
          </a:avLst>
        </a:prstGeom>
        <a:solidFill>
          <a:schemeClr val="accent2">
            <a:tint val="40000"/>
            <a:alpha val="90000"/>
            <a:hueOff val="0"/>
            <a:satOff val="0"/>
            <a:lumOff val="0"/>
            <a:alphaOff val="0"/>
          </a:schemeClr>
        </a:solidFill>
        <a:ln w="25400"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 tIns="11430" rIns="11430" bIns="11430" numCol="1" spcCol="1270" anchor="t" anchorCtr="0">
          <a:noAutofit/>
        </a:bodyPr>
        <a:lstStyle/>
        <a:p>
          <a:pPr marL="171450" lvl="1" indent="-171450" algn="l" defTabSz="800100">
            <a:lnSpc>
              <a:spcPct val="90000"/>
            </a:lnSpc>
            <a:spcBef>
              <a:spcPct val="0"/>
            </a:spcBef>
            <a:spcAft>
              <a:spcPct val="15000"/>
            </a:spcAft>
            <a:buChar char="••"/>
          </a:pPr>
          <a:r>
            <a:rPr lang="en-GB" sz="1800" kern="1200" dirty="0" smtClean="0"/>
            <a:t>The stimulus that produces a reflex response.</a:t>
          </a:r>
          <a:endParaRPr lang="en-US" sz="1800" kern="1200" dirty="0"/>
        </a:p>
        <a:p>
          <a:pPr marL="171450" lvl="1" indent="-171450" algn="l" defTabSz="800100">
            <a:lnSpc>
              <a:spcPct val="90000"/>
            </a:lnSpc>
            <a:spcBef>
              <a:spcPct val="0"/>
            </a:spcBef>
            <a:spcAft>
              <a:spcPct val="15000"/>
            </a:spcAft>
            <a:buChar char="••"/>
          </a:pPr>
          <a:r>
            <a:rPr lang="en-GB" sz="1800" kern="1200" dirty="0" smtClean="0"/>
            <a:t>Dog Food</a:t>
          </a:r>
          <a:endParaRPr lang="en-US" sz="1800" kern="1200" dirty="0"/>
        </a:p>
      </dsp:txBody>
      <dsp:txXfrm>
        <a:off x="3291839" y="132817"/>
        <a:ext cx="4543286" cy="788949"/>
      </dsp:txXfrm>
    </dsp:sp>
    <dsp:sp modelId="{93639B6B-9C11-4534-B842-06890309D766}">
      <dsp:nvSpPr>
        <dsp:cNvPr id="0" name=""/>
        <dsp:cNvSpPr/>
      </dsp:nvSpPr>
      <dsp:spPr>
        <a:xfrm>
          <a:off x="0" y="1325"/>
          <a:ext cx="3291840" cy="1051932"/>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55245" rIns="110490" bIns="55245" numCol="1" spcCol="1270" anchor="ctr" anchorCtr="0">
          <a:noAutofit/>
        </a:bodyPr>
        <a:lstStyle/>
        <a:p>
          <a:pPr lvl="0" algn="ctr" defTabSz="1289050">
            <a:lnSpc>
              <a:spcPct val="90000"/>
            </a:lnSpc>
            <a:spcBef>
              <a:spcPct val="0"/>
            </a:spcBef>
            <a:spcAft>
              <a:spcPct val="35000"/>
            </a:spcAft>
          </a:pPr>
          <a:r>
            <a:rPr lang="en-GB" sz="2900" kern="1200" dirty="0" smtClean="0"/>
            <a:t>Unconditioned stimulus (UCS)</a:t>
          </a:r>
          <a:endParaRPr lang="en-US" sz="2900" kern="1200" dirty="0"/>
        </a:p>
      </dsp:txBody>
      <dsp:txXfrm>
        <a:off x="51351" y="52676"/>
        <a:ext cx="3189138" cy="949230"/>
      </dsp:txXfrm>
    </dsp:sp>
    <dsp:sp modelId="{DBC5BD32-8C22-41F8-BB1B-79F8BB07C044}">
      <dsp:nvSpPr>
        <dsp:cNvPr id="0" name=""/>
        <dsp:cNvSpPr/>
      </dsp:nvSpPr>
      <dsp:spPr>
        <a:xfrm>
          <a:off x="3291839" y="1158452"/>
          <a:ext cx="4937760" cy="1051932"/>
        </a:xfrm>
        <a:prstGeom prst="rightArrow">
          <a:avLst>
            <a:gd name="adj1" fmla="val 75000"/>
            <a:gd name="adj2" fmla="val 50000"/>
          </a:avLst>
        </a:prstGeom>
        <a:solidFill>
          <a:schemeClr val="accent3">
            <a:tint val="40000"/>
            <a:alpha val="90000"/>
            <a:hueOff val="0"/>
            <a:satOff val="0"/>
            <a:lumOff val="0"/>
            <a:alphaOff val="0"/>
          </a:schemeClr>
        </a:solidFill>
        <a:ln w="25400"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 tIns="11430" rIns="11430" bIns="11430" numCol="1" spcCol="1270" anchor="t" anchorCtr="0">
          <a:noAutofit/>
        </a:bodyPr>
        <a:lstStyle/>
        <a:p>
          <a:pPr marL="171450" lvl="1" indent="-171450" algn="l" defTabSz="800100">
            <a:lnSpc>
              <a:spcPct val="90000"/>
            </a:lnSpc>
            <a:spcBef>
              <a:spcPct val="0"/>
            </a:spcBef>
            <a:spcAft>
              <a:spcPct val="15000"/>
            </a:spcAft>
            <a:buChar char="••"/>
          </a:pPr>
          <a:r>
            <a:rPr lang="en-GB" sz="1800" kern="1200" dirty="0" smtClean="0"/>
            <a:t>The reflex response to a UCR</a:t>
          </a:r>
          <a:endParaRPr lang="en-US" sz="1800" kern="1200" dirty="0"/>
        </a:p>
        <a:p>
          <a:pPr marL="171450" lvl="1" indent="-171450" algn="l" defTabSz="800100">
            <a:lnSpc>
              <a:spcPct val="90000"/>
            </a:lnSpc>
            <a:spcBef>
              <a:spcPct val="0"/>
            </a:spcBef>
            <a:spcAft>
              <a:spcPct val="15000"/>
            </a:spcAft>
            <a:buChar char="••"/>
          </a:pPr>
          <a:r>
            <a:rPr lang="en-GB" sz="1800" kern="1200" dirty="0" smtClean="0"/>
            <a:t>Salivation </a:t>
          </a:r>
          <a:endParaRPr lang="en-US" sz="1800" kern="1200" dirty="0"/>
        </a:p>
      </dsp:txBody>
      <dsp:txXfrm>
        <a:off x="3291839" y="1289944"/>
        <a:ext cx="4543286" cy="788949"/>
      </dsp:txXfrm>
    </dsp:sp>
    <dsp:sp modelId="{0F358296-2F35-45D7-8D7A-105CCB20AD2E}">
      <dsp:nvSpPr>
        <dsp:cNvPr id="0" name=""/>
        <dsp:cNvSpPr/>
      </dsp:nvSpPr>
      <dsp:spPr>
        <a:xfrm>
          <a:off x="0" y="1158452"/>
          <a:ext cx="3291840" cy="1051932"/>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55245" rIns="110490" bIns="55245" numCol="1" spcCol="1270" anchor="ctr" anchorCtr="0">
          <a:noAutofit/>
        </a:bodyPr>
        <a:lstStyle/>
        <a:p>
          <a:pPr lvl="0" algn="ctr" defTabSz="1289050">
            <a:lnSpc>
              <a:spcPct val="90000"/>
            </a:lnSpc>
            <a:spcBef>
              <a:spcPct val="0"/>
            </a:spcBef>
            <a:spcAft>
              <a:spcPct val="35000"/>
            </a:spcAft>
          </a:pPr>
          <a:r>
            <a:rPr lang="en-GB" sz="2900" kern="1200" dirty="0" smtClean="0"/>
            <a:t>Unconditioned response (UCR)</a:t>
          </a:r>
          <a:endParaRPr lang="en-US" sz="2900" kern="1200" dirty="0"/>
        </a:p>
      </dsp:txBody>
      <dsp:txXfrm>
        <a:off x="51351" y="1209803"/>
        <a:ext cx="3189138" cy="949230"/>
      </dsp:txXfrm>
    </dsp:sp>
    <dsp:sp modelId="{A6ABFB16-BA41-4C3F-B98D-C8F29101F4B0}">
      <dsp:nvSpPr>
        <dsp:cNvPr id="0" name=""/>
        <dsp:cNvSpPr/>
      </dsp:nvSpPr>
      <dsp:spPr>
        <a:xfrm>
          <a:off x="3291839" y="2315578"/>
          <a:ext cx="4937760" cy="1051932"/>
        </a:xfrm>
        <a:prstGeom prst="rightArrow">
          <a:avLst>
            <a:gd name="adj1" fmla="val 75000"/>
            <a:gd name="adj2" fmla="val 50000"/>
          </a:avLst>
        </a:prstGeom>
        <a:solidFill>
          <a:schemeClr val="accent4">
            <a:tint val="40000"/>
            <a:alpha val="90000"/>
            <a:hueOff val="0"/>
            <a:satOff val="0"/>
            <a:lumOff val="0"/>
            <a:alphaOff val="0"/>
          </a:schemeClr>
        </a:solidFill>
        <a:ln w="25400" cap="flat"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 tIns="11430" rIns="11430" bIns="11430" numCol="1" spcCol="1270" anchor="t" anchorCtr="0">
          <a:noAutofit/>
        </a:bodyPr>
        <a:lstStyle/>
        <a:p>
          <a:pPr marL="171450" lvl="1" indent="-171450" algn="l" defTabSz="800100">
            <a:lnSpc>
              <a:spcPct val="90000"/>
            </a:lnSpc>
            <a:spcBef>
              <a:spcPct val="0"/>
            </a:spcBef>
            <a:spcAft>
              <a:spcPct val="15000"/>
            </a:spcAft>
            <a:buChar char="••"/>
          </a:pPr>
          <a:r>
            <a:rPr lang="en-GB" sz="1800" kern="1200" dirty="0" smtClean="0"/>
            <a:t> a new stimulus presented with the UCS</a:t>
          </a:r>
          <a:endParaRPr lang="en-US" sz="1800" kern="1200" dirty="0"/>
        </a:p>
        <a:p>
          <a:pPr marL="171450" lvl="1" indent="-171450" algn="l" defTabSz="800100">
            <a:lnSpc>
              <a:spcPct val="90000"/>
            </a:lnSpc>
            <a:spcBef>
              <a:spcPct val="0"/>
            </a:spcBef>
            <a:spcAft>
              <a:spcPct val="15000"/>
            </a:spcAft>
            <a:buChar char="••"/>
          </a:pPr>
          <a:r>
            <a:rPr lang="en-GB" sz="1800" kern="1200" dirty="0" smtClean="0"/>
            <a:t>Bell</a:t>
          </a:r>
          <a:endParaRPr lang="en-US" sz="1800" kern="1200" dirty="0"/>
        </a:p>
      </dsp:txBody>
      <dsp:txXfrm>
        <a:off x="3291839" y="2447070"/>
        <a:ext cx="4543286" cy="788949"/>
      </dsp:txXfrm>
    </dsp:sp>
    <dsp:sp modelId="{24211DCC-2B50-486B-9B74-0BA943921B52}">
      <dsp:nvSpPr>
        <dsp:cNvPr id="0" name=""/>
        <dsp:cNvSpPr/>
      </dsp:nvSpPr>
      <dsp:spPr>
        <a:xfrm>
          <a:off x="0" y="2315578"/>
          <a:ext cx="3291840" cy="1051932"/>
        </a:xfrm>
        <a:prstGeom prst="round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55245" rIns="110490" bIns="55245" numCol="1" spcCol="1270" anchor="ctr" anchorCtr="0">
          <a:noAutofit/>
        </a:bodyPr>
        <a:lstStyle/>
        <a:p>
          <a:pPr lvl="0" algn="ctr" defTabSz="1289050">
            <a:lnSpc>
              <a:spcPct val="90000"/>
            </a:lnSpc>
            <a:spcBef>
              <a:spcPct val="0"/>
            </a:spcBef>
            <a:spcAft>
              <a:spcPct val="35000"/>
            </a:spcAft>
          </a:pPr>
          <a:r>
            <a:rPr lang="en-GB" sz="2900" kern="1200" dirty="0" smtClean="0"/>
            <a:t> Conditioned Stimulus (CS)</a:t>
          </a:r>
          <a:endParaRPr lang="en-US" sz="2900" kern="1200" dirty="0"/>
        </a:p>
      </dsp:txBody>
      <dsp:txXfrm>
        <a:off x="51351" y="2366929"/>
        <a:ext cx="3189138" cy="949230"/>
      </dsp:txXfrm>
    </dsp:sp>
    <dsp:sp modelId="{34D6B85A-BACC-4008-8D92-B982C9000533}">
      <dsp:nvSpPr>
        <dsp:cNvPr id="0" name=""/>
        <dsp:cNvSpPr/>
      </dsp:nvSpPr>
      <dsp:spPr>
        <a:xfrm>
          <a:off x="3291839" y="3472704"/>
          <a:ext cx="4937760" cy="1051932"/>
        </a:xfrm>
        <a:prstGeom prst="rightArrow">
          <a:avLst>
            <a:gd name="adj1" fmla="val 75000"/>
            <a:gd name="adj2" fmla="val 50000"/>
          </a:avLst>
        </a:prstGeom>
        <a:solidFill>
          <a:schemeClr val="accent5">
            <a:tint val="40000"/>
            <a:alpha val="90000"/>
            <a:hueOff val="0"/>
            <a:satOff val="0"/>
            <a:lumOff val="0"/>
            <a:alphaOff val="0"/>
          </a:schemeClr>
        </a:solidFill>
        <a:ln w="25400"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 tIns="11430" rIns="11430" bIns="11430" numCol="1" spcCol="1270" anchor="t" anchorCtr="0">
          <a:noAutofit/>
        </a:bodyPr>
        <a:lstStyle/>
        <a:p>
          <a:pPr marL="171450" lvl="1" indent="-171450" algn="l" defTabSz="800100">
            <a:lnSpc>
              <a:spcPct val="90000"/>
            </a:lnSpc>
            <a:spcBef>
              <a:spcPct val="0"/>
            </a:spcBef>
            <a:spcAft>
              <a:spcPct val="15000"/>
            </a:spcAft>
            <a:buChar char="••"/>
          </a:pPr>
          <a:r>
            <a:rPr lang="en-GB" sz="1800" kern="1200" dirty="0" smtClean="0"/>
            <a:t> the response which is learnt</a:t>
          </a:r>
          <a:endParaRPr lang="en-US" sz="1800" kern="1200" dirty="0"/>
        </a:p>
        <a:p>
          <a:pPr marL="171450" lvl="1" indent="-171450" algn="l" defTabSz="800100">
            <a:lnSpc>
              <a:spcPct val="90000"/>
            </a:lnSpc>
            <a:spcBef>
              <a:spcPct val="0"/>
            </a:spcBef>
            <a:spcAft>
              <a:spcPct val="15000"/>
            </a:spcAft>
            <a:buChar char="••"/>
          </a:pPr>
          <a:r>
            <a:rPr lang="en-GB" sz="1800" kern="1200" dirty="0" smtClean="0"/>
            <a:t>Drooling at bell.</a:t>
          </a:r>
          <a:endParaRPr lang="en-US" sz="1800" kern="1200" dirty="0"/>
        </a:p>
      </dsp:txBody>
      <dsp:txXfrm>
        <a:off x="3291839" y="3604196"/>
        <a:ext cx="4543286" cy="788949"/>
      </dsp:txXfrm>
    </dsp:sp>
    <dsp:sp modelId="{20BD46FF-1F59-469B-9615-0C440C49063C}">
      <dsp:nvSpPr>
        <dsp:cNvPr id="0" name=""/>
        <dsp:cNvSpPr/>
      </dsp:nvSpPr>
      <dsp:spPr>
        <a:xfrm>
          <a:off x="0" y="3472704"/>
          <a:ext cx="3291840" cy="1051932"/>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55245" rIns="110490" bIns="55245" numCol="1" spcCol="1270" anchor="ctr" anchorCtr="0">
          <a:noAutofit/>
        </a:bodyPr>
        <a:lstStyle/>
        <a:p>
          <a:pPr lvl="0" algn="ctr" defTabSz="1289050">
            <a:lnSpc>
              <a:spcPct val="90000"/>
            </a:lnSpc>
            <a:spcBef>
              <a:spcPct val="0"/>
            </a:spcBef>
            <a:spcAft>
              <a:spcPct val="35000"/>
            </a:spcAft>
          </a:pPr>
          <a:r>
            <a:rPr lang="en-GB" sz="2900" kern="1200" dirty="0" smtClean="0"/>
            <a:t>Conditioned Response (CR)</a:t>
          </a:r>
          <a:endParaRPr lang="en-US" sz="2900" kern="1200" dirty="0"/>
        </a:p>
      </dsp:txBody>
      <dsp:txXfrm>
        <a:off x="51351" y="3524055"/>
        <a:ext cx="3189138" cy="94923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9E23C6C-749C-4824-94D8-4039FF10761C}">
      <dsp:nvSpPr>
        <dsp:cNvPr id="0" name=""/>
        <dsp:cNvSpPr/>
      </dsp:nvSpPr>
      <dsp:spPr>
        <a:xfrm>
          <a:off x="460905" y="1047"/>
          <a:ext cx="3479899" cy="2087939"/>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210" tIns="156210" rIns="156210" bIns="156210" numCol="1" spcCol="1270" anchor="ctr" anchorCtr="0">
          <a:noAutofit/>
        </a:bodyPr>
        <a:lstStyle/>
        <a:p>
          <a:pPr lvl="0" algn="ctr" defTabSz="1822450">
            <a:lnSpc>
              <a:spcPct val="90000"/>
            </a:lnSpc>
            <a:spcBef>
              <a:spcPct val="0"/>
            </a:spcBef>
            <a:spcAft>
              <a:spcPct val="35000"/>
            </a:spcAft>
          </a:pPr>
          <a:r>
            <a:rPr lang="en-GB" sz="4100" kern="1200" dirty="0" smtClean="0"/>
            <a:t>Positive Reinforcement</a:t>
          </a:r>
          <a:endParaRPr lang="en-US" sz="4100" kern="1200" dirty="0"/>
        </a:p>
      </dsp:txBody>
      <dsp:txXfrm>
        <a:off x="460905" y="1047"/>
        <a:ext cx="3479899" cy="2087939"/>
      </dsp:txXfrm>
    </dsp:sp>
    <dsp:sp modelId="{322B24C7-3C37-46CA-B793-7048D5FECC80}">
      <dsp:nvSpPr>
        <dsp:cNvPr id="0" name=""/>
        <dsp:cNvSpPr/>
      </dsp:nvSpPr>
      <dsp:spPr>
        <a:xfrm>
          <a:off x="4288794" y="1047"/>
          <a:ext cx="3479899" cy="2087939"/>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210" tIns="156210" rIns="156210" bIns="156210" numCol="1" spcCol="1270" anchor="ctr" anchorCtr="0">
          <a:noAutofit/>
        </a:bodyPr>
        <a:lstStyle/>
        <a:p>
          <a:pPr lvl="0" algn="ctr" defTabSz="1822450">
            <a:lnSpc>
              <a:spcPct val="90000"/>
            </a:lnSpc>
            <a:spcBef>
              <a:spcPct val="0"/>
            </a:spcBef>
            <a:spcAft>
              <a:spcPct val="35000"/>
            </a:spcAft>
          </a:pPr>
          <a:r>
            <a:rPr lang="en-GB" sz="4100" kern="1200" dirty="0" smtClean="0"/>
            <a:t>Negative Reinforcement</a:t>
          </a:r>
          <a:endParaRPr lang="en-US" sz="4100" kern="1200" dirty="0"/>
        </a:p>
      </dsp:txBody>
      <dsp:txXfrm>
        <a:off x="4288794" y="1047"/>
        <a:ext cx="3479899" cy="2087939"/>
      </dsp:txXfrm>
    </dsp:sp>
    <dsp:sp modelId="{E99DC53F-F069-42C3-B111-A9FEFFF986DC}">
      <dsp:nvSpPr>
        <dsp:cNvPr id="0" name=""/>
        <dsp:cNvSpPr/>
      </dsp:nvSpPr>
      <dsp:spPr>
        <a:xfrm>
          <a:off x="460905" y="2436976"/>
          <a:ext cx="3479899" cy="2087939"/>
        </a:xfrm>
        <a:prstGeom prst="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210" tIns="156210" rIns="156210" bIns="156210" numCol="1" spcCol="1270" anchor="ctr" anchorCtr="0">
          <a:noAutofit/>
        </a:bodyPr>
        <a:lstStyle/>
        <a:p>
          <a:pPr lvl="0" algn="ctr" defTabSz="1822450">
            <a:lnSpc>
              <a:spcPct val="90000"/>
            </a:lnSpc>
            <a:spcBef>
              <a:spcPct val="0"/>
            </a:spcBef>
            <a:spcAft>
              <a:spcPct val="35000"/>
            </a:spcAft>
          </a:pPr>
          <a:r>
            <a:rPr lang="en-GB" sz="4100" kern="1200" dirty="0" smtClean="0"/>
            <a:t>Punishment</a:t>
          </a:r>
          <a:endParaRPr lang="en-US" sz="4100" kern="1200" dirty="0"/>
        </a:p>
      </dsp:txBody>
      <dsp:txXfrm>
        <a:off x="460905" y="2436976"/>
        <a:ext cx="3479899" cy="2087939"/>
      </dsp:txXfrm>
    </dsp:sp>
    <dsp:sp modelId="{7E8D34DD-9A85-42E6-87AC-FBC29D85E5BC}">
      <dsp:nvSpPr>
        <dsp:cNvPr id="0" name=""/>
        <dsp:cNvSpPr/>
      </dsp:nvSpPr>
      <dsp:spPr>
        <a:xfrm>
          <a:off x="4288794" y="2436976"/>
          <a:ext cx="3479899" cy="2087939"/>
        </a:xfrm>
        <a:prstGeom prst="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210" tIns="156210" rIns="156210" bIns="156210" numCol="1" spcCol="1270" anchor="ctr" anchorCtr="0">
          <a:noAutofit/>
        </a:bodyPr>
        <a:lstStyle/>
        <a:p>
          <a:pPr lvl="0" algn="ctr" defTabSz="1822450">
            <a:lnSpc>
              <a:spcPct val="90000"/>
            </a:lnSpc>
            <a:spcBef>
              <a:spcPct val="0"/>
            </a:spcBef>
            <a:spcAft>
              <a:spcPct val="35000"/>
            </a:spcAft>
          </a:pPr>
          <a:r>
            <a:rPr lang="en-GB" sz="4100" kern="1200" dirty="0" smtClean="0"/>
            <a:t>Law of effect </a:t>
          </a:r>
          <a:endParaRPr lang="en-US" sz="4100" kern="1200" dirty="0"/>
        </a:p>
      </dsp:txBody>
      <dsp:txXfrm>
        <a:off x="4288794" y="2436976"/>
        <a:ext cx="3479899" cy="208793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FAD44C-F212-4E03-BB0A-FEF3F872B8F3}">
      <dsp:nvSpPr>
        <dsp:cNvPr id="0" name=""/>
        <dsp:cNvSpPr/>
      </dsp:nvSpPr>
      <dsp:spPr>
        <a:xfrm>
          <a:off x="3291839" y="1582"/>
          <a:ext cx="4937760" cy="1255217"/>
        </a:xfrm>
        <a:prstGeom prst="rightArrow">
          <a:avLst>
            <a:gd name="adj1" fmla="val 75000"/>
            <a:gd name="adj2" fmla="val 50000"/>
          </a:avLst>
        </a:prstGeom>
        <a:solidFill>
          <a:schemeClr val="accent2">
            <a:tint val="40000"/>
            <a:alpha val="90000"/>
            <a:hueOff val="0"/>
            <a:satOff val="0"/>
            <a:lumOff val="0"/>
            <a:alphaOff val="0"/>
          </a:schemeClr>
        </a:solidFill>
        <a:ln w="25400"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525" tIns="9525" rIns="9525" bIns="9525" numCol="1" spcCol="1270" anchor="t" anchorCtr="0">
          <a:noAutofit/>
        </a:bodyPr>
        <a:lstStyle/>
        <a:p>
          <a:pPr marL="114300" lvl="1" indent="-114300" algn="l" defTabSz="666750">
            <a:lnSpc>
              <a:spcPct val="90000"/>
            </a:lnSpc>
            <a:spcBef>
              <a:spcPct val="0"/>
            </a:spcBef>
            <a:spcAft>
              <a:spcPct val="15000"/>
            </a:spcAft>
            <a:buChar char="••"/>
          </a:pPr>
          <a:r>
            <a:rPr lang="en-GB" sz="1500" kern="1200" dirty="0" smtClean="0"/>
            <a:t>Weakens behaviour because it is unpleasant and we try to avoid it.</a:t>
          </a:r>
          <a:endParaRPr lang="en-US" sz="1500" kern="1200" dirty="0"/>
        </a:p>
        <a:p>
          <a:pPr marL="114300" lvl="1" indent="-114300" algn="l" defTabSz="666750">
            <a:lnSpc>
              <a:spcPct val="90000"/>
            </a:lnSpc>
            <a:spcBef>
              <a:spcPct val="0"/>
            </a:spcBef>
            <a:spcAft>
              <a:spcPct val="15000"/>
            </a:spcAft>
            <a:buChar char="••"/>
          </a:pPr>
          <a:r>
            <a:rPr lang="en-GB" sz="1500" kern="1200" dirty="0" smtClean="0"/>
            <a:t> </a:t>
          </a:r>
          <a:endParaRPr lang="en-US" sz="1500" kern="1200" dirty="0"/>
        </a:p>
      </dsp:txBody>
      <dsp:txXfrm>
        <a:off x="3291839" y="158484"/>
        <a:ext cx="4467054" cy="941413"/>
      </dsp:txXfrm>
    </dsp:sp>
    <dsp:sp modelId="{05661C7D-6C3B-44B9-8C6F-B648B340F71E}">
      <dsp:nvSpPr>
        <dsp:cNvPr id="0" name=""/>
        <dsp:cNvSpPr/>
      </dsp:nvSpPr>
      <dsp:spPr>
        <a:xfrm>
          <a:off x="0" y="1582"/>
          <a:ext cx="3291840" cy="1255217"/>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66675" rIns="133350" bIns="66675" numCol="1" spcCol="1270" anchor="ctr" anchorCtr="0">
          <a:noAutofit/>
        </a:bodyPr>
        <a:lstStyle/>
        <a:p>
          <a:pPr lvl="0" algn="ctr" defTabSz="1555750">
            <a:lnSpc>
              <a:spcPct val="90000"/>
            </a:lnSpc>
            <a:spcBef>
              <a:spcPct val="0"/>
            </a:spcBef>
            <a:spcAft>
              <a:spcPct val="35000"/>
            </a:spcAft>
          </a:pPr>
          <a:r>
            <a:rPr lang="en-GB" sz="3500" kern="1200" dirty="0" smtClean="0"/>
            <a:t>Punishment</a:t>
          </a:r>
          <a:endParaRPr lang="en-US" sz="3500" kern="1200" dirty="0"/>
        </a:p>
      </dsp:txBody>
      <dsp:txXfrm>
        <a:off x="61275" y="62857"/>
        <a:ext cx="3169290" cy="1132667"/>
      </dsp:txXfrm>
    </dsp:sp>
    <dsp:sp modelId="{BCE24997-0866-4770-8FCC-787F586BF3E7}">
      <dsp:nvSpPr>
        <dsp:cNvPr id="0" name=""/>
        <dsp:cNvSpPr/>
      </dsp:nvSpPr>
      <dsp:spPr>
        <a:xfrm>
          <a:off x="3291839" y="1382321"/>
          <a:ext cx="4937760" cy="1255217"/>
        </a:xfrm>
        <a:prstGeom prst="rightArrow">
          <a:avLst>
            <a:gd name="adj1" fmla="val 75000"/>
            <a:gd name="adj2" fmla="val 50000"/>
          </a:avLst>
        </a:prstGeom>
        <a:solidFill>
          <a:schemeClr val="accent3">
            <a:tint val="40000"/>
            <a:alpha val="90000"/>
            <a:hueOff val="0"/>
            <a:satOff val="0"/>
            <a:lumOff val="0"/>
            <a:alphaOff val="0"/>
          </a:schemeClr>
        </a:solidFill>
        <a:ln w="25400"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525" tIns="9525" rIns="9525" bIns="9525" numCol="1" spcCol="1270" anchor="t" anchorCtr="0">
          <a:noAutofit/>
        </a:bodyPr>
        <a:lstStyle/>
        <a:p>
          <a:pPr marL="114300" lvl="1" indent="-114300" algn="l" defTabSz="666750">
            <a:lnSpc>
              <a:spcPct val="90000"/>
            </a:lnSpc>
            <a:spcBef>
              <a:spcPct val="0"/>
            </a:spcBef>
            <a:spcAft>
              <a:spcPct val="15000"/>
            </a:spcAft>
            <a:buChar char="••"/>
          </a:pPr>
          <a:r>
            <a:rPr lang="en-GB" sz="1500" kern="1200" dirty="0" smtClean="0"/>
            <a:t>A consequence of behaviour that encourages or strengthens a behaviour.</a:t>
          </a:r>
          <a:endParaRPr lang="en-US" sz="1500" kern="1200" dirty="0"/>
        </a:p>
        <a:p>
          <a:pPr marL="114300" lvl="1" indent="-114300" algn="l" defTabSz="666750">
            <a:lnSpc>
              <a:spcPct val="90000"/>
            </a:lnSpc>
            <a:spcBef>
              <a:spcPct val="0"/>
            </a:spcBef>
            <a:spcAft>
              <a:spcPct val="15000"/>
            </a:spcAft>
            <a:buChar char="••"/>
          </a:pPr>
          <a:r>
            <a:rPr lang="en-GB" sz="1500" kern="1200" dirty="0" smtClean="0"/>
            <a:t> </a:t>
          </a:r>
          <a:endParaRPr lang="en-US" sz="1500" kern="1200" dirty="0"/>
        </a:p>
      </dsp:txBody>
      <dsp:txXfrm>
        <a:off x="3291839" y="1539223"/>
        <a:ext cx="4467054" cy="941413"/>
      </dsp:txXfrm>
    </dsp:sp>
    <dsp:sp modelId="{722AFC0D-CA08-45B5-946F-9D4B7C312C92}">
      <dsp:nvSpPr>
        <dsp:cNvPr id="0" name=""/>
        <dsp:cNvSpPr/>
      </dsp:nvSpPr>
      <dsp:spPr>
        <a:xfrm>
          <a:off x="0" y="1382321"/>
          <a:ext cx="3291840" cy="1255217"/>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66675" rIns="133350" bIns="66675" numCol="1" spcCol="1270" anchor="ctr" anchorCtr="0">
          <a:noAutofit/>
        </a:bodyPr>
        <a:lstStyle/>
        <a:p>
          <a:pPr lvl="0" algn="ctr" defTabSz="1555750">
            <a:lnSpc>
              <a:spcPct val="90000"/>
            </a:lnSpc>
            <a:spcBef>
              <a:spcPct val="0"/>
            </a:spcBef>
            <a:spcAft>
              <a:spcPct val="35000"/>
            </a:spcAft>
          </a:pPr>
          <a:r>
            <a:rPr lang="en-GB" sz="3500" kern="1200" dirty="0" smtClean="0"/>
            <a:t>Reinforcement</a:t>
          </a:r>
          <a:endParaRPr lang="en-US" sz="3500" kern="1200" dirty="0"/>
        </a:p>
      </dsp:txBody>
      <dsp:txXfrm>
        <a:off x="61275" y="1443596"/>
        <a:ext cx="3169290" cy="1132667"/>
      </dsp:txXfrm>
    </dsp:sp>
    <dsp:sp modelId="{4AEDCBC3-4431-4A07-B766-FD264C8DC56A}">
      <dsp:nvSpPr>
        <dsp:cNvPr id="0" name=""/>
        <dsp:cNvSpPr/>
      </dsp:nvSpPr>
      <dsp:spPr>
        <a:xfrm>
          <a:off x="3291839" y="2763060"/>
          <a:ext cx="4937760" cy="1255217"/>
        </a:xfrm>
        <a:prstGeom prst="rightArrow">
          <a:avLst>
            <a:gd name="adj1" fmla="val 75000"/>
            <a:gd name="adj2" fmla="val 50000"/>
          </a:avLst>
        </a:prstGeom>
        <a:solidFill>
          <a:schemeClr val="accent4">
            <a:tint val="40000"/>
            <a:alpha val="90000"/>
            <a:hueOff val="0"/>
            <a:satOff val="0"/>
            <a:lumOff val="0"/>
            <a:alphaOff val="0"/>
          </a:schemeClr>
        </a:solidFill>
        <a:ln w="25400" cap="flat"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525" tIns="9525" rIns="9525" bIns="9525" numCol="1" spcCol="1270" anchor="t" anchorCtr="0">
          <a:noAutofit/>
        </a:bodyPr>
        <a:lstStyle/>
        <a:p>
          <a:pPr marL="114300" lvl="1" indent="-114300" algn="l" defTabSz="666750">
            <a:lnSpc>
              <a:spcPct val="90000"/>
            </a:lnSpc>
            <a:spcBef>
              <a:spcPct val="0"/>
            </a:spcBef>
            <a:spcAft>
              <a:spcPct val="15000"/>
            </a:spcAft>
            <a:buChar char="••"/>
          </a:pPr>
          <a:r>
            <a:rPr lang="en-GB" sz="1500" kern="1200" dirty="0" smtClean="0"/>
            <a:t> A reward or pleasant consequence that increases the likelihood that a behaviour will be repeated</a:t>
          </a:r>
          <a:endParaRPr lang="en-US" sz="1500" kern="1200" dirty="0"/>
        </a:p>
        <a:p>
          <a:pPr marL="114300" lvl="1" indent="-114300" algn="l" defTabSz="666750">
            <a:lnSpc>
              <a:spcPct val="90000"/>
            </a:lnSpc>
            <a:spcBef>
              <a:spcPct val="0"/>
            </a:spcBef>
            <a:spcAft>
              <a:spcPct val="15000"/>
            </a:spcAft>
            <a:buChar char="••"/>
          </a:pPr>
          <a:r>
            <a:rPr lang="en-GB" sz="1500" kern="1200" dirty="0" smtClean="0"/>
            <a:t> </a:t>
          </a:r>
          <a:endParaRPr lang="en-US" sz="1500" kern="1200" dirty="0"/>
        </a:p>
      </dsp:txBody>
      <dsp:txXfrm>
        <a:off x="3291839" y="2919962"/>
        <a:ext cx="4467054" cy="941413"/>
      </dsp:txXfrm>
    </dsp:sp>
    <dsp:sp modelId="{187CC248-E2DA-4F41-B0BF-F4C47E75A581}">
      <dsp:nvSpPr>
        <dsp:cNvPr id="0" name=""/>
        <dsp:cNvSpPr/>
      </dsp:nvSpPr>
      <dsp:spPr>
        <a:xfrm>
          <a:off x="0" y="2763060"/>
          <a:ext cx="3291840" cy="1255217"/>
        </a:xfrm>
        <a:prstGeom prst="round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66675" rIns="133350" bIns="66675" numCol="1" spcCol="1270" anchor="ctr" anchorCtr="0">
          <a:noAutofit/>
        </a:bodyPr>
        <a:lstStyle/>
        <a:p>
          <a:pPr lvl="0" algn="ctr" defTabSz="1555750">
            <a:lnSpc>
              <a:spcPct val="90000"/>
            </a:lnSpc>
            <a:spcBef>
              <a:spcPct val="0"/>
            </a:spcBef>
            <a:spcAft>
              <a:spcPct val="35000"/>
            </a:spcAft>
          </a:pPr>
          <a:r>
            <a:rPr lang="en-GB" sz="3500" kern="1200" dirty="0" smtClean="0"/>
            <a:t> Positive Reinforcement</a:t>
          </a:r>
          <a:endParaRPr lang="en-US" sz="3500" kern="1200" dirty="0"/>
        </a:p>
      </dsp:txBody>
      <dsp:txXfrm>
        <a:off x="61275" y="2824335"/>
        <a:ext cx="3169290" cy="1132667"/>
      </dsp:txXfrm>
    </dsp:sp>
    <dsp:sp modelId="{F269F54A-574D-4EDA-8411-30076779253E}">
      <dsp:nvSpPr>
        <dsp:cNvPr id="0" name=""/>
        <dsp:cNvSpPr/>
      </dsp:nvSpPr>
      <dsp:spPr>
        <a:xfrm>
          <a:off x="3291839" y="4143800"/>
          <a:ext cx="4937760" cy="1255217"/>
        </a:xfrm>
        <a:prstGeom prst="rightArrow">
          <a:avLst>
            <a:gd name="adj1" fmla="val 75000"/>
            <a:gd name="adj2" fmla="val 50000"/>
          </a:avLst>
        </a:prstGeom>
        <a:solidFill>
          <a:schemeClr val="accent5">
            <a:tint val="40000"/>
            <a:alpha val="90000"/>
            <a:hueOff val="0"/>
            <a:satOff val="0"/>
            <a:lumOff val="0"/>
            <a:alphaOff val="0"/>
          </a:schemeClr>
        </a:solidFill>
        <a:ln w="25400"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525" tIns="9525" rIns="9525" bIns="9525" numCol="1" spcCol="1270" anchor="t" anchorCtr="0">
          <a:noAutofit/>
        </a:bodyPr>
        <a:lstStyle/>
        <a:p>
          <a:pPr marL="114300" lvl="1" indent="-114300" algn="l" defTabSz="666750">
            <a:lnSpc>
              <a:spcPct val="90000"/>
            </a:lnSpc>
            <a:spcBef>
              <a:spcPct val="0"/>
            </a:spcBef>
            <a:spcAft>
              <a:spcPct val="15000"/>
            </a:spcAft>
            <a:buChar char="••"/>
          </a:pPr>
          <a:r>
            <a:rPr lang="en-GB" sz="1500" kern="1200" dirty="0" smtClean="0"/>
            <a:t>When an unpleasant experience is removed after a behaviour has been performed.  This makes it more likely that the behaviour will be repeated.</a:t>
          </a:r>
          <a:endParaRPr lang="en-US" sz="1500" kern="1200" dirty="0"/>
        </a:p>
        <a:p>
          <a:pPr marL="114300" lvl="1" indent="-114300" algn="l" defTabSz="666750">
            <a:lnSpc>
              <a:spcPct val="90000"/>
            </a:lnSpc>
            <a:spcBef>
              <a:spcPct val="0"/>
            </a:spcBef>
            <a:spcAft>
              <a:spcPct val="15000"/>
            </a:spcAft>
            <a:buChar char="••"/>
          </a:pPr>
          <a:endParaRPr lang="en-US" sz="1500" kern="1200" dirty="0"/>
        </a:p>
      </dsp:txBody>
      <dsp:txXfrm>
        <a:off x="3291839" y="4300702"/>
        <a:ext cx="4467054" cy="941413"/>
      </dsp:txXfrm>
    </dsp:sp>
    <dsp:sp modelId="{D5DC840C-9990-4BD4-84C1-56EA01E36ED7}">
      <dsp:nvSpPr>
        <dsp:cNvPr id="0" name=""/>
        <dsp:cNvSpPr/>
      </dsp:nvSpPr>
      <dsp:spPr>
        <a:xfrm>
          <a:off x="0" y="4143800"/>
          <a:ext cx="3291840" cy="1255217"/>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66675" rIns="133350" bIns="66675" numCol="1" spcCol="1270" anchor="ctr" anchorCtr="0">
          <a:noAutofit/>
        </a:bodyPr>
        <a:lstStyle/>
        <a:p>
          <a:pPr lvl="0" algn="ctr" defTabSz="1555750">
            <a:lnSpc>
              <a:spcPct val="90000"/>
            </a:lnSpc>
            <a:spcBef>
              <a:spcPct val="0"/>
            </a:spcBef>
            <a:spcAft>
              <a:spcPct val="35000"/>
            </a:spcAft>
          </a:pPr>
          <a:r>
            <a:rPr lang="en-GB" sz="3500" kern="1200" dirty="0" smtClean="0"/>
            <a:t>Negative Reinforcement</a:t>
          </a:r>
          <a:endParaRPr lang="en-US" sz="3500" kern="1200" dirty="0"/>
        </a:p>
      </dsp:txBody>
      <dsp:txXfrm>
        <a:off x="61275" y="4205075"/>
        <a:ext cx="3169290" cy="1132667"/>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D4936E9-09F3-4544-B696-9B071A3CCA1E}">
      <dsp:nvSpPr>
        <dsp:cNvPr id="0" name=""/>
        <dsp:cNvSpPr/>
      </dsp:nvSpPr>
      <dsp:spPr>
        <a:xfrm>
          <a:off x="889359" y="3100"/>
          <a:ext cx="2259880" cy="1355928"/>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lvl="0" algn="ctr" defTabSz="1511300">
            <a:lnSpc>
              <a:spcPct val="90000"/>
            </a:lnSpc>
            <a:spcBef>
              <a:spcPct val="0"/>
            </a:spcBef>
            <a:spcAft>
              <a:spcPct val="35000"/>
            </a:spcAft>
          </a:pPr>
          <a:r>
            <a:rPr lang="en-US" sz="3400" kern="1200" dirty="0" smtClean="0"/>
            <a:t>Being Fed  </a:t>
          </a:r>
          <a:endParaRPr lang="en-US" sz="3400" kern="1200" dirty="0"/>
        </a:p>
      </dsp:txBody>
      <dsp:txXfrm>
        <a:off x="889359" y="3100"/>
        <a:ext cx="2259880" cy="1355928"/>
      </dsp:txXfrm>
    </dsp:sp>
    <dsp:sp modelId="{2E358B1E-F3B9-0044-BDDC-89B236456ADC}">
      <dsp:nvSpPr>
        <dsp:cNvPr id="0" name=""/>
        <dsp:cNvSpPr/>
      </dsp:nvSpPr>
      <dsp:spPr>
        <a:xfrm>
          <a:off x="889359" y="1585017"/>
          <a:ext cx="2259880" cy="1355928"/>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lvl="0" algn="ctr" defTabSz="1511300">
            <a:lnSpc>
              <a:spcPct val="90000"/>
            </a:lnSpc>
            <a:spcBef>
              <a:spcPct val="0"/>
            </a:spcBef>
            <a:spcAft>
              <a:spcPct val="35000"/>
            </a:spcAft>
          </a:pPr>
          <a:r>
            <a:rPr lang="en-US" sz="3400" kern="1200" dirty="0" smtClean="0"/>
            <a:t>Hugs when crying</a:t>
          </a:r>
          <a:endParaRPr lang="en-US" sz="3400" kern="1200" dirty="0"/>
        </a:p>
      </dsp:txBody>
      <dsp:txXfrm>
        <a:off x="889359" y="1585017"/>
        <a:ext cx="2259880" cy="1355928"/>
      </dsp:txXfrm>
    </dsp:sp>
    <dsp:sp modelId="{CDEEBAE5-D19D-444F-98B1-59087195D2BB}">
      <dsp:nvSpPr>
        <dsp:cNvPr id="0" name=""/>
        <dsp:cNvSpPr/>
      </dsp:nvSpPr>
      <dsp:spPr>
        <a:xfrm>
          <a:off x="889359" y="3166933"/>
          <a:ext cx="2259880" cy="1355928"/>
        </a:xfrm>
        <a:prstGeom prst="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lvl="0" algn="ctr" defTabSz="1511300">
            <a:lnSpc>
              <a:spcPct val="90000"/>
            </a:lnSpc>
            <a:spcBef>
              <a:spcPct val="0"/>
            </a:spcBef>
            <a:spcAft>
              <a:spcPct val="35000"/>
            </a:spcAft>
          </a:pPr>
          <a:r>
            <a:rPr lang="en-US" sz="3400" kern="1200" dirty="0" smtClean="0"/>
            <a:t>Being Ignored</a:t>
          </a:r>
          <a:endParaRPr lang="en-US" sz="3400" kern="1200" dirty="0"/>
        </a:p>
      </dsp:txBody>
      <dsp:txXfrm>
        <a:off x="889359" y="3166933"/>
        <a:ext cx="2259880" cy="1355928"/>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1FC698E-0566-8F46-8D1F-0D7BAE73EA16}">
      <dsp:nvSpPr>
        <dsp:cNvPr id="0" name=""/>
        <dsp:cNvSpPr/>
      </dsp:nvSpPr>
      <dsp:spPr>
        <a:xfrm>
          <a:off x="460905" y="1047"/>
          <a:ext cx="3479899" cy="2087939"/>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0020" tIns="160020" rIns="160020" bIns="160020" numCol="1" spcCol="1270" anchor="ctr" anchorCtr="0">
          <a:noAutofit/>
        </a:bodyPr>
        <a:lstStyle/>
        <a:p>
          <a:pPr lvl="0" algn="ctr" defTabSz="1866900">
            <a:lnSpc>
              <a:spcPct val="90000"/>
            </a:lnSpc>
            <a:spcBef>
              <a:spcPct val="0"/>
            </a:spcBef>
            <a:spcAft>
              <a:spcPct val="35000"/>
            </a:spcAft>
          </a:pPr>
          <a:r>
            <a:rPr lang="en-US" sz="4200" kern="1200" dirty="0" smtClean="0"/>
            <a:t>Social releasers</a:t>
          </a:r>
          <a:endParaRPr lang="en-US" sz="4200" kern="1200" dirty="0"/>
        </a:p>
      </dsp:txBody>
      <dsp:txXfrm>
        <a:off x="460905" y="1047"/>
        <a:ext cx="3479899" cy="2087939"/>
      </dsp:txXfrm>
    </dsp:sp>
    <dsp:sp modelId="{2A498962-A3F3-B745-8D4A-2ADC8D6349FE}">
      <dsp:nvSpPr>
        <dsp:cNvPr id="0" name=""/>
        <dsp:cNvSpPr/>
      </dsp:nvSpPr>
      <dsp:spPr>
        <a:xfrm>
          <a:off x="4288794" y="1047"/>
          <a:ext cx="3479899" cy="2087939"/>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0020" tIns="160020" rIns="160020" bIns="160020" numCol="1" spcCol="1270" anchor="ctr" anchorCtr="0">
          <a:noAutofit/>
        </a:bodyPr>
        <a:lstStyle/>
        <a:p>
          <a:pPr lvl="0" algn="ctr" defTabSz="1866900">
            <a:lnSpc>
              <a:spcPct val="90000"/>
            </a:lnSpc>
            <a:spcBef>
              <a:spcPct val="0"/>
            </a:spcBef>
            <a:spcAft>
              <a:spcPct val="35000"/>
            </a:spcAft>
          </a:pPr>
          <a:r>
            <a:rPr lang="en-US" sz="4200" kern="1200" dirty="0" smtClean="0"/>
            <a:t>Critical time period</a:t>
          </a:r>
          <a:endParaRPr lang="en-US" sz="4200" kern="1200" dirty="0"/>
        </a:p>
      </dsp:txBody>
      <dsp:txXfrm>
        <a:off x="4288794" y="1047"/>
        <a:ext cx="3479899" cy="2087939"/>
      </dsp:txXfrm>
    </dsp:sp>
    <dsp:sp modelId="{9E2CE925-98AD-684F-96AD-69014A5CF5F5}">
      <dsp:nvSpPr>
        <dsp:cNvPr id="0" name=""/>
        <dsp:cNvSpPr/>
      </dsp:nvSpPr>
      <dsp:spPr>
        <a:xfrm>
          <a:off x="2374850" y="2436976"/>
          <a:ext cx="3479899" cy="2087939"/>
        </a:xfrm>
        <a:prstGeom prst="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0020" tIns="160020" rIns="160020" bIns="160020" numCol="1" spcCol="1270" anchor="ctr" anchorCtr="0">
          <a:noAutofit/>
        </a:bodyPr>
        <a:lstStyle/>
        <a:p>
          <a:pPr lvl="0" algn="ctr" defTabSz="1866900">
            <a:lnSpc>
              <a:spcPct val="90000"/>
            </a:lnSpc>
            <a:spcBef>
              <a:spcPct val="0"/>
            </a:spcBef>
            <a:spcAft>
              <a:spcPct val="35000"/>
            </a:spcAft>
          </a:pPr>
          <a:r>
            <a:rPr lang="en-US" sz="4200" kern="1200" dirty="0" smtClean="0"/>
            <a:t>Internal working model</a:t>
          </a:r>
          <a:endParaRPr lang="en-US" sz="4200" kern="1200" dirty="0"/>
        </a:p>
      </dsp:txBody>
      <dsp:txXfrm>
        <a:off x="2374850" y="2436976"/>
        <a:ext cx="3479899" cy="2087939"/>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2">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default#3">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9BE02DB-D50F-3E4A-88DB-232AB89FF5C0}" type="datetimeFigureOut">
              <a:rPr lang="en-US" smtClean="0"/>
              <a:t>1/22/2016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A339290-FDDD-D74E-9C4F-4EB19B47DBAF}" type="slidenum">
              <a:rPr lang="en-US" smtClean="0"/>
              <a:t>‹#›</a:t>
            </a:fld>
            <a:endParaRPr lang="en-US"/>
          </a:p>
        </p:txBody>
      </p:sp>
    </p:spTree>
    <p:extLst>
      <p:ext uri="{BB962C8B-B14F-4D97-AF65-F5344CB8AC3E}">
        <p14:creationId xmlns:p14="http://schemas.microsoft.com/office/powerpoint/2010/main" val="1924775823"/>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2AA6BDD-1D87-45EA-88B9-92B173EA923D}" type="slidenum">
              <a:rPr lang="en-US"/>
              <a:pPr/>
              <a:t>34</a:t>
            </a:fld>
            <a:endParaRPr lang="en-US"/>
          </a:p>
        </p:txBody>
      </p:sp>
      <p:sp>
        <p:nvSpPr>
          <p:cNvPr id="21506" name="Rectangle 2"/>
          <p:cNvSpPr>
            <a:spLocks noGrp="1" noRot="1" noChangeAspect="1" noChangeArrowheads="1" noTextEdit="1"/>
          </p:cNvSpPr>
          <p:nvPr>
            <p:ph type="sldImg"/>
          </p:nvPr>
        </p:nvSpPr>
        <p:spPr bwMode="auto">
          <a:xfrm>
            <a:off x="1113733" y="685488"/>
            <a:ext cx="4632116" cy="3429000"/>
          </a:xfrm>
          <a:prstGeom prst="rect">
            <a:avLst/>
          </a:prstGeom>
          <a:solidFill>
            <a:srgbClr val="FFFFFF"/>
          </a:solidFill>
          <a:ln>
            <a:solidFill>
              <a:srgbClr val="000000"/>
            </a:solidFill>
            <a:miter lim="800000"/>
            <a:headEnd/>
            <a:tailEnd/>
          </a:ln>
        </p:spPr>
      </p:sp>
      <p:sp>
        <p:nvSpPr>
          <p:cNvPr id="21507" name="Rectangle 3"/>
          <p:cNvSpPr>
            <a:spLocks noGrp="1" noChangeArrowheads="1"/>
          </p:cNvSpPr>
          <p:nvPr>
            <p:ph type="body" idx="1"/>
          </p:nvPr>
        </p:nvSpPr>
        <p:spPr bwMode="auto">
          <a:xfrm>
            <a:off x="685639" y="4343915"/>
            <a:ext cx="5486727" cy="4114361"/>
          </a:xfrm>
          <a:prstGeom prst="rect">
            <a:avLst/>
          </a:prstGeom>
          <a:solidFill>
            <a:srgbClr val="FFFFFF"/>
          </a:solidFill>
          <a:ln>
            <a:solidFill>
              <a:srgbClr val="000000"/>
            </a:solidFill>
            <a:miter lim="800000"/>
            <a:headEnd/>
            <a:tailEnd/>
          </a:ln>
        </p:spPr>
        <p:txBody>
          <a:bodyPr/>
          <a:lstStyle/>
          <a:p>
            <a:endParaRPr lang="en-GB"/>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BAB4F15-FF9F-46EB-88D3-8CB727C6DD40}" type="slidenum">
              <a:rPr lang="en-US"/>
              <a:pPr/>
              <a:t>35</a:t>
            </a:fld>
            <a:endParaRPr lang="en-US"/>
          </a:p>
        </p:txBody>
      </p:sp>
      <p:sp>
        <p:nvSpPr>
          <p:cNvPr id="23554" name="Rectangle 2"/>
          <p:cNvSpPr>
            <a:spLocks noGrp="1" noRot="1" noChangeAspect="1" noChangeArrowheads="1" noTextEdit="1"/>
          </p:cNvSpPr>
          <p:nvPr>
            <p:ph type="sldImg"/>
          </p:nvPr>
        </p:nvSpPr>
        <p:spPr bwMode="auto">
          <a:xfrm>
            <a:off x="1113733" y="685488"/>
            <a:ext cx="4632116" cy="3429000"/>
          </a:xfrm>
          <a:prstGeom prst="rect">
            <a:avLst/>
          </a:prstGeom>
          <a:solidFill>
            <a:srgbClr val="FFFFFF"/>
          </a:solidFill>
          <a:ln>
            <a:solidFill>
              <a:srgbClr val="000000"/>
            </a:solidFill>
            <a:miter lim="800000"/>
            <a:headEnd/>
            <a:tailEnd/>
          </a:ln>
        </p:spPr>
      </p:sp>
      <p:sp>
        <p:nvSpPr>
          <p:cNvPr id="23555" name="Rectangle 3"/>
          <p:cNvSpPr>
            <a:spLocks noGrp="1" noChangeArrowheads="1"/>
          </p:cNvSpPr>
          <p:nvPr>
            <p:ph type="body" idx="1"/>
          </p:nvPr>
        </p:nvSpPr>
        <p:spPr bwMode="auto">
          <a:xfrm>
            <a:off x="685639" y="4343915"/>
            <a:ext cx="5486727" cy="4114361"/>
          </a:xfrm>
          <a:prstGeom prst="rect">
            <a:avLst/>
          </a:prstGeom>
          <a:solidFill>
            <a:srgbClr val="FFFFFF"/>
          </a:solidFill>
          <a:ln>
            <a:solidFill>
              <a:srgbClr val="000000"/>
            </a:solidFill>
            <a:miter lim="800000"/>
            <a:headEnd/>
            <a:tailEnd/>
          </a:ln>
        </p:spPr>
        <p:txBody>
          <a:bodyPr/>
          <a:lstStyle/>
          <a:p>
            <a:endParaRPr lang="en-GB"/>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8AB8253-4A67-498C-97BC-55FF13D675A6}" type="slidenum">
              <a:rPr lang="en-US"/>
              <a:pPr/>
              <a:t>36</a:t>
            </a:fld>
            <a:endParaRPr lang="en-US"/>
          </a:p>
        </p:txBody>
      </p:sp>
      <p:sp>
        <p:nvSpPr>
          <p:cNvPr id="29698" name="Rectangle 2"/>
          <p:cNvSpPr>
            <a:spLocks noGrp="1" noRot="1" noChangeAspect="1" noChangeArrowheads="1" noTextEdit="1"/>
          </p:cNvSpPr>
          <p:nvPr>
            <p:ph type="sldImg"/>
          </p:nvPr>
        </p:nvSpPr>
        <p:spPr bwMode="auto">
          <a:xfrm>
            <a:off x="1113733" y="685488"/>
            <a:ext cx="4632116" cy="3429000"/>
          </a:xfrm>
          <a:prstGeom prst="rect">
            <a:avLst/>
          </a:prstGeom>
          <a:solidFill>
            <a:srgbClr val="FFFFFF"/>
          </a:solidFill>
          <a:ln>
            <a:solidFill>
              <a:srgbClr val="000000"/>
            </a:solidFill>
            <a:miter lim="800000"/>
            <a:headEnd/>
            <a:tailEnd/>
          </a:ln>
        </p:spPr>
      </p:sp>
      <p:sp>
        <p:nvSpPr>
          <p:cNvPr id="29699" name="Rectangle 3"/>
          <p:cNvSpPr>
            <a:spLocks noGrp="1" noChangeArrowheads="1"/>
          </p:cNvSpPr>
          <p:nvPr>
            <p:ph type="body" idx="1"/>
          </p:nvPr>
        </p:nvSpPr>
        <p:spPr bwMode="auto">
          <a:xfrm>
            <a:off x="685639" y="4343915"/>
            <a:ext cx="5486727" cy="4114361"/>
          </a:xfrm>
          <a:prstGeom prst="rect">
            <a:avLst/>
          </a:prstGeom>
          <a:solidFill>
            <a:srgbClr val="FFFFFF"/>
          </a:solidFill>
          <a:ln>
            <a:solidFill>
              <a:srgbClr val="000000"/>
            </a:solidFill>
            <a:miter lim="800000"/>
            <a:headEnd/>
            <a:tailEnd/>
          </a:ln>
        </p:spPr>
        <p:txBody>
          <a:bodyPr/>
          <a:lstStyle/>
          <a:p>
            <a:endParaRPr lang="en-GB"/>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15BA135-1BF1-4AA8-BB86-08668C070616}" type="slidenum">
              <a:rPr lang="en-US"/>
              <a:pPr/>
              <a:t>37</a:t>
            </a:fld>
            <a:endParaRPr lang="en-US"/>
          </a:p>
        </p:txBody>
      </p:sp>
      <p:sp>
        <p:nvSpPr>
          <p:cNvPr id="35842" name="Rectangle 2"/>
          <p:cNvSpPr>
            <a:spLocks noGrp="1" noRot="1" noChangeAspect="1" noChangeArrowheads="1" noTextEdit="1"/>
          </p:cNvSpPr>
          <p:nvPr>
            <p:ph type="sldImg"/>
          </p:nvPr>
        </p:nvSpPr>
        <p:spPr bwMode="auto">
          <a:xfrm>
            <a:off x="1113733" y="685488"/>
            <a:ext cx="4632116" cy="3429000"/>
          </a:xfrm>
          <a:prstGeom prst="rect">
            <a:avLst/>
          </a:prstGeom>
          <a:solidFill>
            <a:srgbClr val="FFFFFF"/>
          </a:solidFill>
          <a:ln>
            <a:solidFill>
              <a:srgbClr val="000000"/>
            </a:solidFill>
            <a:miter lim="800000"/>
            <a:headEnd/>
            <a:tailEnd/>
          </a:ln>
        </p:spPr>
      </p:sp>
      <p:sp>
        <p:nvSpPr>
          <p:cNvPr id="35843" name="Rectangle 3"/>
          <p:cNvSpPr>
            <a:spLocks noGrp="1" noChangeArrowheads="1"/>
          </p:cNvSpPr>
          <p:nvPr>
            <p:ph type="body" idx="1"/>
          </p:nvPr>
        </p:nvSpPr>
        <p:spPr bwMode="auto">
          <a:xfrm>
            <a:off x="685639" y="4343915"/>
            <a:ext cx="5486727" cy="4114361"/>
          </a:xfrm>
          <a:prstGeom prst="rect">
            <a:avLst/>
          </a:prstGeom>
          <a:solidFill>
            <a:srgbClr val="FFFFFF"/>
          </a:solidFill>
          <a:ln>
            <a:solidFill>
              <a:srgbClr val="000000"/>
            </a:solidFill>
            <a:miter lim="800000"/>
            <a:headEnd/>
            <a:tailEnd/>
          </a:ln>
        </p:spPr>
        <p:txBody>
          <a:bodyPr/>
          <a:lstStyle/>
          <a:p>
            <a:endParaRPr lang="en-GB"/>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Click to edit Master subtitle style</a:t>
            </a:r>
            <a:endParaRPr lang="en-US"/>
          </a:p>
        </p:txBody>
      </p:sp>
      <p:sp>
        <p:nvSpPr>
          <p:cNvPr id="4" name="Date Placeholder 3"/>
          <p:cNvSpPr>
            <a:spLocks noGrp="1"/>
          </p:cNvSpPr>
          <p:nvPr>
            <p:ph type="dt" sz="half" idx="10"/>
          </p:nvPr>
        </p:nvSpPr>
        <p:spPr/>
        <p:txBody>
          <a:bodyPr/>
          <a:lstStyle/>
          <a:p>
            <a:fld id="{7DF837E1-7F11-384C-BBBE-4F8126143F24}" type="datetimeFigureOut">
              <a:rPr lang="en-US" smtClean="0"/>
              <a:t>1/22/2016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161176-454E-4340-884C-D6C7492F8D77}" type="slidenum">
              <a:rPr lang="en-US" smtClean="0"/>
              <a:t>‹#›</a:t>
            </a:fld>
            <a:endParaRPr lang="en-US"/>
          </a:p>
        </p:txBody>
      </p:sp>
    </p:spTree>
    <p:extLst>
      <p:ext uri="{BB962C8B-B14F-4D97-AF65-F5344CB8AC3E}">
        <p14:creationId xmlns:p14="http://schemas.microsoft.com/office/powerpoint/2010/main" val="30662871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7DF837E1-7F11-384C-BBBE-4F8126143F24}" type="datetimeFigureOut">
              <a:rPr lang="en-US" smtClean="0"/>
              <a:t>1/22/2016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161176-454E-4340-884C-D6C7492F8D77}" type="slidenum">
              <a:rPr lang="en-US" smtClean="0"/>
              <a:t>‹#›</a:t>
            </a:fld>
            <a:endParaRPr lang="en-US"/>
          </a:p>
        </p:txBody>
      </p:sp>
    </p:spTree>
    <p:extLst>
      <p:ext uri="{BB962C8B-B14F-4D97-AF65-F5344CB8AC3E}">
        <p14:creationId xmlns:p14="http://schemas.microsoft.com/office/powerpoint/2010/main" val="5284993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smtClean="0"/>
              <a:t>Click to edit Master text styles</a:t>
            </a:r>
          </a:p>
        </p:txBody>
      </p:sp>
      <p:sp>
        <p:nvSpPr>
          <p:cNvPr id="4" name="Date Placeholder 3"/>
          <p:cNvSpPr>
            <a:spLocks noGrp="1"/>
          </p:cNvSpPr>
          <p:nvPr>
            <p:ph type="dt" sz="half" idx="10"/>
          </p:nvPr>
        </p:nvSpPr>
        <p:spPr/>
        <p:txBody>
          <a:bodyPr/>
          <a:lstStyle/>
          <a:p>
            <a:fld id="{7DF837E1-7F11-384C-BBBE-4F8126143F24}" type="datetimeFigureOut">
              <a:rPr lang="en-US" smtClean="0"/>
              <a:t>1/22/2016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161176-454E-4340-884C-D6C7492F8D77}" type="slidenum">
              <a:rPr lang="en-US" smtClean="0"/>
              <a:t>‹#›</a:t>
            </a:fld>
            <a:endParaRPr lang="en-US"/>
          </a:p>
        </p:txBody>
      </p:sp>
    </p:spTree>
    <p:extLst>
      <p:ext uri="{BB962C8B-B14F-4D97-AF65-F5344CB8AC3E}">
        <p14:creationId xmlns:p14="http://schemas.microsoft.com/office/powerpoint/2010/main" val="15485152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Date Placeholder 4"/>
          <p:cNvSpPr>
            <a:spLocks noGrp="1"/>
          </p:cNvSpPr>
          <p:nvPr>
            <p:ph type="dt" sz="half" idx="10"/>
          </p:nvPr>
        </p:nvSpPr>
        <p:spPr/>
        <p:txBody>
          <a:bodyPr/>
          <a:lstStyle/>
          <a:p>
            <a:fld id="{7DF837E1-7F11-384C-BBBE-4F8126143F24}" type="datetimeFigureOut">
              <a:rPr lang="en-US" smtClean="0"/>
              <a:t>1/22/2016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6161176-454E-4340-884C-D6C7492F8D77}" type="slidenum">
              <a:rPr lang="en-US" smtClean="0"/>
              <a:t>‹#›</a:t>
            </a:fld>
            <a:endParaRPr lang="en-US"/>
          </a:p>
        </p:txBody>
      </p:sp>
    </p:spTree>
    <p:extLst>
      <p:ext uri="{BB962C8B-B14F-4D97-AF65-F5344CB8AC3E}">
        <p14:creationId xmlns:p14="http://schemas.microsoft.com/office/powerpoint/2010/main" val="36528059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 name="Date Placeholder 6"/>
          <p:cNvSpPr>
            <a:spLocks noGrp="1"/>
          </p:cNvSpPr>
          <p:nvPr>
            <p:ph type="dt" sz="half" idx="10"/>
          </p:nvPr>
        </p:nvSpPr>
        <p:spPr/>
        <p:txBody>
          <a:bodyPr/>
          <a:lstStyle/>
          <a:p>
            <a:fld id="{7DF837E1-7F11-384C-BBBE-4F8126143F24}" type="datetimeFigureOut">
              <a:rPr lang="en-US" smtClean="0"/>
              <a:t>1/22/2016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6161176-454E-4340-884C-D6C7492F8D77}" type="slidenum">
              <a:rPr lang="en-US" smtClean="0"/>
              <a:t>‹#›</a:t>
            </a:fld>
            <a:endParaRPr lang="en-US"/>
          </a:p>
        </p:txBody>
      </p:sp>
    </p:spTree>
    <p:extLst>
      <p:ext uri="{BB962C8B-B14F-4D97-AF65-F5344CB8AC3E}">
        <p14:creationId xmlns:p14="http://schemas.microsoft.com/office/powerpoint/2010/main" val="23005927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7DF837E1-7F11-384C-BBBE-4F8126143F24}" type="datetimeFigureOut">
              <a:rPr lang="en-US" smtClean="0"/>
              <a:t>1/22/2016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6161176-454E-4340-884C-D6C7492F8D77}" type="slidenum">
              <a:rPr lang="en-US" smtClean="0"/>
              <a:t>‹#›</a:t>
            </a:fld>
            <a:endParaRPr lang="en-US"/>
          </a:p>
        </p:txBody>
      </p:sp>
    </p:spTree>
    <p:extLst>
      <p:ext uri="{BB962C8B-B14F-4D97-AF65-F5344CB8AC3E}">
        <p14:creationId xmlns:p14="http://schemas.microsoft.com/office/powerpoint/2010/main" val="27278912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F837E1-7F11-384C-BBBE-4F8126143F24}" type="datetimeFigureOut">
              <a:rPr lang="en-US" smtClean="0"/>
              <a:t>1/22/2016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6161176-454E-4340-884C-D6C7492F8D77}" type="slidenum">
              <a:rPr lang="en-US" smtClean="0"/>
              <a:t>‹#›</a:t>
            </a:fld>
            <a:endParaRPr lang="en-US"/>
          </a:p>
        </p:txBody>
      </p:sp>
    </p:spTree>
    <p:extLst>
      <p:ext uri="{BB962C8B-B14F-4D97-AF65-F5344CB8AC3E}">
        <p14:creationId xmlns:p14="http://schemas.microsoft.com/office/powerpoint/2010/main" val="32806211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7DF837E1-7F11-384C-BBBE-4F8126143F24}" type="datetimeFigureOut">
              <a:rPr lang="en-US" smtClean="0"/>
              <a:t>1/22/2016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6161176-454E-4340-884C-D6C7492F8D77}" type="slidenum">
              <a:rPr lang="en-US" smtClean="0"/>
              <a:t>‹#›</a:t>
            </a:fld>
            <a:endParaRPr lang="en-US"/>
          </a:p>
        </p:txBody>
      </p:sp>
    </p:spTree>
    <p:extLst>
      <p:ext uri="{BB962C8B-B14F-4D97-AF65-F5344CB8AC3E}">
        <p14:creationId xmlns:p14="http://schemas.microsoft.com/office/powerpoint/2010/main" val="42018553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7DF837E1-7F11-384C-BBBE-4F8126143F24}" type="datetimeFigureOut">
              <a:rPr lang="en-US" smtClean="0"/>
              <a:t>1/22/2016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6161176-454E-4340-884C-D6C7492F8D77}" type="slidenum">
              <a:rPr lang="en-US" smtClean="0"/>
              <a:t>‹#›</a:t>
            </a:fld>
            <a:endParaRPr lang="en-US"/>
          </a:p>
        </p:txBody>
      </p:sp>
    </p:spTree>
    <p:extLst>
      <p:ext uri="{BB962C8B-B14F-4D97-AF65-F5344CB8AC3E}">
        <p14:creationId xmlns:p14="http://schemas.microsoft.com/office/powerpoint/2010/main" val="9747870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7DF837E1-7F11-384C-BBBE-4F8126143F24}" type="datetimeFigureOut">
              <a:rPr lang="en-US" smtClean="0"/>
              <a:t>1/22/2016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161176-454E-4340-884C-D6C7492F8D77}" type="slidenum">
              <a:rPr lang="en-US" smtClean="0"/>
              <a:t>‹#›</a:t>
            </a:fld>
            <a:endParaRPr lang="en-US"/>
          </a:p>
        </p:txBody>
      </p:sp>
    </p:spTree>
    <p:extLst>
      <p:ext uri="{BB962C8B-B14F-4D97-AF65-F5344CB8AC3E}">
        <p14:creationId xmlns:p14="http://schemas.microsoft.com/office/powerpoint/2010/main" val="18746130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7DF837E1-7F11-384C-BBBE-4F8126143F24}" type="datetimeFigureOut">
              <a:rPr lang="en-US" smtClean="0"/>
              <a:t>1/22/2016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161176-454E-4340-884C-D6C7492F8D77}" type="slidenum">
              <a:rPr lang="en-US" smtClean="0"/>
              <a:t>‹#›</a:t>
            </a:fld>
            <a:endParaRPr lang="en-US"/>
          </a:p>
        </p:txBody>
      </p:sp>
    </p:spTree>
    <p:extLst>
      <p:ext uri="{BB962C8B-B14F-4D97-AF65-F5344CB8AC3E}">
        <p14:creationId xmlns:p14="http://schemas.microsoft.com/office/powerpoint/2010/main" val="18452093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GB"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F837E1-7F11-384C-BBBE-4F8126143F24}" type="datetimeFigureOut">
              <a:rPr lang="en-US" smtClean="0"/>
              <a:t>1/22/2016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6161176-454E-4340-884C-D6C7492F8D77}" type="slidenum">
              <a:rPr lang="en-US" smtClean="0"/>
              <a:t>‹#›</a:t>
            </a:fld>
            <a:endParaRPr lang="en-US"/>
          </a:p>
        </p:txBody>
      </p:sp>
    </p:spTree>
    <p:extLst>
      <p:ext uri="{BB962C8B-B14F-4D97-AF65-F5344CB8AC3E}">
        <p14:creationId xmlns:p14="http://schemas.microsoft.com/office/powerpoint/2010/main" val="17172718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hyperlink" Target="http://www.youtube.com/watch?v=wDZUfGBUSeY" TargetMode="Externa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http://uk.wrs.yahoo.com/_ylt=A0WTf2uDM7BM0CsAYBhWBQx./SIG=12tlr7u2k/EXP=1286702339/**http:/www.clipartheaven.com/clipart/people/cartoons_(a_-_l)/cave_man.gif" TargetMode="External"/><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hyperlink" Target="http://uk.wrs.yahoo.com/_ylt=A0WTf2nXM7BMyVMA7EpWBQx./SIG=12f4qaavd/EXP=1286702423/**http:/db.infohit.si/krjaveljchess/graf/cartoon_teacher.gif"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3.xml.rels><?xml version="1.0" encoding="UTF-8" standalone="yes"?>
<Relationships xmlns="http://schemas.openxmlformats.org/package/2006/relationships"><Relationship Id="rId3" Type="http://schemas.openxmlformats.org/officeDocument/2006/relationships/hyperlink" Target="http://www.simplypsychology.pwp.blueyonder.co.uk/pavlov.html" TargetMode="External"/><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4.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hyperlink" Target="http://images.google.co.uk/imgres?imgurl=http://thedispersalofdarwin.files.wordpress.com/2009/08/charles_darwin_01.jpg&amp;imgrefurl=http://thedispersalofdarwin.wordpress.com/2009/08/04/we-need-more-imagery-of-the-young-darwin/&amp;usg=__HhtMA37k8RyM6nTmVTfo-2oDoUs=&amp;h=4183&amp;w=3256&amp;sz=2412&amp;hl=en&amp;start=4&amp;um=1&amp;itbs=1&amp;tbnid=m3niNSnsHI5NLM:&amp;tbnh=150&amp;tbnw=117&amp;prev=/images?q=darwin&amp;um=1&amp;hl=en&amp;client=qsb-win&amp;sa=N&amp;rlz=1R3GGLL_enGB339GB358&amp;tbs=isch:1" TargetMode="External"/><Relationship Id="rId7" Type="http://schemas.openxmlformats.org/officeDocument/2006/relationships/hyperlink" Target="http://images.google.co.uk/imgres?imgurl=http://www.geo.arizona.edu/Antevs/nats104/darwin.gif&amp;imgrefurl=http://ahp.apps01.yorku.ca/?tag=darwin&amp;paged=2&amp;usg=__ZZVyX6qJ7JfSVkLTtdUWZhxM2Z4=&amp;h=427&amp;w=308&amp;sz=35&amp;hl=en&amp;start=3&amp;um=1&amp;itbs=1&amp;tbnid=0DibHIJwtWV9MM:&amp;tbnh=126&amp;tbnw=91&amp;prev=/images?q=darwin&amp;um=1&amp;hl=en&amp;client=qsb-win&amp;sa=N&amp;rlz=1R3GGLL_enGB339GB358&amp;tbs=isch:1" TargetMode="External"/><Relationship Id="rId2" Type="http://schemas.openxmlformats.org/officeDocument/2006/relationships/hyperlink" Target="http://www.talkorigins.org/faqs/origin.html" TargetMode="External"/><Relationship Id="rId1" Type="http://schemas.openxmlformats.org/officeDocument/2006/relationships/slideLayout" Target="../slideLayouts/slideLayout2.xml"/><Relationship Id="rId6" Type="http://schemas.openxmlformats.org/officeDocument/2006/relationships/image" Target="../media/image21.jpeg"/><Relationship Id="rId5" Type="http://schemas.openxmlformats.org/officeDocument/2006/relationships/hyperlink" Target="http://images.google.co.uk/imgres?imgurl=http://anxietyindex.com/anxietyindex/wp-content/uploads/2009/02/origin-of-the-species.jpg&amp;imgrefurl=http://anxietyindex.com/2009/02/darwin-and-the-crisis/&amp;usg=__JC98vMfZpD7LoGBdnF0cvtaXpTI=&amp;h=475&amp;w=322&amp;sz=171&amp;hl=en&amp;start=3&amp;um=1&amp;itbs=1&amp;tbnid=cVUs-L18ZwSG1M:&amp;tbnh=129&amp;tbnw=87&amp;prev=/images?q=darwin+origin+of+species&amp;um=1&amp;hl=en&amp;client=qsb-win&amp;rlz=1R3GGLL_enGB339GB358&amp;tbs=isch:1" TargetMode="External"/><Relationship Id="rId4" Type="http://schemas.openxmlformats.org/officeDocument/2006/relationships/image" Target="../media/image20.jpe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7.xml"/><Relationship Id="rId4" Type="http://schemas.openxmlformats.org/officeDocument/2006/relationships/image" Target="../media/image25.jpeg"/></Relationships>
</file>

<file path=ppt/slides/_rels/slide33.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29.png"/><Relationship Id="rId4" Type="http://schemas.openxmlformats.org/officeDocument/2006/relationships/image" Target="../media/image28.png"/></Relationships>
</file>

<file path=ppt/slides/_rels/slide3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3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image" Target="../media/image33.png"/><Relationship Id="rId5" Type="http://schemas.openxmlformats.org/officeDocument/2006/relationships/image" Target="../media/image31.png"/><Relationship Id="rId4" Type="http://schemas.openxmlformats.org/officeDocument/2006/relationships/image" Target="../media/image34.jpeg"/></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7.xml"/><Relationship Id="rId4" Type="http://schemas.openxmlformats.org/officeDocument/2006/relationships/image" Target="../media/image39.jpeg"/></Relationships>
</file>

<file path=ppt/slides/_rels/slide43.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7.xml"/><Relationship Id="rId5" Type="http://schemas.openxmlformats.org/officeDocument/2006/relationships/image" Target="../media/image44.jpeg"/><Relationship Id="rId4" Type="http://schemas.openxmlformats.org/officeDocument/2006/relationships/image" Target="../media/image43.jpeg"/></Relationships>
</file>

<file path=ppt/slides/_rels/slide45.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jpeg"/><Relationship Id="rId1" Type="http://schemas.openxmlformats.org/officeDocument/2006/relationships/slideLayout" Target="../slideLayouts/slideLayout7.xml"/><Relationship Id="rId4" Type="http://schemas.openxmlformats.org/officeDocument/2006/relationships/image" Target="../media/image48.jpeg"/></Relationships>
</file>

<file path=ppt/slides/_rels/slide47.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hyperlink" Target="https://www.youtube.com/watch?v=bk0erH6bQqI" TargetMode="External"/><Relationship Id="rId1" Type="http://schemas.openxmlformats.org/officeDocument/2006/relationships/slideLayout" Target="../slideLayouts/slideLayout2.xml"/><Relationship Id="rId5" Type="http://schemas.openxmlformats.org/officeDocument/2006/relationships/image" Target="../media/image56.jpeg"/><Relationship Id="rId4" Type="http://schemas.openxmlformats.org/officeDocument/2006/relationships/hyperlink" Target="http://images.google.co.uk/imgres?imgurl=http://meucaldeirao.files.wordpress.com/2009/07/laughing-baby-cropped1.jpg&amp;imgrefurl=http://meucaldeirao.wordpress.com/2009/07/&amp;usg=__cAv_WqxfmAlvo4Tda84UHQNEEC8=&amp;h=282&amp;w=294&amp;sz=65&amp;hl=en&amp;start=4&amp;tbnid=0m3XasYlBrLEkM:&amp;tbnh=110&amp;tbnw=115&amp;prev=/images?q=laughing+baby&amp;gbv=2&amp;hl=en" TargetMode="External"/></Relationships>
</file>

<file path=ppt/slides/_rels/slide57.xml.rels><?xml version="1.0" encoding="UTF-8" standalone="yes"?>
<Relationships xmlns="http://schemas.openxmlformats.org/package/2006/relationships"><Relationship Id="rId3" Type="http://schemas.openxmlformats.org/officeDocument/2006/relationships/hyperlink" Target="http://images.google.co.uk/imgres?imgurl=http://www.thedailyblitz.org/wp-content/uploads/2007/01/crying-baby.jpg&amp;imgrefurl=http://www.thedailyblitz.org/tag/weather&amp;usg=__2_PQ4kHlXJYVmw329bQ3kPVjXv8=&amp;h=256&amp;w=218&amp;sz=13&amp;hl=en&amp;start=1&amp;tbnid=AMzXNcShVPBGqM:&amp;tbnh=111&amp;tbnw=95&amp;prev=/images?q=crying+baby&amp;gbv=2&amp;hl=en" TargetMode="External"/><Relationship Id="rId2" Type="http://schemas.openxmlformats.org/officeDocument/2006/relationships/hyperlink" Target="https://www.youtube.com/watch?v=7hS08XsI6Vg" TargetMode="External"/><Relationship Id="rId1" Type="http://schemas.openxmlformats.org/officeDocument/2006/relationships/slideLayout" Target="../slideLayouts/slideLayout2.xml"/><Relationship Id="rId5" Type="http://schemas.openxmlformats.org/officeDocument/2006/relationships/image" Target="../media/image55.png"/><Relationship Id="rId4" Type="http://schemas.openxmlformats.org/officeDocument/2006/relationships/image" Target="../media/image57.jpeg"/></Relationships>
</file>

<file path=ppt/slides/_rels/slide58.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2.xml"/><Relationship Id="rId4" Type="http://schemas.openxmlformats.org/officeDocument/2006/relationships/image" Target="../media/image60.png"/></Relationships>
</file>

<file path=ppt/slides/_rels/slide59.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hyperlink" Target="http://images.google.co.uk/imgres?imgurl=http://www.doubleplas.co.uk/graphics/images/new_window.gif&amp;imgrefurl=http://www.doubleplas.co.uk/services.htm&amp;usg=__khazomYPhSBQw66xJLIJAEL8NDw=&amp;h=301&amp;w=431&amp;sz=7&amp;hl=en&amp;start=3&amp;tbnid=vBGRCc2nUG2x0M:&amp;tbnh=88&amp;tbnw=126&amp;prev=/images?q=window&amp;gbv=2&amp;hl=en" TargetMode="Externa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8" Type="http://schemas.openxmlformats.org/officeDocument/2006/relationships/image" Target="../media/image66.png"/><Relationship Id="rId3" Type="http://schemas.microsoft.com/office/2007/relationships/media" Target="file:///D:\Psychology\A2%20Psychology\PSYA4\Resources\eye_tiger.mp3" TargetMode="External"/><Relationship Id="rId7" Type="http://schemas.openxmlformats.org/officeDocument/2006/relationships/image" Target="../media/image65.png"/><Relationship Id="rId2" Type="http://schemas.openxmlformats.org/officeDocument/2006/relationships/audio" Target="file:///D:\Psychology\A2%20Psychology\PSYA4\Resources\lets%20get%20ready%20to%20rumble.mp3" TargetMode="External"/><Relationship Id="rId1" Type="http://schemas.microsoft.com/office/2007/relationships/media" Target="file:///D:\Psychology\A2%20Psychology\PSYA4\Resources\lets%20get%20ready%20to%20rumble.mp3" TargetMode="External"/><Relationship Id="rId6" Type="http://schemas.openxmlformats.org/officeDocument/2006/relationships/image" Target="../media/image64.wmf"/><Relationship Id="rId5" Type="http://schemas.openxmlformats.org/officeDocument/2006/relationships/slideLayout" Target="../slideLayouts/slideLayout5.xml"/><Relationship Id="rId4" Type="http://schemas.openxmlformats.org/officeDocument/2006/relationships/audio" Target="file:///D:\Psychology\A2%20Psychology\PSYA4\Resources\eye_tiger.mp3" TargetMode="External"/><Relationship Id="rId9" Type="http://schemas.openxmlformats.org/officeDocument/2006/relationships/image" Target="../media/image67.png"/></Relationships>
</file>

<file path=ppt/slides/_rels/slide66.xml.rels><?xml version="1.0" encoding="UTF-8" standalone="yes"?>
<Relationships xmlns="http://schemas.openxmlformats.org/package/2006/relationships"><Relationship Id="rId8" Type="http://schemas.openxmlformats.org/officeDocument/2006/relationships/image" Target="../media/image69.png"/><Relationship Id="rId3" Type="http://schemas.microsoft.com/office/2007/relationships/media" Target="../media/media2.WAV"/><Relationship Id="rId7" Type="http://schemas.openxmlformats.org/officeDocument/2006/relationships/image" Target="../media/image64.wmf"/><Relationship Id="rId2" Type="http://schemas.openxmlformats.org/officeDocument/2006/relationships/audio" Target="../media/media1.WAV"/><Relationship Id="rId1" Type="http://schemas.microsoft.com/office/2007/relationships/media" Target="../media/media1.WAV"/><Relationship Id="rId6" Type="http://schemas.openxmlformats.org/officeDocument/2006/relationships/image" Target="../media/image68.png"/><Relationship Id="rId5" Type="http://schemas.openxmlformats.org/officeDocument/2006/relationships/slideLayout" Target="../slideLayouts/slideLayout2.xml"/><Relationship Id="rId10" Type="http://schemas.openxmlformats.org/officeDocument/2006/relationships/image" Target="../media/image67.png"/><Relationship Id="rId4" Type="http://schemas.openxmlformats.org/officeDocument/2006/relationships/audio" Target="../media/media2.WAV"/><Relationship Id="rId9" Type="http://schemas.openxmlformats.org/officeDocument/2006/relationships/image" Target="../media/image66.png"/></Relationships>
</file>

<file path=ppt/slides/_rels/slide67.xml.rels><?xml version="1.0" encoding="UTF-8" standalone="yes"?>
<Relationships xmlns="http://schemas.openxmlformats.org/package/2006/relationships"><Relationship Id="rId8" Type="http://schemas.openxmlformats.org/officeDocument/2006/relationships/image" Target="../media/image69.png"/><Relationship Id="rId3" Type="http://schemas.microsoft.com/office/2007/relationships/media" Target="../media/media2.WAV"/><Relationship Id="rId7" Type="http://schemas.openxmlformats.org/officeDocument/2006/relationships/image" Target="../media/image64.wmf"/><Relationship Id="rId2" Type="http://schemas.openxmlformats.org/officeDocument/2006/relationships/audio" Target="../media/media1.WAV"/><Relationship Id="rId1" Type="http://schemas.microsoft.com/office/2007/relationships/media" Target="../media/media1.WAV"/><Relationship Id="rId6" Type="http://schemas.openxmlformats.org/officeDocument/2006/relationships/image" Target="../media/image68.png"/><Relationship Id="rId5" Type="http://schemas.openxmlformats.org/officeDocument/2006/relationships/slideLayout" Target="../slideLayouts/slideLayout2.xml"/><Relationship Id="rId10" Type="http://schemas.openxmlformats.org/officeDocument/2006/relationships/image" Target="../media/image67.png"/><Relationship Id="rId4" Type="http://schemas.openxmlformats.org/officeDocument/2006/relationships/audio" Target="../media/media2.WAV"/><Relationship Id="rId9" Type="http://schemas.openxmlformats.org/officeDocument/2006/relationships/image" Target="../media/image66.png"/></Relationships>
</file>

<file path=ppt/slides/_rels/slide68.xml.rels><?xml version="1.0" encoding="UTF-8" standalone="yes"?>
<Relationships xmlns="http://schemas.openxmlformats.org/package/2006/relationships"><Relationship Id="rId8" Type="http://schemas.openxmlformats.org/officeDocument/2006/relationships/image" Target="../media/image69.png"/><Relationship Id="rId3" Type="http://schemas.microsoft.com/office/2007/relationships/media" Target="../media/media2.WAV"/><Relationship Id="rId7" Type="http://schemas.openxmlformats.org/officeDocument/2006/relationships/image" Target="../media/image64.wmf"/><Relationship Id="rId2" Type="http://schemas.openxmlformats.org/officeDocument/2006/relationships/audio" Target="../media/media1.WAV"/><Relationship Id="rId1" Type="http://schemas.microsoft.com/office/2007/relationships/media" Target="../media/media1.WAV"/><Relationship Id="rId6" Type="http://schemas.openxmlformats.org/officeDocument/2006/relationships/image" Target="../media/image68.png"/><Relationship Id="rId5" Type="http://schemas.openxmlformats.org/officeDocument/2006/relationships/slideLayout" Target="../slideLayouts/slideLayout2.xml"/><Relationship Id="rId10" Type="http://schemas.openxmlformats.org/officeDocument/2006/relationships/image" Target="../media/image67.png"/><Relationship Id="rId4" Type="http://schemas.openxmlformats.org/officeDocument/2006/relationships/audio" Target="../media/media2.WAV"/><Relationship Id="rId9" Type="http://schemas.openxmlformats.org/officeDocument/2006/relationships/image" Target="../media/image66.png"/></Relationships>
</file>

<file path=ppt/slides/_rels/slide69.xml.rels><?xml version="1.0" encoding="UTF-8" standalone="yes"?>
<Relationships xmlns="http://schemas.openxmlformats.org/package/2006/relationships"><Relationship Id="rId8" Type="http://schemas.openxmlformats.org/officeDocument/2006/relationships/image" Target="../media/image69.png"/><Relationship Id="rId3" Type="http://schemas.microsoft.com/office/2007/relationships/media" Target="../media/media2.WAV"/><Relationship Id="rId7" Type="http://schemas.openxmlformats.org/officeDocument/2006/relationships/image" Target="../media/image64.wmf"/><Relationship Id="rId2" Type="http://schemas.openxmlformats.org/officeDocument/2006/relationships/audio" Target="../media/media1.WAV"/><Relationship Id="rId1" Type="http://schemas.microsoft.com/office/2007/relationships/media" Target="../media/media1.WAV"/><Relationship Id="rId6" Type="http://schemas.openxmlformats.org/officeDocument/2006/relationships/image" Target="../media/image68.png"/><Relationship Id="rId5" Type="http://schemas.openxmlformats.org/officeDocument/2006/relationships/slideLayout" Target="../slideLayouts/slideLayout2.xml"/><Relationship Id="rId10" Type="http://schemas.openxmlformats.org/officeDocument/2006/relationships/image" Target="../media/image67.png"/><Relationship Id="rId4" Type="http://schemas.openxmlformats.org/officeDocument/2006/relationships/audio" Target="../media/media2.WAV"/><Relationship Id="rId9" Type="http://schemas.openxmlformats.org/officeDocument/2006/relationships/image" Target="../media/image66.png"/></Relationships>
</file>

<file path=ppt/slides/_rels/slide70.xml.rels><?xml version="1.0" encoding="UTF-8" standalone="yes"?>
<Relationships xmlns="http://schemas.openxmlformats.org/package/2006/relationships"><Relationship Id="rId8" Type="http://schemas.openxmlformats.org/officeDocument/2006/relationships/image" Target="../media/image69.png"/><Relationship Id="rId3" Type="http://schemas.microsoft.com/office/2007/relationships/media" Target="../media/media2.WAV"/><Relationship Id="rId7" Type="http://schemas.openxmlformats.org/officeDocument/2006/relationships/image" Target="../media/image64.wmf"/><Relationship Id="rId2" Type="http://schemas.openxmlformats.org/officeDocument/2006/relationships/audio" Target="../media/media1.WAV"/><Relationship Id="rId1" Type="http://schemas.microsoft.com/office/2007/relationships/media" Target="../media/media1.WAV"/><Relationship Id="rId6" Type="http://schemas.openxmlformats.org/officeDocument/2006/relationships/image" Target="../media/image68.png"/><Relationship Id="rId5" Type="http://schemas.openxmlformats.org/officeDocument/2006/relationships/slideLayout" Target="../slideLayouts/slideLayout2.xml"/><Relationship Id="rId10" Type="http://schemas.openxmlformats.org/officeDocument/2006/relationships/image" Target="../media/image67.png"/><Relationship Id="rId4" Type="http://schemas.openxmlformats.org/officeDocument/2006/relationships/audio" Target="../media/media2.WAV"/><Relationship Id="rId9" Type="http://schemas.openxmlformats.org/officeDocument/2006/relationships/image" Target="../media/image66.png"/></Relationships>
</file>

<file path=ppt/slides/_rels/slide71.xml.rels><?xml version="1.0" encoding="UTF-8" standalone="yes"?>
<Relationships xmlns="http://schemas.openxmlformats.org/package/2006/relationships"><Relationship Id="rId8" Type="http://schemas.openxmlformats.org/officeDocument/2006/relationships/image" Target="../media/image69.png"/><Relationship Id="rId3" Type="http://schemas.microsoft.com/office/2007/relationships/media" Target="../media/media2.WAV"/><Relationship Id="rId7" Type="http://schemas.openxmlformats.org/officeDocument/2006/relationships/image" Target="../media/image64.wmf"/><Relationship Id="rId2" Type="http://schemas.openxmlformats.org/officeDocument/2006/relationships/audio" Target="../media/media1.WAV"/><Relationship Id="rId1" Type="http://schemas.microsoft.com/office/2007/relationships/media" Target="../media/media1.WAV"/><Relationship Id="rId6" Type="http://schemas.openxmlformats.org/officeDocument/2006/relationships/image" Target="../media/image68.png"/><Relationship Id="rId5" Type="http://schemas.openxmlformats.org/officeDocument/2006/relationships/slideLayout" Target="../slideLayouts/slideLayout2.xml"/><Relationship Id="rId10" Type="http://schemas.openxmlformats.org/officeDocument/2006/relationships/image" Target="../media/image67.png"/><Relationship Id="rId4" Type="http://schemas.openxmlformats.org/officeDocument/2006/relationships/audio" Target="../media/media2.WAV"/><Relationship Id="rId9" Type="http://schemas.openxmlformats.org/officeDocument/2006/relationships/image" Target="../media/image66.png"/></Relationships>
</file>

<file path=ppt/slides/_rels/slide72.xml.rels><?xml version="1.0" encoding="UTF-8" standalone="yes"?>
<Relationships xmlns="http://schemas.openxmlformats.org/package/2006/relationships"><Relationship Id="rId8" Type="http://schemas.openxmlformats.org/officeDocument/2006/relationships/image" Target="../media/image69.png"/><Relationship Id="rId3" Type="http://schemas.microsoft.com/office/2007/relationships/media" Target="../media/media2.WAV"/><Relationship Id="rId7" Type="http://schemas.openxmlformats.org/officeDocument/2006/relationships/image" Target="../media/image64.wmf"/><Relationship Id="rId2" Type="http://schemas.openxmlformats.org/officeDocument/2006/relationships/audio" Target="../media/media1.WAV"/><Relationship Id="rId1" Type="http://schemas.microsoft.com/office/2007/relationships/media" Target="../media/media1.WAV"/><Relationship Id="rId6" Type="http://schemas.openxmlformats.org/officeDocument/2006/relationships/image" Target="../media/image68.png"/><Relationship Id="rId5" Type="http://schemas.openxmlformats.org/officeDocument/2006/relationships/slideLayout" Target="../slideLayouts/slideLayout2.xml"/><Relationship Id="rId10" Type="http://schemas.openxmlformats.org/officeDocument/2006/relationships/image" Target="../media/image67.png"/><Relationship Id="rId4" Type="http://schemas.openxmlformats.org/officeDocument/2006/relationships/audio" Target="../media/media2.WAV"/><Relationship Id="rId9" Type="http://schemas.openxmlformats.org/officeDocument/2006/relationships/image" Target="../media/image6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91502"/>
            <a:ext cx="7772400" cy="1470025"/>
          </a:xfrm>
        </p:spPr>
        <p:txBody>
          <a:bodyPr/>
          <a:lstStyle/>
          <a:p>
            <a:r>
              <a:rPr lang="en-US" dirty="0" smtClean="0"/>
              <a:t>3.3 Explanations of attachment</a:t>
            </a:r>
            <a:endParaRPr lang="en-US" dirty="0"/>
          </a:p>
        </p:txBody>
      </p:sp>
      <p:sp>
        <p:nvSpPr>
          <p:cNvPr id="3" name="Subtitle 2"/>
          <p:cNvSpPr>
            <a:spLocks noGrp="1"/>
          </p:cNvSpPr>
          <p:nvPr>
            <p:ph type="subTitle" idx="1"/>
          </p:nvPr>
        </p:nvSpPr>
        <p:spPr>
          <a:xfrm>
            <a:off x="1371600" y="1861527"/>
            <a:ext cx="6400800" cy="1752600"/>
          </a:xfrm>
        </p:spPr>
        <p:txBody>
          <a:bodyPr/>
          <a:lstStyle/>
          <a:p>
            <a:r>
              <a:rPr lang="en-US" dirty="0" smtClean="0"/>
              <a:t>Learning Theory</a:t>
            </a:r>
          </a:p>
          <a:p>
            <a:r>
              <a:rPr lang="en-US" dirty="0" err="1" smtClean="0"/>
              <a:t>Vs</a:t>
            </a:r>
            <a:r>
              <a:rPr lang="en-US" dirty="0" smtClean="0"/>
              <a:t> </a:t>
            </a:r>
          </a:p>
          <a:p>
            <a:r>
              <a:rPr lang="en-US" dirty="0" smtClean="0"/>
              <a:t>Evolutionary Theory</a:t>
            </a:r>
            <a:endParaRPr lang="en-US" dirty="0"/>
          </a:p>
        </p:txBody>
      </p:sp>
      <p:pic>
        <p:nvPicPr>
          <p:cNvPr id="4" name="Picture 3"/>
          <p:cNvPicPr>
            <a:picLocks noChangeAspect="1"/>
          </p:cNvPicPr>
          <p:nvPr/>
        </p:nvPicPr>
        <p:blipFill>
          <a:blip r:embed="rId2"/>
          <a:stretch>
            <a:fillRect/>
          </a:stretch>
        </p:blipFill>
        <p:spPr>
          <a:xfrm>
            <a:off x="2901461" y="3768969"/>
            <a:ext cx="3289300" cy="2463800"/>
          </a:xfrm>
          <a:prstGeom prst="rect">
            <a:avLst/>
          </a:prstGeom>
        </p:spPr>
      </p:pic>
    </p:spTree>
    <p:extLst>
      <p:ext uri="{BB962C8B-B14F-4D97-AF65-F5344CB8AC3E}">
        <p14:creationId xmlns:p14="http://schemas.microsoft.com/office/powerpoint/2010/main" val="25596230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4"/>
          <p:cNvSpPr>
            <a:spLocks noChangeArrowheads="1"/>
          </p:cNvSpPr>
          <p:nvPr/>
        </p:nvSpPr>
        <p:spPr bwMode="auto">
          <a:xfrm>
            <a:off x="5003800" y="260350"/>
            <a:ext cx="3779838" cy="1249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r>
              <a:rPr lang="en-GB" sz="2400" b="1"/>
              <a:t>Maccoby (1980)</a:t>
            </a:r>
            <a:r>
              <a:rPr lang="en-GB" sz="2400"/>
              <a:t> identified </a:t>
            </a:r>
            <a:r>
              <a:rPr lang="en-GB" sz="2800" b="1">
                <a:solidFill>
                  <a:schemeClr val="accent2"/>
                </a:solidFill>
              </a:rPr>
              <a:t>four</a:t>
            </a:r>
            <a:r>
              <a:rPr lang="en-GB" sz="2400" b="1"/>
              <a:t> characteristics</a:t>
            </a:r>
            <a:r>
              <a:rPr lang="en-GB" sz="2400"/>
              <a:t> of </a:t>
            </a:r>
            <a:r>
              <a:rPr lang="en-GB" sz="2400" b="1"/>
              <a:t>attachment</a:t>
            </a:r>
            <a:r>
              <a:rPr lang="en-GB" sz="2400"/>
              <a:t>:</a:t>
            </a:r>
          </a:p>
        </p:txBody>
      </p:sp>
      <p:pic>
        <p:nvPicPr>
          <p:cNvPr id="8195" name="Picture 6" descr="mother&amp;baby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850" y="260350"/>
            <a:ext cx="4535488" cy="6381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6" name="Rectangle 9"/>
          <p:cNvSpPr>
            <a:spLocks noChangeArrowheads="1"/>
          </p:cNvSpPr>
          <p:nvPr/>
        </p:nvSpPr>
        <p:spPr bwMode="auto">
          <a:xfrm>
            <a:off x="3492500" y="2349500"/>
            <a:ext cx="1841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endParaRPr lang="en-US"/>
          </a:p>
        </p:txBody>
      </p:sp>
    </p:spTree>
    <p:extLst>
      <p:ext uri="{BB962C8B-B14F-4D97-AF65-F5344CB8AC3E}">
        <p14:creationId xmlns:p14="http://schemas.microsoft.com/office/powerpoint/2010/main" val="20410424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2" name="Rectangle 4"/>
          <p:cNvSpPr>
            <a:spLocks noChangeArrowheads="1"/>
          </p:cNvSpPr>
          <p:nvPr/>
        </p:nvSpPr>
        <p:spPr bwMode="auto">
          <a:xfrm>
            <a:off x="395288" y="476250"/>
            <a:ext cx="83153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GB" sz="2400"/>
              <a:t>The infant seeks </a:t>
            </a:r>
            <a:r>
              <a:rPr lang="en-GB" sz="2400" b="1"/>
              <a:t>proximity</a:t>
            </a:r>
            <a:r>
              <a:rPr lang="en-GB" sz="2400"/>
              <a:t>, trying to stay near the caregiver</a:t>
            </a:r>
          </a:p>
        </p:txBody>
      </p:sp>
      <p:pic>
        <p:nvPicPr>
          <p:cNvPr id="9219" name="Picture 6" descr="mother+and+daughte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27313" y="1557338"/>
            <a:ext cx="3775075" cy="4954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8906926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7412">
                                            <p:txEl>
                                              <p:pRg st="0" end="0"/>
                                            </p:txEl>
                                          </p:spTgt>
                                        </p:tgtEl>
                                        <p:attrNameLst>
                                          <p:attrName>style.visibility</p:attrName>
                                        </p:attrNameLst>
                                      </p:cBhvr>
                                      <p:to>
                                        <p:strVal val="visible"/>
                                      </p:to>
                                    </p:set>
                                    <p:anim calcmode="lin" valueType="num">
                                      <p:cBhvr additive="base">
                                        <p:cTn id="7" dur="500" fill="hold"/>
                                        <p:tgtEl>
                                          <p:spTgt spid="174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7412">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6" name="Rectangle 4"/>
          <p:cNvSpPr>
            <a:spLocks noChangeArrowheads="1"/>
          </p:cNvSpPr>
          <p:nvPr/>
        </p:nvSpPr>
        <p:spPr bwMode="auto">
          <a:xfrm>
            <a:off x="323850" y="692150"/>
            <a:ext cx="86090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GB" sz="2400"/>
              <a:t>Both the infant and caregiver feel </a:t>
            </a:r>
            <a:r>
              <a:rPr lang="en-GB" sz="2400" b="1"/>
              <a:t>distressed </a:t>
            </a:r>
            <a:r>
              <a:rPr lang="en-GB" sz="2400"/>
              <a:t>when separated.</a:t>
            </a:r>
          </a:p>
        </p:txBody>
      </p:sp>
      <p:pic>
        <p:nvPicPr>
          <p:cNvPr id="10243" name="Picture 6" descr="crying_baby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55875" y="1773238"/>
            <a:ext cx="4103688" cy="4103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1126357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8436">
                                            <p:txEl>
                                              <p:pRg st="0" end="0"/>
                                            </p:txEl>
                                          </p:spTgt>
                                        </p:tgtEl>
                                        <p:attrNameLst>
                                          <p:attrName>style.visibility</p:attrName>
                                        </p:attrNameLst>
                                      </p:cBhvr>
                                      <p:to>
                                        <p:strVal val="visible"/>
                                      </p:to>
                                    </p:set>
                                    <p:anim calcmode="lin" valueType="num">
                                      <p:cBhvr additive="base">
                                        <p:cTn id="7" dur="500" fill="hold"/>
                                        <p:tgtEl>
                                          <p:spTgt spid="1843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8436">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0" name="Rectangle 4"/>
          <p:cNvSpPr>
            <a:spLocks noChangeArrowheads="1"/>
          </p:cNvSpPr>
          <p:nvPr/>
        </p:nvSpPr>
        <p:spPr bwMode="auto">
          <a:xfrm>
            <a:off x="684213" y="620713"/>
            <a:ext cx="799941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GB" sz="2400"/>
              <a:t>Both the infant and caregiver feel </a:t>
            </a:r>
            <a:r>
              <a:rPr lang="en-GB" sz="2400" b="1"/>
              <a:t>pleasure</a:t>
            </a:r>
            <a:r>
              <a:rPr lang="en-GB" sz="2400"/>
              <a:t> when reunited</a:t>
            </a:r>
          </a:p>
        </p:txBody>
      </p:sp>
      <p:sp>
        <p:nvSpPr>
          <p:cNvPr id="11267" name="Rectangle 5"/>
          <p:cNvSpPr>
            <a:spLocks noChangeArrowheads="1"/>
          </p:cNvSpPr>
          <p:nvPr/>
        </p:nvSpPr>
        <p:spPr bwMode="auto">
          <a:xfrm>
            <a:off x="2124075" y="1557338"/>
            <a:ext cx="4993675"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GB" dirty="0">
                <a:hlinkClick r:id="rId2"/>
              </a:rPr>
              <a:t>http://www.youtube.com/watch?v=</a:t>
            </a:r>
            <a:r>
              <a:rPr lang="en-GB" dirty="0" smtClean="0">
                <a:hlinkClick r:id="rId2"/>
              </a:rPr>
              <a:t>wDZUfGBUSeY</a:t>
            </a:r>
            <a:endParaRPr lang="en-GB" dirty="0" smtClean="0"/>
          </a:p>
          <a:p>
            <a:endParaRPr lang="en-GB" dirty="0"/>
          </a:p>
        </p:txBody>
      </p:sp>
      <p:pic>
        <p:nvPicPr>
          <p:cNvPr id="11268" name="Picture 7" descr="3502-00014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03575" y="2133600"/>
            <a:ext cx="3057525" cy="416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0491210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9460">
                                            <p:txEl>
                                              <p:pRg st="0" end="0"/>
                                            </p:txEl>
                                          </p:spTgt>
                                        </p:tgtEl>
                                        <p:attrNameLst>
                                          <p:attrName>style.visibility</p:attrName>
                                        </p:attrNameLst>
                                      </p:cBhvr>
                                      <p:to>
                                        <p:strVal val="visible"/>
                                      </p:to>
                                    </p:set>
                                    <p:anim calcmode="lin" valueType="num">
                                      <p:cBhvr additive="base">
                                        <p:cTn id="7" dur="500" fill="hold"/>
                                        <p:tgtEl>
                                          <p:spTgt spid="19460">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9460">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4" name="Rectangle 4"/>
          <p:cNvSpPr>
            <a:spLocks noChangeArrowheads="1"/>
          </p:cNvSpPr>
          <p:nvPr/>
        </p:nvSpPr>
        <p:spPr bwMode="auto">
          <a:xfrm>
            <a:off x="827088" y="549275"/>
            <a:ext cx="7488237"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r>
              <a:rPr lang="en-GB" sz="2400"/>
              <a:t>The infant is generally always aware of the caregiver and makes </a:t>
            </a:r>
            <a:r>
              <a:rPr lang="en-GB" sz="2400" b="1"/>
              <a:t>frequent contact</a:t>
            </a:r>
            <a:r>
              <a:rPr lang="en-GB" sz="2400"/>
              <a:t>.</a:t>
            </a:r>
          </a:p>
        </p:txBody>
      </p:sp>
      <p:pic>
        <p:nvPicPr>
          <p:cNvPr id="12291" name="Picture 6" descr="elephant-mother-bab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84438" y="1844675"/>
            <a:ext cx="4300537" cy="431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3305990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20484">
                                            <p:txEl>
                                              <p:pRg st="0" end="0"/>
                                            </p:txEl>
                                          </p:spTgt>
                                        </p:tgtEl>
                                        <p:attrNameLst>
                                          <p:attrName>style.visibility</p:attrName>
                                        </p:attrNameLst>
                                      </p:cBhvr>
                                      <p:to>
                                        <p:strVal val="visible"/>
                                      </p:to>
                                    </p:set>
                                    <p:anim calcmode="lin" valueType="num">
                                      <p:cBhvr additive="base">
                                        <p:cTn id="7" dur="500" fill="hold"/>
                                        <p:tgtEl>
                                          <p:spTgt spid="2048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0484">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Specification!</a:t>
            </a:r>
            <a:endParaRPr lang="en-GB"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5138" y="1962150"/>
            <a:ext cx="8212137" cy="2932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8334487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t>Starter review – How do Babies Attach?</a:t>
            </a:r>
            <a:br>
              <a:rPr lang="en-US" sz="3200" dirty="0" smtClean="0"/>
            </a:br>
            <a:r>
              <a:rPr lang="en-US" sz="3200" dirty="0" smtClean="0"/>
              <a:t/>
            </a:r>
            <a:br>
              <a:rPr lang="en-US" sz="3200" dirty="0" smtClean="0"/>
            </a:br>
            <a:r>
              <a:rPr lang="en-US" sz="3200" dirty="0" smtClean="0"/>
              <a:t>If this is the answer – what was the question?</a:t>
            </a:r>
            <a:endParaRPr lang="en-US" sz="32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109141186"/>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3558738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Recap: The Role of Fathers </a:t>
            </a:r>
            <a:endParaRPr lang="en-US" dirty="0"/>
          </a:p>
        </p:txBody>
      </p:sp>
      <p:sp>
        <p:nvSpPr>
          <p:cNvPr id="3" name="Content Placeholder 2"/>
          <p:cNvSpPr>
            <a:spLocks noGrp="1"/>
          </p:cNvSpPr>
          <p:nvPr>
            <p:ph idx="1"/>
          </p:nvPr>
        </p:nvSpPr>
        <p:spPr/>
        <p:txBody>
          <a:bodyPr/>
          <a:lstStyle/>
          <a:p>
            <a:pPr marL="0" indent="0" algn="ctr">
              <a:buNone/>
            </a:pPr>
            <a:r>
              <a:rPr lang="en-US" dirty="0" smtClean="0"/>
              <a:t>True or False Activity</a:t>
            </a:r>
            <a:endParaRPr lang="en-US" dirty="0"/>
          </a:p>
        </p:txBody>
      </p:sp>
    </p:spTree>
    <p:extLst>
      <p:ext uri="{BB962C8B-B14F-4D97-AF65-F5344CB8AC3E}">
        <p14:creationId xmlns:p14="http://schemas.microsoft.com/office/powerpoint/2010/main" val="395052511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 Box 4"/>
          <p:cNvSpPr txBox="1">
            <a:spLocks noChangeArrowheads="1"/>
          </p:cNvSpPr>
          <p:nvPr/>
        </p:nvSpPr>
        <p:spPr bwMode="auto">
          <a:xfrm>
            <a:off x="250825" y="260350"/>
            <a:ext cx="184150" cy="1190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endParaRPr lang="en-GB"/>
          </a:p>
          <a:p>
            <a:pPr eaLnBrk="1" hangingPunct="1"/>
            <a:endParaRPr lang="en-GB"/>
          </a:p>
          <a:p>
            <a:pPr eaLnBrk="1" hangingPunct="1"/>
            <a:endParaRPr lang="en-GB"/>
          </a:p>
          <a:p>
            <a:pPr eaLnBrk="1" hangingPunct="1"/>
            <a:endParaRPr lang="en-GB"/>
          </a:p>
        </p:txBody>
      </p:sp>
      <p:pic>
        <p:nvPicPr>
          <p:cNvPr id="13315" name="Picture 6" descr="View Image">
            <a:hlinkClick r:id="rId2"/>
          </p:cNvPr>
          <p:cNvPicPr>
            <a:picLocks noChangeAspect="1" noChangeArrowheads="1"/>
          </p:cNvPicPr>
          <p:nvPr/>
        </p:nvPicPr>
        <p:blipFill>
          <a:blip r:embed="rId3">
            <a:clrChange>
              <a:clrFrom>
                <a:srgbClr val="FCFEFC"/>
              </a:clrFrom>
              <a:clrTo>
                <a:srgbClr val="FCFEFC">
                  <a:alpha val="0"/>
                </a:srgbClr>
              </a:clrTo>
            </a:clrChange>
            <a:extLst>
              <a:ext uri="{28A0092B-C50C-407E-A947-70E740481C1C}">
                <a14:useLocalDpi xmlns:a14="http://schemas.microsoft.com/office/drawing/2010/main" val="0"/>
              </a:ext>
            </a:extLst>
          </a:blip>
          <a:srcRect/>
          <a:stretch>
            <a:fillRect/>
          </a:stretch>
        </p:blipFill>
        <p:spPr bwMode="auto">
          <a:xfrm>
            <a:off x="971550" y="2205038"/>
            <a:ext cx="2381250" cy="220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6" name="Picture 8" descr="View Image">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24525" y="2133600"/>
            <a:ext cx="1900238" cy="2233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7" name="Text Box 9"/>
          <p:cNvSpPr txBox="1">
            <a:spLocks noChangeArrowheads="1"/>
          </p:cNvSpPr>
          <p:nvPr/>
        </p:nvSpPr>
        <p:spPr bwMode="auto">
          <a:xfrm>
            <a:off x="2987675" y="476250"/>
            <a:ext cx="26987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r>
              <a:rPr lang="en-GB" sz="3600" b="1"/>
              <a:t>Attachment</a:t>
            </a:r>
          </a:p>
        </p:txBody>
      </p:sp>
      <p:sp>
        <p:nvSpPr>
          <p:cNvPr id="13318" name="Text Box 10"/>
          <p:cNvSpPr txBox="1">
            <a:spLocks noChangeArrowheads="1"/>
          </p:cNvSpPr>
          <p:nvPr/>
        </p:nvSpPr>
        <p:spPr bwMode="auto">
          <a:xfrm>
            <a:off x="179388" y="4437063"/>
            <a:ext cx="380841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r>
              <a:rPr lang="en-GB" sz="2400" b="1"/>
              <a:t>Evolutionary perspective</a:t>
            </a:r>
          </a:p>
        </p:txBody>
      </p:sp>
      <p:sp>
        <p:nvSpPr>
          <p:cNvPr id="13319" name="Text Box 11"/>
          <p:cNvSpPr txBox="1">
            <a:spLocks noChangeArrowheads="1"/>
          </p:cNvSpPr>
          <p:nvPr/>
        </p:nvSpPr>
        <p:spPr bwMode="auto">
          <a:xfrm>
            <a:off x="4776788" y="4437063"/>
            <a:ext cx="436721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r>
              <a:rPr lang="en-GB" sz="2400" b="1"/>
              <a:t>Learning Theory Perspective</a:t>
            </a:r>
          </a:p>
        </p:txBody>
      </p:sp>
      <p:cxnSp>
        <p:nvCxnSpPr>
          <p:cNvPr id="13320" name="AutoShape 12"/>
          <p:cNvCxnSpPr>
            <a:cxnSpLocks noChangeShapeType="1"/>
            <a:stCxn id="13317" idx="2"/>
            <a:endCxn id="13315" idx="0"/>
          </p:cNvCxnSpPr>
          <p:nvPr/>
        </p:nvCxnSpPr>
        <p:spPr bwMode="auto">
          <a:xfrm rot="5400000">
            <a:off x="2705894" y="573881"/>
            <a:ext cx="1087438" cy="2174875"/>
          </a:xfrm>
          <a:prstGeom prst="curvedConnector3">
            <a:avLst>
              <a:gd name="adj1" fmla="val 49926"/>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13321" name="AutoShape 13"/>
          <p:cNvCxnSpPr>
            <a:cxnSpLocks noChangeShapeType="1"/>
            <a:stCxn id="13317" idx="2"/>
            <a:endCxn id="13316" idx="0"/>
          </p:cNvCxnSpPr>
          <p:nvPr/>
        </p:nvCxnSpPr>
        <p:spPr bwMode="auto">
          <a:xfrm rot="16200000" flipH="1">
            <a:off x="4998244" y="456406"/>
            <a:ext cx="1016000" cy="2338388"/>
          </a:xfrm>
          <a:prstGeom prst="curvedConnector3">
            <a:avLst>
              <a:gd name="adj1" fmla="val 50000"/>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13322" name="Text Box 15"/>
          <p:cNvSpPr txBox="1">
            <a:spLocks noChangeArrowheads="1"/>
          </p:cNvSpPr>
          <p:nvPr/>
        </p:nvSpPr>
        <p:spPr bwMode="auto">
          <a:xfrm>
            <a:off x="179388" y="4941888"/>
            <a:ext cx="3879850" cy="14652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r>
              <a:rPr lang="en-GB"/>
              <a:t>The tendency to form attachments is</a:t>
            </a:r>
          </a:p>
          <a:p>
            <a:pPr eaLnBrk="1" hangingPunct="1"/>
            <a:r>
              <a:rPr lang="en-GB" b="1"/>
              <a:t>INNATE</a:t>
            </a:r>
            <a:r>
              <a:rPr lang="en-GB"/>
              <a:t>!</a:t>
            </a:r>
          </a:p>
          <a:p>
            <a:pPr eaLnBrk="1" hangingPunct="1"/>
            <a:endParaRPr lang="en-GB"/>
          </a:p>
          <a:p>
            <a:pPr eaLnBrk="1" hangingPunct="1"/>
            <a:r>
              <a:rPr lang="en-GB"/>
              <a:t>Tendency is present in both infants </a:t>
            </a:r>
          </a:p>
          <a:p>
            <a:pPr eaLnBrk="1" hangingPunct="1"/>
            <a:r>
              <a:rPr lang="en-GB"/>
              <a:t>and mothers</a:t>
            </a:r>
          </a:p>
        </p:txBody>
      </p:sp>
      <p:sp>
        <p:nvSpPr>
          <p:cNvPr id="13323" name="Text Box 16"/>
          <p:cNvSpPr txBox="1">
            <a:spLocks noChangeArrowheads="1"/>
          </p:cNvSpPr>
          <p:nvPr/>
        </p:nvSpPr>
        <p:spPr bwMode="auto">
          <a:xfrm>
            <a:off x="4643438" y="5013325"/>
            <a:ext cx="4298950" cy="1190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r>
              <a:rPr lang="en-GB"/>
              <a:t>Infants have </a:t>
            </a:r>
            <a:r>
              <a:rPr lang="en-GB" b="1"/>
              <a:t>no INNATE</a:t>
            </a:r>
            <a:r>
              <a:rPr lang="en-GB"/>
              <a:t> tendency to </a:t>
            </a:r>
          </a:p>
          <a:p>
            <a:pPr eaLnBrk="1" hangingPunct="1"/>
            <a:r>
              <a:rPr lang="en-GB"/>
              <a:t>form attachments</a:t>
            </a:r>
          </a:p>
          <a:p>
            <a:pPr eaLnBrk="1" hangingPunct="1"/>
            <a:endParaRPr lang="en-GB"/>
          </a:p>
          <a:p>
            <a:pPr eaLnBrk="1" hangingPunct="1"/>
            <a:r>
              <a:rPr lang="en-GB"/>
              <a:t>They </a:t>
            </a:r>
            <a:r>
              <a:rPr lang="en-GB" b="1"/>
              <a:t>learn</a:t>
            </a:r>
            <a:r>
              <a:rPr lang="en-GB"/>
              <a:t> attachments because of food</a:t>
            </a:r>
          </a:p>
        </p:txBody>
      </p:sp>
    </p:spTree>
    <p:extLst>
      <p:ext uri="{BB962C8B-B14F-4D97-AF65-F5344CB8AC3E}">
        <p14:creationId xmlns:p14="http://schemas.microsoft.com/office/powerpoint/2010/main" val="55049125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0000"/>
          </a:solidFill>
        </p:spPr>
        <p:txBody>
          <a:bodyPr>
            <a:normAutofit fontScale="90000"/>
          </a:bodyPr>
          <a:lstStyle/>
          <a:p>
            <a:r>
              <a:rPr lang="en-US" dirty="0" smtClean="0"/>
              <a:t>Learning Theory: Basic Assumptions</a:t>
            </a:r>
            <a:endParaRPr lang="en-US" dirty="0"/>
          </a:p>
        </p:txBody>
      </p:sp>
      <p:sp>
        <p:nvSpPr>
          <p:cNvPr id="3" name="Content Placeholder 2"/>
          <p:cNvSpPr>
            <a:spLocks noGrp="1"/>
          </p:cNvSpPr>
          <p:nvPr>
            <p:ph idx="1"/>
          </p:nvPr>
        </p:nvSpPr>
        <p:spPr/>
        <p:txBody>
          <a:bodyPr/>
          <a:lstStyle/>
          <a:p>
            <a:r>
              <a:rPr lang="en-US" dirty="0" smtClean="0"/>
              <a:t>All </a:t>
            </a:r>
            <a:r>
              <a:rPr lang="en-US" dirty="0" err="1" smtClean="0"/>
              <a:t>behaviour</a:t>
            </a:r>
            <a:r>
              <a:rPr lang="en-US" dirty="0" smtClean="0"/>
              <a:t> is learnt through experience via the process of association.</a:t>
            </a:r>
          </a:p>
          <a:p>
            <a:endParaRPr lang="en-US" dirty="0"/>
          </a:p>
          <a:p>
            <a:r>
              <a:rPr lang="en-US" dirty="0" smtClean="0"/>
              <a:t>Attachment – infant learns to associate caregiver with food.</a:t>
            </a:r>
          </a:p>
          <a:p>
            <a:endParaRPr lang="en-US" dirty="0"/>
          </a:p>
          <a:p>
            <a:r>
              <a:rPr lang="en-US" dirty="0" smtClean="0"/>
              <a:t>Cupboard Love Theory</a:t>
            </a:r>
            <a:endParaRPr lang="en-US" dirty="0"/>
          </a:p>
        </p:txBody>
      </p:sp>
    </p:spTree>
    <p:extLst>
      <p:ext uri="{BB962C8B-B14F-4D97-AF65-F5344CB8AC3E}">
        <p14:creationId xmlns:p14="http://schemas.microsoft.com/office/powerpoint/2010/main" val="147126161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Classical Conditioning – Key Concepts</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6280922"/>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1796599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solidFill>
            <a:srgbClr val="00B0F0"/>
          </a:solidFill>
        </p:spPr>
        <p:txBody>
          <a:bodyPr/>
          <a:lstStyle/>
          <a:p>
            <a:pPr eaLnBrk="1" hangingPunct="1"/>
            <a:r>
              <a:rPr lang="en-US" sz="3600" dirty="0" smtClean="0"/>
              <a:t>Ivan Pavlov</a:t>
            </a:r>
            <a:r>
              <a:rPr lang="en-US" sz="3600" dirty="0" smtClean="0">
                <a:solidFill>
                  <a:srgbClr val="333333"/>
                </a:solidFill>
              </a:rPr>
              <a:t>1849-1936</a:t>
            </a:r>
            <a:endParaRPr lang="en-US" dirty="0" smtClean="0">
              <a:solidFill>
                <a:srgbClr val="333333"/>
              </a:solidFill>
            </a:endParaRPr>
          </a:p>
        </p:txBody>
      </p:sp>
      <p:pic>
        <p:nvPicPr>
          <p:cNvPr id="6147" name="Picture 3" descr="serie1"/>
          <p:cNvPicPr>
            <a:picLocks noChangeAspect="1" noChangeArrowheads="1"/>
          </p:cNvPicPr>
          <p:nvPr/>
        </p:nvPicPr>
        <p:blipFill>
          <a:blip r:embed="rId2" cstate="print"/>
          <a:srcRect/>
          <a:stretch>
            <a:fillRect/>
          </a:stretch>
        </p:blipFill>
        <p:spPr bwMode="auto">
          <a:xfrm>
            <a:off x="2441575" y="1600200"/>
            <a:ext cx="2498917" cy="3257560"/>
          </a:xfrm>
          <a:prstGeom prst="rect">
            <a:avLst/>
          </a:prstGeom>
          <a:noFill/>
          <a:ln w="9525">
            <a:noFill/>
            <a:miter lim="800000"/>
            <a:headEnd/>
            <a:tailEnd/>
          </a:ln>
        </p:spPr>
      </p:pic>
      <p:sp>
        <p:nvSpPr>
          <p:cNvPr id="4" name="Rectangle 3"/>
          <p:cNvSpPr/>
          <p:nvPr/>
        </p:nvSpPr>
        <p:spPr>
          <a:xfrm>
            <a:off x="1214414" y="5143512"/>
            <a:ext cx="6715156" cy="646331"/>
          </a:xfrm>
          <a:prstGeom prst="rect">
            <a:avLst/>
          </a:prstGeom>
        </p:spPr>
        <p:txBody>
          <a:bodyPr wrap="square">
            <a:spAutoFit/>
          </a:bodyPr>
          <a:lstStyle/>
          <a:p>
            <a:r>
              <a:rPr lang="en-US" dirty="0" smtClean="0">
                <a:hlinkClick r:id="rId3"/>
              </a:rPr>
              <a:t>http://www.simplypsychology.pwp.blueyonder.co.uk/pavlov.html</a:t>
            </a:r>
            <a:endParaRPr lang="en-US" dirty="0" smtClean="0"/>
          </a:p>
          <a:p>
            <a:endParaRPr lang="en-US" dirty="0"/>
          </a:p>
        </p:txBody>
      </p:sp>
    </p:spTree>
    <p:extLst>
      <p:ext uri="{BB962C8B-B14F-4D97-AF65-F5344CB8AC3E}">
        <p14:creationId xmlns:p14="http://schemas.microsoft.com/office/powerpoint/2010/main" val="355205263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685800" y="228600"/>
            <a:ext cx="7772400" cy="990600"/>
          </a:xfrm>
          <a:solidFill>
            <a:srgbClr val="00B0F0"/>
          </a:solidFill>
        </p:spPr>
        <p:txBody>
          <a:bodyPr/>
          <a:lstStyle/>
          <a:p>
            <a:pPr eaLnBrk="1" hangingPunct="1"/>
            <a:r>
              <a:rPr lang="en-US" dirty="0" smtClean="0"/>
              <a:t>Pavlov’s Dogs</a:t>
            </a:r>
          </a:p>
        </p:txBody>
      </p:sp>
      <p:pic>
        <p:nvPicPr>
          <p:cNvPr id="7171" name="Picture 3" descr="Pavlov"/>
          <p:cNvPicPr>
            <a:picLocks noChangeAspect="1" noChangeArrowheads="1"/>
          </p:cNvPicPr>
          <p:nvPr/>
        </p:nvPicPr>
        <p:blipFill>
          <a:blip r:embed="rId2" cstate="print"/>
          <a:srcRect/>
          <a:stretch>
            <a:fillRect/>
          </a:stretch>
        </p:blipFill>
        <p:spPr bwMode="auto">
          <a:xfrm>
            <a:off x="3244354" y="1219200"/>
            <a:ext cx="5486400" cy="5149850"/>
          </a:xfrm>
          <a:prstGeom prst="rect">
            <a:avLst/>
          </a:prstGeom>
          <a:noFill/>
          <a:ln w="9525">
            <a:noFill/>
            <a:miter lim="800000"/>
            <a:headEnd/>
            <a:tailEnd/>
          </a:ln>
        </p:spPr>
      </p:pic>
      <p:sp>
        <p:nvSpPr>
          <p:cNvPr id="2" name="TextBox 1"/>
          <p:cNvSpPr txBox="1"/>
          <p:nvPr/>
        </p:nvSpPr>
        <p:spPr>
          <a:xfrm>
            <a:off x="685800" y="2041672"/>
            <a:ext cx="1343892" cy="2585323"/>
          </a:xfrm>
          <a:prstGeom prst="rect">
            <a:avLst/>
          </a:prstGeom>
          <a:noFill/>
        </p:spPr>
        <p:txBody>
          <a:bodyPr wrap="square" rtlCol="0">
            <a:spAutoFit/>
          </a:bodyPr>
          <a:lstStyle/>
          <a:p>
            <a:r>
              <a:rPr lang="en-US" dirty="0" smtClean="0"/>
              <a:t>Activity:</a:t>
            </a:r>
          </a:p>
          <a:p>
            <a:endParaRPr lang="en-US" dirty="0"/>
          </a:p>
          <a:p>
            <a:r>
              <a:rPr lang="en-US" dirty="0" smtClean="0"/>
              <a:t>Create your own version of this that would explain attachment in babies</a:t>
            </a:r>
            <a:endParaRPr lang="en-US" dirty="0"/>
          </a:p>
        </p:txBody>
      </p:sp>
    </p:spTree>
    <p:extLst>
      <p:ext uri="{BB962C8B-B14F-4D97-AF65-F5344CB8AC3E}">
        <p14:creationId xmlns:p14="http://schemas.microsoft.com/office/powerpoint/2010/main" val="420008038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Key Terms:</a:t>
            </a:r>
            <a:endParaRPr lang="en-US" dirty="0"/>
          </a:p>
        </p:txBody>
      </p:sp>
      <p:graphicFrame>
        <p:nvGraphicFramePr>
          <p:cNvPr id="4" name="Content Placeholder 3"/>
          <p:cNvGraphicFramePr>
            <a:graphicFrameLocks noGrp="1"/>
          </p:cNvGraphicFramePr>
          <p:nvPr>
            <p:ph idx="1"/>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7349256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“You don’t have to be at home to be an attachment parent”</a:t>
            </a:r>
            <a:endParaRPr lang="en-GB" dirty="0"/>
          </a:p>
        </p:txBody>
      </p:sp>
      <p:sp>
        <p:nvSpPr>
          <p:cNvPr id="3" name="Content Placeholder 2"/>
          <p:cNvSpPr>
            <a:spLocks noGrp="1"/>
          </p:cNvSpPr>
          <p:nvPr>
            <p:ph idx="1"/>
          </p:nvPr>
        </p:nvSpPr>
        <p:spPr/>
        <p:txBody>
          <a:bodyPr/>
          <a:lstStyle/>
          <a:p>
            <a:r>
              <a:rPr lang="en-GB" dirty="0" smtClean="0"/>
              <a:t>Learning Theory: the belief that attachments develop through conditioning processes.</a:t>
            </a:r>
          </a:p>
          <a:p>
            <a:r>
              <a:rPr lang="en-GB" dirty="0" smtClean="0"/>
              <a:t>Classical conditioning: when a response produced naturally by a certain stimulus, becomes associated with another stimulus that is not normally associated with that particular response</a:t>
            </a:r>
            <a:endParaRPr lang="en-GB" dirty="0"/>
          </a:p>
        </p:txBody>
      </p:sp>
    </p:spTree>
    <p:extLst>
      <p:ext uri="{BB962C8B-B14F-4D97-AF65-F5344CB8AC3E}">
        <p14:creationId xmlns:p14="http://schemas.microsoft.com/office/powerpoint/2010/main" val="428635804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Key Words</a:t>
            </a:r>
            <a:endParaRPr lang="en-GB" dirty="0"/>
          </a:p>
        </p:txBody>
      </p:sp>
      <p:sp>
        <p:nvSpPr>
          <p:cNvPr id="3" name="Content Placeholder 2"/>
          <p:cNvSpPr>
            <a:spLocks noGrp="1"/>
          </p:cNvSpPr>
          <p:nvPr>
            <p:ph idx="1"/>
          </p:nvPr>
        </p:nvSpPr>
        <p:spPr/>
        <p:txBody>
          <a:bodyPr>
            <a:normAutofit fontScale="85000" lnSpcReduction="10000"/>
          </a:bodyPr>
          <a:lstStyle/>
          <a:p>
            <a:r>
              <a:rPr lang="en-GB" b="1" dirty="0"/>
              <a:t>Learning Theory</a:t>
            </a:r>
            <a:r>
              <a:rPr lang="en-GB" dirty="0"/>
              <a:t>: the belief that attachments develop through conditioning processes.</a:t>
            </a:r>
          </a:p>
          <a:p>
            <a:r>
              <a:rPr lang="en-GB" b="1" dirty="0"/>
              <a:t>Classical conditioning</a:t>
            </a:r>
            <a:r>
              <a:rPr lang="en-GB" dirty="0"/>
              <a:t>: when a response produced naturally by a certain stimulus, becomes associated with another stimulus that is not normally associated with that particular </a:t>
            </a:r>
            <a:r>
              <a:rPr lang="en-GB" dirty="0" smtClean="0"/>
              <a:t>response.</a:t>
            </a:r>
          </a:p>
          <a:p>
            <a:r>
              <a:rPr lang="en-GB" b="1" dirty="0" smtClean="0"/>
              <a:t>Operant Conditioning</a:t>
            </a:r>
            <a:r>
              <a:rPr lang="en-GB" dirty="0" smtClean="0"/>
              <a:t>: learning occurring via reinforcement of behaviour, thus increasing the chances of the behaviour occurring again.</a:t>
            </a:r>
          </a:p>
          <a:p>
            <a:r>
              <a:rPr lang="en-GB" b="1" dirty="0" smtClean="0"/>
              <a:t>Cupboard Love Theory</a:t>
            </a:r>
            <a:r>
              <a:rPr lang="en-GB" dirty="0" smtClean="0"/>
              <a:t>: the belief that attachments are formed with people who feed infants.</a:t>
            </a:r>
          </a:p>
          <a:p>
            <a:pPr marL="0" indent="0">
              <a:buNone/>
            </a:pPr>
            <a:endParaRPr lang="en-GB" dirty="0"/>
          </a:p>
          <a:p>
            <a:pPr marL="0" indent="0">
              <a:buNone/>
            </a:pPr>
            <a:endParaRPr lang="en-GB" dirty="0"/>
          </a:p>
        </p:txBody>
      </p:sp>
    </p:spTree>
    <p:extLst>
      <p:ext uri="{BB962C8B-B14F-4D97-AF65-F5344CB8AC3E}">
        <p14:creationId xmlns:p14="http://schemas.microsoft.com/office/powerpoint/2010/main" val="336395074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Classical Conditioning</a:t>
            </a:r>
            <a:endParaRPr lang="en-GB"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584" y="1412777"/>
            <a:ext cx="1512168" cy="19827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64088" y="1426204"/>
            <a:ext cx="2619375" cy="1743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5536" y="3997374"/>
            <a:ext cx="1511300" cy="1981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30413" y="4085456"/>
            <a:ext cx="2733675" cy="1676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0"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372200" y="4061226"/>
            <a:ext cx="2620963" cy="1743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ight Arrow 3"/>
          <p:cNvSpPr/>
          <p:nvPr/>
        </p:nvSpPr>
        <p:spPr>
          <a:xfrm>
            <a:off x="2915816" y="1916832"/>
            <a:ext cx="1800200" cy="79208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Cross 4"/>
          <p:cNvSpPr/>
          <p:nvPr/>
        </p:nvSpPr>
        <p:spPr>
          <a:xfrm>
            <a:off x="2159732" y="4699942"/>
            <a:ext cx="360040" cy="288032"/>
          </a:xfrm>
          <a:prstGeom prst="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ight Arrow 5"/>
          <p:cNvSpPr/>
          <p:nvPr/>
        </p:nvSpPr>
        <p:spPr>
          <a:xfrm>
            <a:off x="5580112" y="4699942"/>
            <a:ext cx="720080" cy="52925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12509965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Result</a:t>
            </a:r>
            <a:endParaRPr lang="en-GB"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6" y="2132856"/>
            <a:ext cx="2736850" cy="167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36096" y="2099518"/>
            <a:ext cx="2620963" cy="1743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ight Arrow 3"/>
          <p:cNvSpPr/>
          <p:nvPr/>
        </p:nvSpPr>
        <p:spPr>
          <a:xfrm>
            <a:off x="3779912" y="2641282"/>
            <a:ext cx="1368152"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93724572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Operant Conditioning – Key Concepts</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306720799"/>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9302974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tx1"/>
          </a:solidFill>
        </p:spPr>
        <p:txBody>
          <a:bodyPr/>
          <a:lstStyle/>
          <a:p>
            <a:r>
              <a:rPr lang="en-GB" dirty="0" smtClean="0">
                <a:solidFill>
                  <a:schemeClr val="bg1"/>
                </a:solidFill>
              </a:rPr>
              <a:t>Thorndike (1898) Cat Puzzle Box</a:t>
            </a:r>
            <a:endParaRPr lang="en-US" dirty="0">
              <a:solidFill>
                <a:schemeClr val="bg1"/>
              </a:solidFill>
            </a:endParaRPr>
          </a:p>
        </p:txBody>
      </p:sp>
      <p:sp>
        <p:nvSpPr>
          <p:cNvPr id="3" name="Content Placeholder 2"/>
          <p:cNvSpPr>
            <a:spLocks noGrp="1"/>
          </p:cNvSpPr>
          <p:nvPr>
            <p:ph idx="1"/>
          </p:nvPr>
        </p:nvSpPr>
        <p:spPr/>
        <p:txBody>
          <a:bodyPr>
            <a:normAutofit/>
          </a:bodyPr>
          <a:lstStyle/>
          <a:p>
            <a:pPr>
              <a:buNone/>
            </a:pPr>
            <a:r>
              <a:rPr lang="en-GB" dirty="0" smtClean="0"/>
              <a:t>A: To investigate the effect of consequences on learned behaviour.</a:t>
            </a:r>
          </a:p>
          <a:p>
            <a:pPr>
              <a:buNone/>
            </a:pPr>
            <a:r>
              <a:rPr lang="en-GB" dirty="0" smtClean="0"/>
              <a:t>M: He created a puzzle box for a cat.  He observed what happened.</a:t>
            </a:r>
          </a:p>
          <a:p>
            <a:pPr>
              <a:buNone/>
            </a:pPr>
            <a:r>
              <a:rPr lang="en-GB" dirty="0" smtClean="0"/>
              <a:t>R: He noticed that a hungry cat would learn how to open the box and get to the food (reward)</a:t>
            </a:r>
          </a:p>
          <a:p>
            <a:pPr>
              <a:buNone/>
            </a:pPr>
            <a:r>
              <a:rPr lang="en-GB" dirty="0" smtClean="0"/>
              <a:t>C: The cat had learnt to associate opening the box and getting a pleasant</a:t>
            </a:r>
          </a:p>
          <a:p>
            <a:pPr>
              <a:buNone/>
            </a:pPr>
            <a:endParaRPr lang="en-US" dirty="0"/>
          </a:p>
        </p:txBody>
      </p:sp>
    </p:spTree>
    <p:extLst>
      <p:ext uri="{BB962C8B-B14F-4D97-AF65-F5344CB8AC3E}">
        <p14:creationId xmlns:p14="http://schemas.microsoft.com/office/powerpoint/2010/main" val="383095769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00B0F0"/>
          </a:solidFill>
        </p:spPr>
        <p:txBody>
          <a:bodyPr/>
          <a:lstStyle/>
          <a:p>
            <a:r>
              <a:rPr lang="en-GB" dirty="0" smtClean="0"/>
              <a:t>Thorndike’s – Law of Effect </a:t>
            </a:r>
            <a:endParaRPr lang="en-US" dirty="0"/>
          </a:p>
        </p:txBody>
      </p:sp>
      <p:sp>
        <p:nvSpPr>
          <p:cNvPr id="3" name="Content Placeholder 2"/>
          <p:cNvSpPr>
            <a:spLocks noGrp="1"/>
          </p:cNvSpPr>
          <p:nvPr>
            <p:ph idx="1"/>
          </p:nvPr>
        </p:nvSpPr>
        <p:spPr/>
        <p:txBody>
          <a:bodyPr/>
          <a:lstStyle/>
          <a:p>
            <a:pPr>
              <a:buNone/>
            </a:pPr>
            <a:r>
              <a:rPr lang="en-GB" dirty="0" smtClean="0"/>
              <a:t>Behaviours that are followed by rewards are usually repeated.</a:t>
            </a:r>
          </a:p>
          <a:p>
            <a:pPr>
              <a:buNone/>
            </a:pPr>
            <a:endParaRPr lang="en-GB" dirty="0"/>
          </a:p>
          <a:p>
            <a:pPr>
              <a:buNone/>
            </a:pPr>
            <a:r>
              <a:rPr lang="en-GB" i="1" dirty="0" smtClean="0"/>
              <a:t>“If a certain response has pleasant consequences, it is more likely than other responses to occur”</a:t>
            </a:r>
            <a:endParaRPr lang="en-US" i="1" dirty="0"/>
          </a:p>
        </p:txBody>
      </p:sp>
    </p:spTree>
    <p:extLst>
      <p:ext uri="{BB962C8B-B14F-4D97-AF65-F5344CB8AC3E}">
        <p14:creationId xmlns:p14="http://schemas.microsoft.com/office/powerpoint/2010/main" val="282026221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pPr eaLnBrk="1" hangingPunct="1"/>
            <a:r>
              <a:rPr lang="en-US" dirty="0" smtClean="0"/>
              <a:t>Skinner’s Box</a:t>
            </a:r>
          </a:p>
        </p:txBody>
      </p:sp>
      <p:pic>
        <p:nvPicPr>
          <p:cNvPr id="12291" name="Picture 3" descr="skinner_box"/>
          <p:cNvPicPr>
            <a:picLocks noChangeAspect="1" noChangeArrowheads="1"/>
          </p:cNvPicPr>
          <p:nvPr/>
        </p:nvPicPr>
        <p:blipFill>
          <a:blip r:embed="rId2" cstate="print"/>
          <a:srcRect/>
          <a:stretch>
            <a:fillRect/>
          </a:stretch>
        </p:blipFill>
        <p:spPr bwMode="auto">
          <a:xfrm>
            <a:off x="914400" y="1447800"/>
            <a:ext cx="6858000" cy="4151313"/>
          </a:xfrm>
          <a:prstGeom prst="rect">
            <a:avLst/>
          </a:prstGeom>
          <a:noFill/>
          <a:ln w="9525">
            <a:noFill/>
            <a:miter lim="800000"/>
            <a:headEnd/>
            <a:tailEnd/>
          </a:ln>
        </p:spPr>
      </p:pic>
    </p:spTree>
    <p:extLst>
      <p:ext uri="{BB962C8B-B14F-4D97-AF65-F5344CB8AC3E}">
        <p14:creationId xmlns:p14="http://schemas.microsoft.com/office/powerpoint/2010/main" val="322380639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06090"/>
          </a:xfrm>
        </p:spPr>
        <p:txBody>
          <a:bodyPr>
            <a:normAutofit fontScale="90000"/>
          </a:bodyPr>
          <a:lstStyle/>
          <a:p>
            <a:r>
              <a:rPr lang="en-GB" dirty="0" smtClean="0"/>
              <a:t>Skinner’s Key Concepts</a:t>
            </a:r>
            <a:endParaRPr lang="en-US" dirty="0"/>
          </a:p>
        </p:txBody>
      </p:sp>
      <p:graphicFrame>
        <p:nvGraphicFramePr>
          <p:cNvPr id="4" name="Content Placeholder 3"/>
          <p:cNvGraphicFramePr>
            <a:graphicFrameLocks noGrp="1"/>
          </p:cNvGraphicFramePr>
          <p:nvPr>
            <p:ph idx="1"/>
          </p:nvPr>
        </p:nvGraphicFramePr>
        <p:xfrm>
          <a:off x="457200" y="1124744"/>
          <a:ext cx="8229600" cy="5400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5100285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714375" y="214313"/>
            <a:ext cx="7772400" cy="914400"/>
          </a:xfrm>
          <a:solidFill>
            <a:srgbClr val="00B0F0"/>
          </a:solidFill>
        </p:spPr>
        <p:txBody>
          <a:bodyPr/>
          <a:lstStyle/>
          <a:p>
            <a:pPr eaLnBrk="1" hangingPunct="1"/>
            <a:r>
              <a:rPr lang="en-US" sz="2800" dirty="0" err="1" smtClean="0"/>
              <a:t>Burrhus</a:t>
            </a:r>
            <a:r>
              <a:rPr lang="en-US" sz="2800" dirty="0" smtClean="0"/>
              <a:t> F. Skinner Operant Conditioning</a:t>
            </a:r>
            <a:endParaRPr lang="en-US" dirty="0" smtClean="0"/>
          </a:p>
        </p:txBody>
      </p:sp>
      <p:sp>
        <p:nvSpPr>
          <p:cNvPr id="14339" name="Rectangle 3"/>
          <p:cNvSpPr>
            <a:spLocks noGrp="1" noChangeArrowheads="1"/>
          </p:cNvSpPr>
          <p:nvPr>
            <p:ph type="body" idx="1"/>
          </p:nvPr>
        </p:nvSpPr>
        <p:spPr>
          <a:xfrm>
            <a:off x="762000" y="1219200"/>
            <a:ext cx="7772400" cy="1447800"/>
          </a:xfrm>
        </p:spPr>
        <p:txBody>
          <a:bodyPr>
            <a:normAutofit fontScale="85000" lnSpcReduction="20000"/>
          </a:bodyPr>
          <a:lstStyle/>
          <a:p>
            <a:pPr eaLnBrk="1" hangingPunct="1">
              <a:lnSpc>
                <a:spcPct val="90000"/>
              </a:lnSpc>
              <a:buFontTx/>
              <a:buNone/>
            </a:pPr>
            <a:r>
              <a:rPr lang="en-US" sz="1800" dirty="0" smtClean="0"/>
              <a:t>Humans are not passive, they do not wait around for stimuli - they engage with their environments.</a:t>
            </a:r>
          </a:p>
          <a:p>
            <a:pPr eaLnBrk="1" hangingPunct="1">
              <a:lnSpc>
                <a:spcPct val="90000"/>
              </a:lnSpc>
              <a:buFontTx/>
              <a:buNone/>
            </a:pPr>
            <a:endParaRPr lang="en-US" sz="1800" dirty="0" smtClean="0"/>
          </a:p>
          <a:p>
            <a:pPr eaLnBrk="1" hangingPunct="1">
              <a:lnSpc>
                <a:spcPct val="90000"/>
              </a:lnSpc>
              <a:buFontTx/>
              <a:buNone/>
            </a:pPr>
            <a:r>
              <a:rPr lang="en-US" sz="1800" dirty="0" err="1" smtClean="0"/>
              <a:t>Behaviour</a:t>
            </a:r>
            <a:r>
              <a:rPr lang="en-US" sz="1800" dirty="0" smtClean="0"/>
              <a:t> is determined by the consequences of past </a:t>
            </a:r>
            <a:r>
              <a:rPr lang="en-US" sz="1800" dirty="0" err="1" smtClean="0"/>
              <a:t>behaviour</a:t>
            </a:r>
            <a:r>
              <a:rPr lang="en-US" sz="1800" dirty="0" smtClean="0"/>
              <a:t>.</a:t>
            </a:r>
          </a:p>
          <a:p>
            <a:pPr eaLnBrk="1" hangingPunct="1">
              <a:lnSpc>
                <a:spcPct val="90000"/>
              </a:lnSpc>
              <a:buFontTx/>
              <a:buNone/>
            </a:pPr>
            <a:endParaRPr lang="en-US" sz="1800" dirty="0" smtClean="0"/>
          </a:p>
          <a:p>
            <a:pPr eaLnBrk="1" hangingPunct="1">
              <a:lnSpc>
                <a:spcPct val="90000"/>
              </a:lnSpc>
              <a:buFontTx/>
              <a:buNone/>
            </a:pPr>
            <a:endParaRPr lang="en-US" sz="1800" dirty="0" smtClean="0"/>
          </a:p>
          <a:p>
            <a:pPr eaLnBrk="1" hangingPunct="1">
              <a:lnSpc>
                <a:spcPct val="90000"/>
              </a:lnSpc>
              <a:buFontTx/>
              <a:buNone/>
            </a:pPr>
            <a:r>
              <a:rPr lang="en-US" sz="1800" dirty="0" smtClean="0"/>
              <a:t> </a:t>
            </a:r>
          </a:p>
        </p:txBody>
      </p:sp>
      <p:graphicFrame>
        <p:nvGraphicFramePr>
          <p:cNvPr id="13316" name="Group 4"/>
          <p:cNvGraphicFramePr>
            <a:graphicFrameLocks noGrp="1"/>
          </p:cNvGraphicFramePr>
          <p:nvPr/>
        </p:nvGraphicFramePr>
        <p:xfrm>
          <a:off x="533400" y="2743200"/>
          <a:ext cx="8229600" cy="3556000"/>
        </p:xfrm>
        <a:graphic>
          <a:graphicData uri="http://schemas.openxmlformats.org/drawingml/2006/table">
            <a:tbl>
              <a:tblPr/>
              <a:tblGrid>
                <a:gridCol w="2209800"/>
                <a:gridCol w="3657600"/>
                <a:gridCol w="2362200"/>
              </a:tblGrid>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rPr>
                        <a:t>consequence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rPr>
                        <a:t>What it involves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rPr>
                        <a:t>Behaviour</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0160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rPr>
                        <a:t>Positive Reinforcement</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rPr>
                        <a:t>(REWARD)</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rPr>
                        <a:t>Something it likes</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rPr>
                        <a:t>(food)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rPr>
                        <a:t>strengthened</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0160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rPr>
                        <a:t>Punishment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rPr>
                        <a:t>Something it does not like</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rPr>
                        <a:t>(electric shock to paw)</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000" b="0" i="0" u="none" strike="noStrike" cap="none" normalizeH="0" baseline="0" smtClean="0">
                          <a:ln>
                            <a:noFill/>
                          </a:ln>
                          <a:solidFill>
                            <a:schemeClr val="tx1"/>
                          </a:solidFill>
                          <a:effectLst/>
                          <a:latin typeface="Arial" charset="0"/>
                        </a:rPr>
                        <a:t>weakened</a:t>
                      </a:r>
                      <a:endParaRPr kumimoji="0" lang="en-US" sz="20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0160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rPr>
                        <a:t>Negative Reinforcement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rPr>
                        <a:t>Something it does not like</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rPr>
                        <a:t>(electrify the floor)</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000" b="0" i="0" u="none" strike="noStrike" cap="none" normalizeH="0" baseline="0" smtClean="0">
                          <a:ln>
                            <a:noFill/>
                          </a:ln>
                          <a:solidFill>
                            <a:schemeClr val="tx1"/>
                          </a:solidFill>
                          <a:effectLst/>
                          <a:latin typeface="Arial" charset="0"/>
                        </a:rPr>
                        <a:t>strengthened</a:t>
                      </a:r>
                      <a:endParaRPr kumimoji="0" lang="en-US" sz="20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346267129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Activity : Operant Conditioning</a:t>
            </a:r>
            <a:endParaRPr lang="en-US" dirty="0"/>
          </a:p>
        </p:txBody>
      </p:sp>
      <p:sp>
        <p:nvSpPr>
          <p:cNvPr id="3" name="Content Placeholder 2"/>
          <p:cNvSpPr>
            <a:spLocks noGrp="1"/>
          </p:cNvSpPr>
          <p:nvPr>
            <p:ph sz="half" idx="1"/>
          </p:nvPr>
        </p:nvSpPr>
        <p:spPr/>
        <p:txBody>
          <a:bodyPr/>
          <a:lstStyle/>
          <a:p>
            <a:pPr marL="0" indent="0">
              <a:buNone/>
            </a:pPr>
            <a:r>
              <a:rPr lang="en-US" dirty="0" smtClean="0"/>
              <a:t>Create a flow diagram to explain how the following could be used to strengthen the attachment bond.</a:t>
            </a:r>
            <a:endParaRPr lang="en-US" dirty="0"/>
          </a:p>
        </p:txBody>
      </p:sp>
      <p:graphicFrame>
        <p:nvGraphicFramePr>
          <p:cNvPr id="5" name="Content Placeholder 4"/>
          <p:cNvGraphicFramePr>
            <a:graphicFrameLocks noGrp="1"/>
          </p:cNvGraphicFramePr>
          <p:nvPr>
            <p:ph sz="half" idx="2"/>
            <p:extLst>
              <p:ext uri="{D42A27DB-BD31-4B8C-83A1-F6EECF244321}">
                <p14:modId xmlns:p14="http://schemas.microsoft.com/office/powerpoint/2010/main" val="3612764588"/>
              </p:ext>
            </p:extLst>
          </p:nvPr>
        </p:nvGraphicFramePr>
        <p:xfrm>
          <a:off x="4648200" y="1600200"/>
          <a:ext cx="4038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8841860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0000"/>
          </a:solidFill>
        </p:spPr>
        <p:txBody>
          <a:bodyPr/>
          <a:lstStyle/>
          <a:p>
            <a:r>
              <a:rPr lang="en-US" dirty="0" smtClean="0"/>
              <a:t>Evaluation of Learning Theory</a:t>
            </a:r>
            <a:endParaRPr lang="en-US" dirty="0"/>
          </a:p>
        </p:txBody>
      </p:sp>
      <p:sp>
        <p:nvSpPr>
          <p:cNvPr id="3" name="Content Placeholder 2"/>
          <p:cNvSpPr>
            <a:spLocks noGrp="1"/>
          </p:cNvSpPr>
          <p:nvPr>
            <p:ph idx="1"/>
          </p:nvPr>
        </p:nvSpPr>
        <p:spPr/>
        <p:txBody>
          <a:bodyPr>
            <a:normAutofit fontScale="92500" lnSpcReduction="10000"/>
          </a:bodyPr>
          <a:lstStyle/>
          <a:p>
            <a:pPr>
              <a:buFont typeface="Wingdings" charset="0"/>
              <a:buChar char="L"/>
            </a:pPr>
            <a:r>
              <a:rPr lang="en-US" dirty="0" smtClean="0">
                <a:sym typeface="Wingdings"/>
              </a:rPr>
              <a:t>Learning theory is reductionist.  Attachment is a complex </a:t>
            </a:r>
            <a:r>
              <a:rPr lang="en-US" dirty="0" err="1" smtClean="0">
                <a:sym typeface="Wingdings"/>
              </a:rPr>
              <a:t>behaviour</a:t>
            </a:r>
            <a:r>
              <a:rPr lang="en-US" dirty="0" smtClean="0">
                <a:sym typeface="Wingdings"/>
              </a:rPr>
              <a:t> with an emotional and cognitive component.</a:t>
            </a:r>
          </a:p>
          <a:p>
            <a:pPr>
              <a:buFont typeface="Wingdings" charset="0"/>
              <a:buChar char="L"/>
            </a:pPr>
            <a:r>
              <a:rPr lang="en-US" dirty="0">
                <a:sym typeface="Wingdings"/>
              </a:rPr>
              <a:t> </a:t>
            </a:r>
            <a:r>
              <a:rPr lang="en-US" dirty="0" smtClean="0">
                <a:sym typeface="Wingdings"/>
              </a:rPr>
              <a:t>Babies attach to adults who do not necessarily feed them.</a:t>
            </a:r>
          </a:p>
          <a:p>
            <a:pPr>
              <a:buFont typeface="Wingdings" charset="0"/>
              <a:buChar char="L"/>
            </a:pPr>
            <a:r>
              <a:rPr lang="en-US" dirty="0">
                <a:sym typeface="Wingdings"/>
              </a:rPr>
              <a:t> </a:t>
            </a:r>
            <a:r>
              <a:rPr lang="en-US" dirty="0" smtClean="0">
                <a:sym typeface="Wingdings"/>
              </a:rPr>
              <a:t>Babies do not live to eat but eat to live – they actively seek stimulation not passively receive nutrition.</a:t>
            </a:r>
          </a:p>
          <a:p>
            <a:pPr>
              <a:buFont typeface="Wingdings" charset="0"/>
              <a:buChar char="L"/>
            </a:pPr>
            <a:r>
              <a:rPr lang="en-US" dirty="0">
                <a:sym typeface="Wingdings"/>
              </a:rPr>
              <a:t> </a:t>
            </a:r>
            <a:r>
              <a:rPr lang="en-US" dirty="0" smtClean="0">
                <a:sym typeface="Wingdings"/>
              </a:rPr>
              <a:t>Babies need constant emotional security not food.  </a:t>
            </a:r>
            <a:endParaRPr lang="en-US" dirty="0"/>
          </a:p>
        </p:txBody>
      </p:sp>
    </p:spTree>
    <p:extLst>
      <p:ext uri="{BB962C8B-B14F-4D97-AF65-F5344CB8AC3E}">
        <p14:creationId xmlns:p14="http://schemas.microsoft.com/office/powerpoint/2010/main" val="325878946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Text Box 4"/>
          <p:cNvSpPr txBox="1">
            <a:spLocks noChangeArrowheads="1"/>
          </p:cNvSpPr>
          <p:nvPr/>
        </p:nvSpPr>
        <p:spPr bwMode="auto">
          <a:xfrm>
            <a:off x="2987675" y="1773238"/>
            <a:ext cx="3194050"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r>
              <a:rPr lang="en-GB" sz="5400"/>
              <a:t>Evolution </a:t>
            </a:r>
          </a:p>
        </p:txBody>
      </p:sp>
      <p:pic>
        <p:nvPicPr>
          <p:cNvPr id="14339" name="Picture 6" descr="evolu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4213" y="2781300"/>
            <a:ext cx="7772400"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0" name="Text Box 7"/>
          <p:cNvSpPr txBox="1">
            <a:spLocks noChangeArrowheads="1"/>
          </p:cNvSpPr>
          <p:nvPr/>
        </p:nvSpPr>
        <p:spPr bwMode="auto">
          <a:xfrm>
            <a:off x="1476375" y="549275"/>
            <a:ext cx="67627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r>
              <a:rPr lang="en-GB" sz="3600"/>
              <a:t>Today we are going to look at….</a:t>
            </a:r>
          </a:p>
        </p:txBody>
      </p:sp>
    </p:spTree>
    <p:extLst>
      <p:ext uri="{BB962C8B-B14F-4D97-AF65-F5344CB8AC3E}">
        <p14:creationId xmlns:p14="http://schemas.microsoft.com/office/powerpoint/2010/main" val="313309819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17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2"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 Box 4"/>
          <p:cNvSpPr txBox="1">
            <a:spLocks noChangeArrowheads="1"/>
          </p:cNvSpPr>
          <p:nvPr/>
        </p:nvSpPr>
        <p:spPr bwMode="auto">
          <a:xfrm>
            <a:off x="1042988" y="1916113"/>
            <a:ext cx="7037387" cy="1098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r>
              <a:rPr lang="en-GB" sz="6600"/>
              <a:t>What is evolution?</a:t>
            </a:r>
          </a:p>
        </p:txBody>
      </p:sp>
    </p:spTree>
    <p:extLst>
      <p:ext uri="{BB962C8B-B14F-4D97-AF65-F5344CB8AC3E}">
        <p14:creationId xmlns:p14="http://schemas.microsoft.com/office/powerpoint/2010/main" val="222615125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r>
              <a:rPr lang="en-US" dirty="0"/>
              <a:t>Darwin’s Dangerous Idea</a:t>
            </a:r>
          </a:p>
        </p:txBody>
      </p:sp>
      <p:sp>
        <p:nvSpPr>
          <p:cNvPr id="4099" name="Rectangle 3"/>
          <p:cNvSpPr>
            <a:spLocks noGrp="1" noChangeArrowheads="1"/>
          </p:cNvSpPr>
          <p:nvPr>
            <p:ph idx="1"/>
          </p:nvPr>
        </p:nvSpPr>
        <p:spPr/>
        <p:txBody>
          <a:bodyPr/>
          <a:lstStyle/>
          <a:p>
            <a:pPr>
              <a:buNone/>
            </a:pPr>
            <a:endParaRPr lang="en-GB" sz="1600" dirty="0"/>
          </a:p>
        </p:txBody>
      </p:sp>
      <p:sp>
        <p:nvSpPr>
          <p:cNvPr id="4100" name="Rectangle 4"/>
          <p:cNvSpPr>
            <a:spLocks noChangeArrowheads="1"/>
          </p:cNvSpPr>
          <p:nvPr/>
        </p:nvSpPr>
        <p:spPr bwMode="auto">
          <a:xfrm>
            <a:off x="683568" y="1844824"/>
            <a:ext cx="7669212" cy="336550"/>
          </a:xfrm>
          <a:prstGeom prst="rect">
            <a:avLst/>
          </a:prstGeom>
          <a:noFill/>
          <a:ln w="9525">
            <a:noFill/>
            <a:miter lim="800000"/>
            <a:headEnd/>
            <a:tailEnd/>
          </a:ln>
          <a:effectLst/>
        </p:spPr>
        <p:txBody>
          <a:bodyPr wrap="none" anchor="ctr">
            <a:spAutoFit/>
          </a:bodyPr>
          <a:lstStyle/>
          <a:p>
            <a:r>
              <a:rPr lang="en-US" sz="1600" dirty="0"/>
              <a:t>Darwin (1859) publishes "</a:t>
            </a:r>
            <a:r>
              <a:rPr lang="en-US" sz="1600" i="1" dirty="0">
                <a:hlinkClick r:id="rId2"/>
              </a:rPr>
              <a:t>On the Origin of Species by Means of Natural Selection</a:t>
            </a:r>
            <a:r>
              <a:rPr lang="en-US" sz="1600" dirty="0"/>
              <a:t>". </a:t>
            </a:r>
            <a:endParaRPr lang="en-US" dirty="0"/>
          </a:p>
        </p:txBody>
      </p:sp>
      <p:pic>
        <p:nvPicPr>
          <p:cNvPr id="35842" name="Picture 2" descr="http://t2.gstatic.com/images?q=tbn:m3niNSnsHI5NLM:http://thedispersalofdarwin.files.wordpress.com/2009/08/charles_darwin_01.jpg">
            <a:hlinkClick r:id="rId3"/>
          </p:cNvPr>
          <p:cNvPicPr>
            <a:picLocks noChangeAspect="1" noChangeArrowheads="1"/>
          </p:cNvPicPr>
          <p:nvPr/>
        </p:nvPicPr>
        <p:blipFill>
          <a:blip r:embed="rId4" cstate="print"/>
          <a:srcRect/>
          <a:stretch>
            <a:fillRect/>
          </a:stretch>
        </p:blipFill>
        <p:spPr bwMode="auto">
          <a:xfrm>
            <a:off x="3131840" y="3068960"/>
            <a:ext cx="1971681" cy="2527796"/>
          </a:xfrm>
          <a:prstGeom prst="rect">
            <a:avLst/>
          </a:prstGeom>
          <a:noFill/>
        </p:spPr>
      </p:pic>
      <p:pic>
        <p:nvPicPr>
          <p:cNvPr id="35844" name="Picture 4" descr="http://t0.gstatic.com/images?q=tbn:cVUs-L18ZwSG1M:http://anxietyindex.com/anxietyindex/wp-content/uploads/2009/02/origin-of-the-species.jpg">
            <a:hlinkClick r:id="rId5"/>
          </p:cNvPr>
          <p:cNvPicPr>
            <a:picLocks noChangeAspect="1" noChangeArrowheads="1"/>
          </p:cNvPicPr>
          <p:nvPr/>
        </p:nvPicPr>
        <p:blipFill>
          <a:blip r:embed="rId6" cstate="print"/>
          <a:srcRect/>
          <a:stretch>
            <a:fillRect/>
          </a:stretch>
        </p:blipFill>
        <p:spPr bwMode="auto">
          <a:xfrm>
            <a:off x="971600" y="2996952"/>
            <a:ext cx="1685931" cy="2499830"/>
          </a:xfrm>
          <a:prstGeom prst="rect">
            <a:avLst/>
          </a:prstGeom>
          <a:noFill/>
        </p:spPr>
      </p:pic>
      <p:pic>
        <p:nvPicPr>
          <p:cNvPr id="35846" name="Picture 6" descr="http://t3.gstatic.com/images?q=tbn:0DibHIJwtWV9MM:http://www.geo.arizona.edu/Antevs/nats104/darwin.gif">
            <a:hlinkClick r:id="rId7"/>
          </p:cNvPr>
          <p:cNvPicPr>
            <a:picLocks noChangeAspect="1" noChangeArrowheads="1"/>
          </p:cNvPicPr>
          <p:nvPr/>
        </p:nvPicPr>
        <p:blipFill>
          <a:blip r:embed="rId8" cstate="print"/>
          <a:srcRect/>
          <a:stretch>
            <a:fillRect/>
          </a:stretch>
        </p:blipFill>
        <p:spPr bwMode="auto">
          <a:xfrm>
            <a:off x="5436096" y="2996952"/>
            <a:ext cx="1714512" cy="2373940"/>
          </a:xfrm>
          <a:prstGeom prst="rect">
            <a:avLst/>
          </a:prstGeom>
          <a:noFill/>
        </p:spPr>
      </p:pic>
    </p:spTree>
    <p:extLst>
      <p:ext uri="{BB962C8B-B14F-4D97-AF65-F5344CB8AC3E}">
        <p14:creationId xmlns:p14="http://schemas.microsoft.com/office/powerpoint/2010/main" val="275041996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0" name="Text Box 4"/>
          <p:cNvSpPr txBox="1">
            <a:spLocks noChangeArrowheads="1"/>
          </p:cNvSpPr>
          <p:nvPr/>
        </p:nvSpPr>
        <p:spPr bwMode="auto">
          <a:xfrm>
            <a:off x="250825" y="1557338"/>
            <a:ext cx="8539163" cy="2584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285750" indent="-285750">
              <a:buFont typeface="Arial" pitchFamily="34" charset="0"/>
              <a:buChar char="•"/>
              <a:defRPr/>
            </a:pPr>
            <a:r>
              <a:rPr lang="en-GB" dirty="0">
                <a:ea typeface="+mn-ea"/>
              </a:rPr>
              <a:t>Evolution is a process whereby useful features are introduced in the species.</a:t>
            </a:r>
          </a:p>
          <a:p>
            <a:pPr marL="285750" indent="-285750">
              <a:buFont typeface="Arial" pitchFamily="34" charset="0"/>
              <a:buChar char="•"/>
              <a:defRPr/>
            </a:pPr>
            <a:endParaRPr lang="en-GB" dirty="0">
              <a:ea typeface="+mn-ea"/>
            </a:endParaRPr>
          </a:p>
          <a:p>
            <a:pPr marL="285750" indent="-285750">
              <a:buFont typeface="Arial" pitchFamily="34" charset="0"/>
              <a:buChar char="•"/>
              <a:defRPr/>
            </a:pPr>
            <a:r>
              <a:rPr lang="en-GB" dirty="0">
                <a:ea typeface="+mn-ea"/>
              </a:rPr>
              <a:t>Features are useful if they help the animal survive long enough to reproduce.</a:t>
            </a:r>
          </a:p>
          <a:p>
            <a:pPr marL="285750" indent="-285750">
              <a:buFont typeface="Arial" pitchFamily="34" charset="0"/>
              <a:buChar char="•"/>
              <a:defRPr/>
            </a:pPr>
            <a:endParaRPr lang="en-GB" dirty="0">
              <a:ea typeface="+mn-ea"/>
            </a:endParaRPr>
          </a:p>
          <a:p>
            <a:pPr marL="285750" indent="-285750">
              <a:buFont typeface="Arial" pitchFamily="34" charset="0"/>
              <a:buChar char="•"/>
              <a:defRPr/>
            </a:pPr>
            <a:r>
              <a:rPr lang="en-GB" dirty="0">
                <a:ea typeface="+mn-ea"/>
              </a:rPr>
              <a:t>To survive and reproduce animals need to be well adapted to their environment</a:t>
            </a:r>
          </a:p>
          <a:p>
            <a:pPr marL="285750" indent="-285750">
              <a:buFont typeface="Arial" pitchFamily="34" charset="0"/>
              <a:buChar char="•"/>
              <a:defRPr/>
            </a:pPr>
            <a:endParaRPr lang="en-GB" dirty="0">
              <a:ea typeface="+mn-ea"/>
            </a:endParaRPr>
          </a:p>
          <a:p>
            <a:pPr marL="285750" indent="-285750">
              <a:buFont typeface="Arial" pitchFamily="34" charset="0"/>
              <a:buChar char="•"/>
              <a:defRPr/>
            </a:pPr>
            <a:r>
              <a:rPr lang="en-GB" dirty="0">
                <a:ea typeface="+mn-ea"/>
              </a:rPr>
              <a:t>Useful features are therefore called ADAPTIVE</a:t>
            </a:r>
          </a:p>
          <a:p>
            <a:pPr>
              <a:defRPr/>
            </a:pPr>
            <a:endParaRPr lang="en-GB" dirty="0">
              <a:ea typeface="+mn-ea"/>
            </a:endParaRPr>
          </a:p>
          <a:p>
            <a:pPr>
              <a:defRPr/>
            </a:pPr>
            <a:endParaRPr lang="en-GB" b="1" dirty="0">
              <a:ea typeface="+mn-ea"/>
            </a:endParaRPr>
          </a:p>
        </p:txBody>
      </p:sp>
      <p:sp>
        <p:nvSpPr>
          <p:cNvPr id="16387" name="Text Box 5"/>
          <p:cNvSpPr txBox="1">
            <a:spLocks noChangeArrowheads="1"/>
          </p:cNvSpPr>
          <p:nvPr/>
        </p:nvSpPr>
        <p:spPr bwMode="auto">
          <a:xfrm>
            <a:off x="468313" y="549275"/>
            <a:ext cx="3913187" cy="823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r>
              <a:rPr lang="en-GB" sz="4800"/>
              <a:t>Evolution is…</a:t>
            </a:r>
          </a:p>
        </p:txBody>
      </p:sp>
    </p:spTree>
    <p:extLst>
      <p:ext uri="{BB962C8B-B14F-4D97-AF65-F5344CB8AC3E}">
        <p14:creationId xmlns:p14="http://schemas.microsoft.com/office/powerpoint/2010/main" val="215187406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ext Box 4"/>
          <p:cNvSpPr txBox="1">
            <a:spLocks noChangeArrowheads="1"/>
          </p:cNvSpPr>
          <p:nvPr/>
        </p:nvSpPr>
        <p:spPr bwMode="auto">
          <a:xfrm>
            <a:off x="1403350" y="1052513"/>
            <a:ext cx="6305550" cy="1190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algn="ctr" eaLnBrk="1" hangingPunct="1"/>
            <a:r>
              <a:rPr lang="en-GB" sz="3600"/>
              <a:t>What does </a:t>
            </a:r>
            <a:r>
              <a:rPr lang="ja-JP" altLang="en-GB" sz="3600"/>
              <a:t>“</a:t>
            </a:r>
            <a:r>
              <a:rPr lang="en-GB" sz="3600"/>
              <a:t>SURVIVAL of the </a:t>
            </a:r>
          </a:p>
          <a:p>
            <a:pPr algn="ctr" eaLnBrk="1" hangingPunct="1"/>
            <a:r>
              <a:rPr lang="en-GB" sz="3600"/>
              <a:t>FITTEST</a:t>
            </a:r>
            <a:r>
              <a:rPr lang="ja-JP" altLang="en-GB" sz="3600"/>
              <a:t>”</a:t>
            </a:r>
            <a:r>
              <a:rPr lang="en-GB" sz="3600"/>
              <a:t> mean?</a:t>
            </a:r>
          </a:p>
        </p:txBody>
      </p:sp>
      <p:sp>
        <p:nvSpPr>
          <p:cNvPr id="19459" name="AutoShape 6" descr="bolt220"/>
          <p:cNvSpPr>
            <a:spLocks noChangeAspect="1" noChangeArrowheads="1"/>
          </p:cNvSpPr>
          <p:nvPr/>
        </p:nvSpPr>
        <p:spPr bwMode="auto">
          <a:xfrm>
            <a:off x="3524250" y="2124075"/>
            <a:ext cx="2095500" cy="260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19460" name="AutoShape 8" descr="bolt220"/>
          <p:cNvSpPr>
            <a:spLocks noChangeAspect="1" noChangeArrowheads="1"/>
          </p:cNvSpPr>
          <p:nvPr/>
        </p:nvSpPr>
        <p:spPr bwMode="auto">
          <a:xfrm>
            <a:off x="3524250" y="2124075"/>
            <a:ext cx="2095500" cy="260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pic>
        <p:nvPicPr>
          <p:cNvPr id="19461" name="Picture 10" descr="27therail-bol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288" y="2205038"/>
            <a:ext cx="3671887" cy="244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2" name="Picture 16" descr="article-1303439-0ACF61B4000005DC-327_468x43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32363" y="2492375"/>
            <a:ext cx="4032250" cy="3716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3" name="Picture 14" descr="101389-michael_buble_617_40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51050" y="4149725"/>
            <a:ext cx="3673475" cy="2436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6830616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6" descr="jeans"/>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95288" y="3716338"/>
            <a:ext cx="4286250" cy="285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3" name="Picture 7" descr="jeans"/>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95288" y="333375"/>
            <a:ext cx="4286250" cy="285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4" name="Picture 5" descr="jeans"/>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95288" y="1916113"/>
            <a:ext cx="4286250" cy="285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5" name="Line 8"/>
          <p:cNvSpPr>
            <a:spLocks noChangeShapeType="1"/>
          </p:cNvSpPr>
          <p:nvPr/>
        </p:nvSpPr>
        <p:spPr bwMode="auto">
          <a:xfrm>
            <a:off x="4932363" y="3213100"/>
            <a:ext cx="863600" cy="0"/>
          </a:xfrm>
          <a:prstGeom prst="line">
            <a:avLst/>
          </a:prstGeom>
          <a:noFill/>
          <a:ln w="762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20486" name="Text Box 9"/>
          <p:cNvSpPr txBox="1">
            <a:spLocks noChangeArrowheads="1"/>
          </p:cNvSpPr>
          <p:nvPr/>
        </p:nvSpPr>
        <p:spPr bwMode="auto">
          <a:xfrm>
            <a:off x="5724525" y="2781300"/>
            <a:ext cx="3165475"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algn="ctr" eaLnBrk="1" hangingPunct="1"/>
            <a:r>
              <a:rPr lang="en-GB" sz="3200" b="1"/>
              <a:t>FUTURE</a:t>
            </a:r>
          </a:p>
          <a:p>
            <a:pPr algn="ctr" eaLnBrk="1" hangingPunct="1"/>
            <a:r>
              <a:rPr lang="en-GB" sz="3200" b="1"/>
              <a:t>GENERATIONS</a:t>
            </a:r>
          </a:p>
        </p:txBody>
      </p:sp>
    </p:spTree>
    <p:extLst>
      <p:ext uri="{BB962C8B-B14F-4D97-AF65-F5344CB8AC3E}">
        <p14:creationId xmlns:p14="http://schemas.microsoft.com/office/powerpoint/2010/main" val="283630184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179388" y="44450"/>
            <a:ext cx="7508875" cy="1143000"/>
          </a:xfrm>
        </p:spPr>
        <p:txBody>
          <a:bodyPr/>
          <a:lstStyle/>
          <a:p>
            <a:r>
              <a:rPr lang="en-US" sz="3600"/>
              <a:t>Fitness</a:t>
            </a:r>
          </a:p>
        </p:txBody>
      </p:sp>
      <p:pic>
        <p:nvPicPr>
          <p:cNvPr id="20483" name="Picture 3" descr="palmtree"/>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3132138" y="981075"/>
            <a:ext cx="2955925" cy="5400675"/>
          </a:xfrm>
          <a:prstGeom prst="rect">
            <a:avLst/>
          </a:prstGeom>
          <a:noFill/>
        </p:spPr>
      </p:pic>
      <p:pic>
        <p:nvPicPr>
          <p:cNvPr id="20484" name="Picture 4" descr="giraffe"/>
          <p:cNvPicPr>
            <a:picLocks noChangeAspect="1" noChangeArrowheads="1"/>
          </p:cNvPicPr>
          <p:nvPr/>
        </p:nvPicPr>
        <p:blipFill>
          <a:blip r:embed="rId4" cstate="print"/>
          <a:srcRect/>
          <a:stretch>
            <a:fillRect/>
          </a:stretch>
        </p:blipFill>
        <p:spPr bwMode="auto">
          <a:xfrm>
            <a:off x="684213" y="1916113"/>
            <a:ext cx="2525712" cy="4341812"/>
          </a:xfrm>
          <a:prstGeom prst="rect">
            <a:avLst/>
          </a:prstGeom>
          <a:noFill/>
        </p:spPr>
      </p:pic>
      <p:pic>
        <p:nvPicPr>
          <p:cNvPr id="20485" name="Picture 5" descr="giraffeshort"/>
          <p:cNvPicPr>
            <a:picLocks noChangeAspect="1" noChangeArrowheads="1"/>
          </p:cNvPicPr>
          <p:nvPr/>
        </p:nvPicPr>
        <p:blipFill>
          <a:blip r:embed="rId5" cstate="print"/>
          <a:srcRect/>
          <a:stretch>
            <a:fillRect/>
          </a:stretch>
        </p:blipFill>
        <p:spPr bwMode="auto">
          <a:xfrm>
            <a:off x="6011863" y="3357563"/>
            <a:ext cx="2486025" cy="2909887"/>
          </a:xfrm>
          <a:prstGeom prst="rect">
            <a:avLst/>
          </a:prstGeom>
          <a:noFill/>
        </p:spPr>
      </p:pic>
    </p:spTree>
    <p:extLst>
      <p:ext uri="{BB962C8B-B14F-4D97-AF65-F5344CB8AC3E}">
        <p14:creationId xmlns:p14="http://schemas.microsoft.com/office/powerpoint/2010/main" val="3217233081"/>
      </p:ext>
    </p:extLst>
  </p:cSld>
  <p:clrMapOvr>
    <a:masterClrMapping/>
  </p:clrMapOvr>
  <p:transition spd="med">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0483"/>
                                        </p:tgtEl>
                                        <p:attrNameLst>
                                          <p:attrName>style.visibility</p:attrName>
                                        </p:attrNameLst>
                                      </p:cBhvr>
                                      <p:to>
                                        <p:strVal val="visible"/>
                                      </p:to>
                                    </p:set>
                                    <p:animEffect transition="in" filter="wipe(down)">
                                      <p:cBhvr>
                                        <p:cTn id="7" dur="3000"/>
                                        <p:tgtEl>
                                          <p:spTgt spid="2048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nodeType="clickEffect">
                                  <p:stCondLst>
                                    <p:cond delay="0"/>
                                  </p:stCondLst>
                                  <p:childTnLst>
                                    <p:set>
                                      <p:cBhvr>
                                        <p:cTn id="11" dur="1" fill="hold">
                                          <p:stCondLst>
                                            <p:cond delay="0"/>
                                          </p:stCondLst>
                                        </p:cTn>
                                        <p:tgtEl>
                                          <p:spTgt spid="20484"/>
                                        </p:tgtEl>
                                        <p:attrNameLst>
                                          <p:attrName>style.visibility</p:attrName>
                                        </p:attrNameLst>
                                      </p:cBhvr>
                                      <p:to>
                                        <p:strVal val="visible"/>
                                      </p:to>
                                    </p:set>
                                    <p:anim calcmode="lin" valueType="num">
                                      <p:cBhvr additive="base">
                                        <p:cTn id="12" dur="1000" fill="hold"/>
                                        <p:tgtEl>
                                          <p:spTgt spid="20484"/>
                                        </p:tgtEl>
                                        <p:attrNameLst>
                                          <p:attrName>ppt_x</p:attrName>
                                        </p:attrNameLst>
                                      </p:cBhvr>
                                      <p:tavLst>
                                        <p:tav tm="0">
                                          <p:val>
                                            <p:strVal val="0-#ppt_w/2"/>
                                          </p:val>
                                        </p:tav>
                                        <p:tav tm="100000">
                                          <p:val>
                                            <p:strVal val="#ppt_x"/>
                                          </p:val>
                                        </p:tav>
                                      </p:tavLst>
                                    </p:anim>
                                    <p:anim calcmode="lin" valueType="num">
                                      <p:cBhvr additive="base">
                                        <p:cTn id="13" dur="1000" fill="hold"/>
                                        <p:tgtEl>
                                          <p:spTgt spid="20484"/>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nodeType="afterEffect">
                                  <p:stCondLst>
                                    <p:cond delay="0"/>
                                  </p:stCondLst>
                                  <p:childTnLst>
                                    <p:set>
                                      <p:cBhvr>
                                        <p:cTn id="16" dur="1" fill="hold">
                                          <p:stCondLst>
                                            <p:cond delay="0"/>
                                          </p:stCondLst>
                                        </p:cTn>
                                        <p:tgtEl>
                                          <p:spTgt spid="20485"/>
                                        </p:tgtEl>
                                        <p:attrNameLst>
                                          <p:attrName>style.visibility</p:attrName>
                                        </p:attrNameLst>
                                      </p:cBhvr>
                                      <p:to>
                                        <p:strVal val="visible"/>
                                      </p:to>
                                    </p:set>
                                    <p:anim calcmode="lin" valueType="num">
                                      <p:cBhvr additive="base">
                                        <p:cTn id="17" dur="1000" fill="hold"/>
                                        <p:tgtEl>
                                          <p:spTgt spid="20485"/>
                                        </p:tgtEl>
                                        <p:attrNameLst>
                                          <p:attrName>ppt_x</p:attrName>
                                        </p:attrNameLst>
                                      </p:cBhvr>
                                      <p:tavLst>
                                        <p:tav tm="0">
                                          <p:val>
                                            <p:strVal val="1+#ppt_w/2"/>
                                          </p:val>
                                        </p:tav>
                                        <p:tav tm="100000">
                                          <p:val>
                                            <p:strVal val="#ppt_x"/>
                                          </p:val>
                                        </p:tav>
                                      </p:tavLst>
                                    </p:anim>
                                    <p:anim calcmode="lin" valueType="num">
                                      <p:cBhvr additive="base">
                                        <p:cTn id="18" dur="1000" fill="hold"/>
                                        <p:tgtEl>
                                          <p:spTgt spid="2048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underwater"/>
          <p:cNvPicPr>
            <a:picLocks noChangeAspect="1" noChangeArrowheads="1"/>
          </p:cNvPicPr>
          <p:nvPr/>
        </p:nvPicPr>
        <p:blipFill>
          <a:blip r:embed="rId3" cstate="print"/>
          <a:srcRect/>
          <a:stretch>
            <a:fillRect/>
          </a:stretch>
        </p:blipFill>
        <p:spPr bwMode="auto">
          <a:xfrm>
            <a:off x="179388" y="476250"/>
            <a:ext cx="8785225" cy="6192838"/>
          </a:xfrm>
          <a:prstGeom prst="rect">
            <a:avLst/>
          </a:prstGeom>
          <a:noFill/>
        </p:spPr>
      </p:pic>
      <p:pic>
        <p:nvPicPr>
          <p:cNvPr id="22531" name="Picture 3" descr="fishcartoonred"/>
          <p:cNvPicPr>
            <a:picLocks noChangeAspect="1" noChangeArrowheads="1"/>
          </p:cNvPicPr>
          <p:nvPr/>
        </p:nvPicPr>
        <p:blipFill>
          <a:blip r:embed="rId4" cstate="print"/>
          <a:srcRect/>
          <a:stretch>
            <a:fillRect/>
          </a:stretch>
        </p:blipFill>
        <p:spPr bwMode="auto">
          <a:xfrm>
            <a:off x="4860925" y="4651375"/>
            <a:ext cx="1658938" cy="981075"/>
          </a:xfrm>
          <a:prstGeom prst="rect">
            <a:avLst/>
          </a:prstGeom>
          <a:noFill/>
        </p:spPr>
      </p:pic>
      <p:sp>
        <p:nvSpPr>
          <p:cNvPr id="22532" name="Rectangle 4"/>
          <p:cNvSpPr>
            <a:spLocks noGrp="1" noChangeArrowheads="1"/>
          </p:cNvSpPr>
          <p:nvPr>
            <p:ph type="title"/>
          </p:nvPr>
        </p:nvSpPr>
        <p:spPr>
          <a:xfrm>
            <a:off x="-36513" y="274638"/>
            <a:ext cx="8229601" cy="1143000"/>
          </a:xfrm>
        </p:spPr>
        <p:txBody>
          <a:bodyPr/>
          <a:lstStyle/>
          <a:p>
            <a:r>
              <a:rPr lang="en-US" sz="4000"/>
              <a:t>Fitness</a:t>
            </a:r>
          </a:p>
        </p:txBody>
      </p:sp>
      <p:pic>
        <p:nvPicPr>
          <p:cNvPr id="22533" name="Picture 5" descr="shark"/>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5364163" y="1052513"/>
            <a:ext cx="3046412" cy="4019550"/>
          </a:xfrm>
          <a:prstGeom prst="rect">
            <a:avLst/>
          </a:prstGeom>
          <a:noFill/>
        </p:spPr>
      </p:pic>
      <p:pic>
        <p:nvPicPr>
          <p:cNvPr id="22534" name="Picture 6" descr="fishcartoonblue"/>
          <p:cNvPicPr>
            <a:picLocks noChangeAspect="1" noChangeArrowheads="1"/>
          </p:cNvPicPr>
          <p:nvPr/>
        </p:nvPicPr>
        <p:blipFill>
          <a:blip r:embed="rId6" cstate="print"/>
          <a:srcRect/>
          <a:stretch>
            <a:fillRect/>
          </a:stretch>
        </p:blipFill>
        <p:spPr bwMode="auto">
          <a:xfrm>
            <a:off x="3563938" y="4795838"/>
            <a:ext cx="1658937" cy="981075"/>
          </a:xfrm>
          <a:prstGeom prst="rect">
            <a:avLst/>
          </a:prstGeom>
          <a:noFill/>
        </p:spPr>
      </p:pic>
      <p:pic>
        <p:nvPicPr>
          <p:cNvPr id="22535" name="Picture 7" descr="fishcartoonblue"/>
          <p:cNvPicPr>
            <a:picLocks noChangeAspect="1" noChangeArrowheads="1"/>
          </p:cNvPicPr>
          <p:nvPr/>
        </p:nvPicPr>
        <p:blipFill>
          <a:blip r:embed="rId6" cstate="print"/>
          <a:srcRect/>
          <a:stretch>
            <a:fillRect/>
          </a:stretch>
        </p:blipFill>
        <p:spPr bwMode="auto">
          <a:xfrm>
            <a:off x="1620838" y="5516563"/>
            <a:ext cx="1658937" cy="981075"/>
          </a:xfrm>
          <a:prstGeom prst="rect">
            <a:avLst/>
          </a:prstGeom>
          <a:noFill/>
        </p:spPr>
      </p:pic>
      <p:pic>
        <p:nvPicPr>
          <p:cNvPr id="22536" name="Picture 8" descr="fishcartoonblue"/>
          <p:cNvPicPr>
            <a:picLocks noChangeAspect="1" noChangeArrowheads="1"/>
          </p:cNvPicPr>
          <p:nvPr/>
        </p:nvPicPr>
        <p:blipFill>
          <a:blip r:embed="rId6" cstate="print"/>
          <a:srcRect/>
          <a:stretch>
            <a:fillRect/>
          </a:stretch>
        </p:blipFill>
        <p:spPr bwMode="auto">
          <a:xfrm>
            <a:off x="539750" y="4075113"/>
            <a:ext cx="1658938" cy="981075"/>
          </a:xfrm>
          <a:prstGeom prst="rect">
            <a:avLst/>
          </a:prstGeom>
          <a:noFill/>
        </p:spPr>
      </p:pic>
      <p:pic>
        <p:nvPicPr>
          <p:cNvPr id="22537" name="Picture 9" descr="fishcartoonred"/>
          <p:cNvPicPr>
            <a:picLocks noChangeAspect="1" noChangeArrowheads="1"/>
          </p:cNvPicPr>
          <p:nvPr/>
        </p:nvPicPr>
        <p:blipFill>
          <a:blip r:embed="rId4" cstate="print"/>
          <a:srcRect/>
          <a:stretch>
            <a:fillRect/>
          </a:stretch>
        </p:blipFill>
        <p:spPr bwMode="auto">
          <a:xfrm>
            <a:off x="3995738" y="5659438"/>
            <a:ext cx="1657350" cy="981075"/>
          </a:xfrm>
          <a:prstGeom prst="rect">
            <a:avLst/>
          </a:prstGeom>
          <a:noFill/>
        </p:spPr>
      </p:pic>
      <p:pic>
        <p:nvPicPr>
          <p:cNvPr id="22538" name="Picture 10" descr="fishcartoonred"/>
          <p:cNvPicPr>
            <a:picLocks noChangeAspect="1" noChangeArrowheads="1"/>
          </p:cNvPicPr>
          <p:nvPr/>
        </p:nvPicPr>
        <p:blipFill>
          <a:blip r:embed="rId4" cstate="print"/>
          <a:srcRect/>
          <a:stretch>
            <a:fillRect/>
          </a:stretch>
        </p:blipFill>
        <p:spPr bwMode="auto">
          <a:xfrm>
            <a:off x="2268538" y="4724400"/>
            <a:ext cx="1658937" cy="981075"/>
          </a:xfrm>
          <a:prstGeom prst="rect">
            <a:avLst/>
          </a:prstGeom>
          <a:noFill/>
        </p:spPr>
      </p:pic>
      <p:sp>
        <p:nvSpPr>
          <p:cNvPr id="22539" name="AutoShape 11"/>
          <p:cNvSpPr>
            <a:spLocks noChangeArrowheads="1"/>
          </p:cNvSpPr>
          <p:nvPr/>
        </p:nvSpPr>
        <p:spPr bwMode="auto">
          <a:xfrm>
            <a:off x="2195513" y="1700213"/>
            <a:ext cx="2952750" cy="1008062"/>
          </a:xfrm>
          <a:prstGeom prst="cloudCallout">
            <a:avLst>
              <a:gd name="adj1" fmla="val 63495"/>
              <a:gd name="adj2" fmla="val 92204"/>
            </a:avLst>
          </a:prstGeom>
          <a:solidFill>
            <a:schemeClr val="accent1"/>
          </a:solidFill>
          <a:ln w="9525">
            <a:solidFill>
              <a:schemeClr val="tx1"/>
            </a:solidFill>
            <a:round/>
            <a:headEnd/>
            <a:tailEnd/>
          </a:ln>
          <a:effectLst/>
        </p:spPr>
        <p:txBody>
          <a:bodyPr/>
          <a:lstStyle/>
          <a:p>
            <a:pPr algn="ctr"/>
            <a:r>
              <a:rPr lang="en-US" sz="2800"/>
              <a:t>Yummy!</a:t>
            </a:r>
          </a:p>
        </p:txBody>
      </p:sp>
    </p:spTree>
    <p:extLst>
      <p:ext uri="{BB962C8B-B14F-4D97-AF65-F5344CB8AC3E}">
        <p14:creationId xmlns:p14="http://schemas.microsoft.com/office/powerpoint/2010/main" val="2168019451"/>
      </p:ext>
    </p:extLst>
  </p:cSld>
  <p:clrMapOvr>
    <a:masterClrMapping/>
  </p:clrMapOvr>
  <p:transition spd="med">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22531"/>
                                        </p:tgtEl>
                                        <p:attrNameLst>
                                          <p:attrName>style.visibility</p:attrName>
                                        </p:attrNameLst>
                                      </p:cBhvr>
                                      <p:to>
                                        <p:strVal val="visible"/>
                                      </p:to>
                                    </p:set>
                                    <p:anim calcmode="lin" valueType="num">
                                      <p:cBhvr additive="base">
                                        <p:cTn id="7" dur="2000" fill="hold"/>
                                        <p:tgtEl>
                                          <p:spTgt spid="22531"/>
                                        </p:tgtEl>
                                        <p:attrNameLst>
                                          <p:attrName>ppt_x</p:attrName>
                                        </p:attrNameLst>
                                      </p:cBhvr>
                                      <p:tavLst>
                                        <p:tav tm="0">
                                          <p:val>
                                            <p:strVal val="1+#ppt_w/2"/>
                                          </p:val>
                                        </p:tav>
                                        <p:tav tm="100000">
                                          <p:val>
                                            <p:strVal val="#ppt_x"/>
                                          </p:val>
                                        </p:tav>
                                      </p:tavLst>
                                    </p:anim>
                                    <p:anim calcmode="lin" valueType="num">
                                      <p:cBhvr additive="base">
                                        <p:cTn id="8" dur="2000" fill="hold"/>
                                        <p:tgtEl>
                                          <p:spTgt spid="22531"/>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22534"/>
                                        </p:tgtEl>
                                        <p:attrNameLst>
                                          <p:attrName>style.visibility</p:attrName>
                                        </p:attrNameLst>
                                      </p:cBhvr>
                                      <p:to>
                                        <p:strVal val="visible"/>
                                      </p:to>
                                    </p:set>
                                    <p:anim calcmode="lin" valueType="num">
                                      <p:cBhvr additive="base">
                                        <p:cTn id="11" dur="2000" fill="hold"/>
                                        <p:tgtEl>
                                          <p:spTgt spid="22534"/>
                                        </p:tgtEl>
                                        <p:attrNameLst>
                                          <p:attrName>ppt_x</p:attrName>
                                        </p:attrNameLst>
                                      </p:cBhvr>
                                      <p:tavLst>
                                        <p:tav tm="0">
                                          <p:val>
                                            <p:strVal val="1+#ppt_w/2"/>
                                          </p:val>
                                        </p:tav>
                                        <p:tav tm="100000">
                                          <p:val>
                                            <p:strVal val="#ppt_x"/>
                                          </p:val>
                                        </p:tav>
                                      </p:tavLst>
                                    </p:anim>
                                    <p:anim calcmode="lin" valueType="num">
                                      <p:cBhvr additive="base">
                                        <p:cTn id="12" dur="2000" fill="hold"/>
                                        <p:tgtEl>
                                          <p:spTgt spid="22534"/>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22535"/>
                                        </p:tgtEl>
                                        <p:attrNameLst>
                                          <p:attrName>style.visibility</p:attrName>
                                        </p:attrNameLst>
                                      </p:cBhvr>
                                      <p:to>
                                        <p:strVal val="visible"/>
                                      </p:to>
                                    </p:set>
                                    <p:anim calcmode="lin" valueType="num">
                                      <p:cBhvr additive="base">
                                        <p:cTn id="15" dur="2000" fill="hold"/>
                                        <p:tgtEl>
                                          <p:spTgt spid="22535"/>
                                        </p:tgtEl>
                                        <p:attrNameLst>
                                          <p:attrName>ppt_x</p:attrName>
                                        </p:attrNameLst>
                                      </p:cBhvr>
                                      <p:tavLst>
                                        <p:tav tm="0">
                                          <p:val>
                                            <p:strVal val="1+#ppt_w/2"/>
                                          </p:val>
                                        </p:tav>
                                        <p:tav tm="100000">
                                          <p:val>
                                            <p:strVal val="#ppt_x"/>
                                          </p:val>
                                        </p:tav>
                                      </p:tavLst>
                                    </p:anim>
                                    <p:anim calcmode="lin" valueType="num">
                                      <p:cBhvr additive="base">
                                        <p:cTn id="16" dur="2000" fill="hold"/>
                                        <p:tgtEl>
                                          <p:spTgt spid="22535"/>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22536"/>
                                        </p:tgtEl>
                                        <p:attrNameLst>
                                          <p:attrName>style.visibility</p:attrName>
                                        </p:attrNameLst>
                                      </p:cBhvr>
                                      <p:to>
                                        <p:strVal val="visible"/>
                                      </p:to>
                                    </p:set>
                                    <p:anim calcmode="lin" valueType="num">
                                      <p:cBhvr additive="base">
                                        <p:cTn id="19" dur="2000" fill="hold"/>
                                        <p:tgtEl>
                                          <p:spTgt spid="22536"/>
                                        </p:tgtEl>
                                        <p:attrNameLst>
                                          <p:attrName>ppt_x</p:attrName>
                                        </p:attrNameLst>
                                      </p:cBhvr>
                                      <p:tavLst>
                                        <p:tav tm="0">
                                          <p:val>
                                            <p:strVal val="1+#ppt_w/2"/>
                                          </p:val>
                                        </p:tav>
                                        <p:tav tm="100000">
                                          <p:val>
                                            <p:strVal val="#ppt_x"/>
                                          </p:val>
                                        </p:tav>
                                      </p:tavLst>
                                    </p:anim>
                                    <p:anim calcmode="lin" valueType="num">
                                      <p:cBhvr additive="base">
                                        <p:cTn id="20" dur="2000" fill="hold"/>
                                        <p:tgtEl>
                                          <p:spTgt spid="22536"/>
                                        </p:tgtEl>
                                        <p:attrNameLst>
                                          <p:attrName>ppt_y</p:attrName>
                                        </p:attrNameLst>
                                      </p:cBhvr>
                                      <p:tavLst>
                                        <p:tav tm="0">
                                          <p:val>
                                            <p:strVal val="#ppt_y"/>
                                          </p:val>
                                        </p:tav>
                                        <p:tav tm="100000">
                                          <p:val>
                                            <p:strVal val="#ppt_y"/>
                                          </p:val>
                                        </p:tav>
                                      </p:tavLst>
                                    </p:anim>
                                  </p:childTnLst>
                                </p:cTn>
                              </p:par>
                              <p:par>
                                <p:cTn id="21" presetID="2" presetClass="entr" presetSubtype="2" fill="hold" nodeType="withEffect">
                                  <p:stCondLst>
                                    <p:cond delay="0"/>
                                  </p:stCondLst>
                                  <p:childTnLst>
                                    <p:set>
                                      <p:cBhvr>
                                        <p:cTn id="22" dur="1" fill="hold">
                                          <p:stCondLst>
                                            <p:cond delay="0"/>
                                          </p:stCondLst>
                                        </p:cTn>
                                        <p:tgtEl>
                                          <p:spTgt spid="22537"/>
                                        </p:tgtEl>
                                        <p:attrNameLst>
                                          <p:attrName>style.visibility</p:attrName>
                                        </p:attrNameLst>
                                      </p:cBhvr>
                                      <p:to>
                                        <p:strVal val="visible"/>
                                      </p:to>
                                    </p:set>
                                    <p:anim calcmode="lin" valueType="num">
                                      <p:cBhvr additive="base">
                                        <p:cTn id="23" dur="2000" fill="hold"/>
                                        <p:tgtEl>
                                          <p:spTgt spid="22537"/>
                                        </p:tgtEl>
                                        <p:attrNameLst>
                                          <p:attrName>ppt_x</p:attrName>
                                        </p:attrNameLst>
                                      </p:cBhvr>
                                      <p:tavLst>
                                        <p:tav tm="0">
                                          <p:val>
                                            <p:strVal val="1+#ppt_w/2"/>
                                          </p:val>
                                        </p:tav>
                                        <p:tav tm="100000">
                                          <p:val>
                                            <p:strVal val="#ppt_x"/>
                                          </p:val>
                                        </p:tav>
                                      </p:tavLst>
                                    </p:anim>
                                    <p:anim calcmode="lin" valueType="num">
                                      <p:cBhvr additive="base">
                                        <p:cTn id="24" dur="2000" fill="hold"/>
                                        <p:tgtEl>
                                          <p:spTgt spid="22537"/>
                                        </p:tgtEl>
                                        <p:attrNameLst>
                                          <p:attrName>ppt_y</p:attrName>
                                        </p:attrNameLst>
                                      </p:cBhvr>
                                      <p:tavLst>
                                        <p:tav tm="0">
                                          <p:val>
                                            <p:strVal val="#ppt_y"/>
                                          </p:val>
                                        </p:tav>
                                        <p:tav tm="100000">
                                          <p:val>
                                            <p:strVal val="#ppt_y"/>
                                          </p:val>
                                        </p:tav>
                                      </p:tavLst>
                                    </p:anim>
                                  </p:childTnLst>
                                </p:cTn>
                              </p:par>
                              <p:par>
                                <p:cTn id="25" presetID="2" presetClass="entr" presetSubtype="2" fill="hold" nodeType="withEffect">
                                  <p:stCondLst>
                                    <p:cond delay="0"/>
                                  </p:stCondLst>
                                  <p:childTnLst>
                                    <p:set>
                                      <p:cBhvr>
                                        <p:cTn id="26" dur="1" fill="hold">
                                          <p:stCondLst>
                                            <p:cond delay="0"/>
                                          </p:stCondLst>
                                        </p:cTn>
                                        <p:tgtEl>
                                          <p:spTgt spid="22538"/>
                                        </p:tgtEl>
                                        <p:attrNameLst>
                                          <p:attrName>style.visibility</p:attrName>
                                        </p:attrNameLst>
                                      </p:cBhvr>
                                      <p:to>
                                        <p:strVal val="visible"/>
                                      </p:to>
                                    </p:set>
                                    <p:anim calcmode="lin" valueType="num">
                                      <p:cBhvr additive="base">
                                        <p:cTn id="27" dur="2000" fill="hold"/>
                                        <p:tgtEl>
                                          <p:spTgt spid="22538"/>
                                        </p:tgtEl>
                                        <p:attrNameLst>
                                          <p:attrName>ppt_x</p:attrName>
                                        </p:attrNameLst>
                                      </p:cBhvr>
                                      <p:tavLst>
                                        <p:tav tm="0">
                                          <p:val>
                                            <p:strVal val="1+#ppt_w/2"/>
                                          </p:val>
                                        </p:tav>
                                        <p:tav tm="100000">
                                          <p:val>
                                            <p:strVal val="#ppt_x"/>
                                          </p:val>
                                        </p:tav>
                                      </p:tavLst>
                                    </p:anim>
                                    <p:anim calcmode="lin" valueType="num">
                                      <p:cBhvr additive="base">
                                        <p:cTn id="28" dur="2000" fill="hold"/>
                                        <p:tgtEl>
                                          <p:spTgt spid="22538"/>
                                        </p:tgtEl>
                                        <p:attrNameLst>
                                          <p:attrName>ppt_y</p:attrName>
                                        </p:attrNameLst>
                                      </p:cBhvr>
                                      <p:tavLst>
                                        <p:tav tm="0">
                                          <p:val>
                                            <p:strVal val="#ppt_y"/>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1" fill="hold" nodeType="clickEffect">
                                  <p:stCondLst>
                                    <p:cond delay="0"/>
                                  </p:stCondLst>
                                  <p:childTnLst>
                                    <p:set>
                                      <p:cBhvr>
                                        <p:cTn id="32" dur="1" fill="hold">
                                          <p:stCondLst>
                                            <p:cond delay="0"/>
                                          </p:stCondLst>
                                        </p:cTn>
                                        <p:tgtEl>
                                          <p:spTgt spid="22533"/>
                                        </p:tgtEl>
                                        <p:attrNameLst>
                                          <p:attrName>style.visibility</p:attrName>
                                        </p:attrNameLst>
                                      </p:cBhvr>
                                      <p:to>
                                        <p:strVal val="visible"/>
                                      </p:to>
                                    </p:set>
                                    <p:anim calcmode="lin" valueType="num">
                                      <p:cBhvr additive="base">
                                        <p:cTn id="33" dur="500" fill="hold"/>
                                        <p:tgtEl>
                                          <p:spTgt spid="22533"/>
                                        </p:tgtEl>
                                        <p:attrNameLst>
                                          <p:attrName>ppt_x</p:attrName>
                                        </p:attrNameLst>
                                      </p:cBhvr>
                                      <p:tavLst>
                                        <p:tav tm="0">
                                          <p:val>
                                            <p:strVal val="#ppt_x"/>
                                          </p:val>
                                        </p:tav>
                                        <p:tav tm="100000">
                                          <p:val>
                                            <p:strVal val="#ppt_x"/>
                                          </p:val>
                                        </p:tav>
                                      </p:tavLst>
                                    </p:anim>
                                    <p:anim calcmode="lin" valueType="num">
                                      <p:cBhvr additive="base">
                                        <p:cTn id="34" dur="500" fill="hold"/>
                                        <p:tgtEl>
                                          <p:spTgt spid="22533"/>
                                        </p:tgtEl>
                                        <p:attrNameLst>
                                          <p:attrName>ppt_y</p:attrName>
                                        </p:attrNameLst>
                                      </p:cBhvr>
                                      <p:tavLst>
                                        <p:tav tm="0">
                                          <p:val>
                                            <p:strVal val="0-#ppt_h/2"/>
                                          </p:val>
                                        </p:tav>
                                        <p:tav tm="100000">
                                          <p:val>
                                            <p:strVal val="#ppt_y"/>
                                          </p:val>
                                        </p:tav>
                                      </p:tavLst>
                                    </p:anim>
                                  </p:childTnLst>
                                </p:cTn>
                              </p:par>
                            </p:childTnLst>
                          </p:cTn>
                        </p:par>
                        <p:par>
                          <p:cTn id="35" fill="hold">
                            <p:stCondLst>
                              <p:cond delay="500"/>
                            </p:stCondLst>
                            <p:childTnLst>
                              <p:par>
                                <p:cTn id="36" presetID="14" presetClass="entr" presetSubtype="10" fill="hold" grpId="0" nodeType="afterEffect">
                                  <p:stCondLst>
                                    <p:cond delay="0"/>
                                  </p:stCondLst>
                                  <p:childTnLst>
                                    <p:set>
                                      <p:cBhvr>
                                        <p:cTn id="37" dur="1" fill="hold">
                                          <p:stCondLst>
                                            <p:cond delay="0"/>
                                          </p:stCondLst>
                                        </p:cTn>
                                        <p:tgtEl>
                                          <p:spTgt spid="22539"/>
                                        </p:tgtEl>
                                        <p:attrNameLst>
                                          <p:attrName>style.visibility</p:attrName>
                                        </p:attrNameLst>
                                      </p:cBhvr>
                                      <p:to>
                                        <p:strVal val="visible"/>
                                      </p:to>
                                    </p:set>
                                    <p:animEffect transition="in" filter="randombar(horizontal)">
                                      <p:cBhvr>
                                        <p:cTn id="38" dur="500"/>
                                        <p:tgtEl>
                                          <p:spTgt spid="22539"/>
                                        </p:tgtEl>
                                      </p:cBhvr>
                                    </p:animEffect>
                                  </p:childTnLst>
                                </p:cTn>
                              </p:par>
                            </p:childTnLst>
                          </p:cTn>
                        </p:par>
                      </p:childTnLst>
                    </p:cTn>
                  </p:par>
                  <p:par>
                    <p:cTn id="39" fill="hold">
                      <p:stCondLst>
                        <p:cond delay="indefinite"/>
                      </p:stCondLst>
                      <p:childTnLst>
                        <p:par>
                          <p:cTn id="40" fill="hold">
                            <p:stCondLst>
                              <p:cond delay="0"/>
                            </p:stCondLst>
                            <p:childTnLst>
                              <p:par>
                                <p:cTn id="41" presetID="14" presetClass="entr" presetSubtype="10" fill="hold" nodeType="clickEffect">
                                  <p:stCondLst>
                                    <p:cond delay="0"/>
                                  </p:stCondLst>
                                  <p:childTnLst>
                                    <p:set>
                                      <p:cBhvr>
                                        <p:cTn id="42" dur="1" fill="hold">
                                          <p:stCondLst>
                                            <p:cond delay="0"/>
                                          </p:stCondLst>
                                        </p:cTn>
                                        <p:tgtEl>
                                          <p:spTgt spid="22530"/>
                                        </p:tgtEl>
                                        <p:attrNameLst>
                                          <p:attrName>style.visibility</p:attrName>
                                        </p:attrNameLst>
                                      </p:cBhvr>
                                      <p:to>
                                        <p:strVal val="visible"/>
                                      </p:to>
                                    </p:set>
                                    <p:animEffect transition="in" filter="randombar(horizontal)">
                                      <p:cBhvr>
                                        <p:cTn id="43" dur="500"/>
                                        <p:tgtEl>
                                          <p:spTgt spid="225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9"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underwater"/>
          <p:cNvPicPr>
            <a:picLocks noChangeAspect="1" noChangeArrowheads="1"/>
          </p:cNvPicPr>
          <p:nvPr/>
        </p:nvPicPr>
        <p:blipFill>
          <a:blip r:embed="rId3" cstate="print"/>
          <a:srcRect/>
          <a:stretch>
            <a:fillRect/>
          </a:stretch>
        </p:blipFill>
        <p:spPr bwMode="auto">
          <a:xfrm>
            <a:off x="179388" y="1268413"/>
            <a:ext cx="8785225" cy="5329237"/>
          </a:xfrm>
          <a:prstGeom prst="rect">
            <a:avLst/>
          </a:prstGeom>
          <a:noFill/>
        </p:spPr>
      </p:pic>
      <p:sp>
        <p:nvSpPr>
          <p:cNvPr id="28675" name="Rectangle 3"/>
          <p:cNvSpPr>
            <a:spLocks noGrp="1" noChangeArrowheads="1"/>
          </p:cNvSpPr>
          <p:nvPr>
            <p:ph type="title"/>
          </p:nvPr>
        </p:nvSpPr>
        <p:spPr>
          <a:xfrm>
            <a:off x="685800" y="304800"/>
            <a:ext cx="7772400" cy="1143000"/>
          </a:xfrm>
        </p:spPr>
        <p:txBody>
          <a:bodyPr/>
          <a:lstStyle/>
          <a:p>
            <a:r>
              <a:rPr lang="en-US" sz="3200" b="1"/>
              <a:t>Fitness: Which ones will survive</a:t>
            </a:r>
          </a:p>
        </p:txBody>
      </p:sp>
      <p:pic>
        <p:nvPicPr>
          <p:cNvPr id="28676" name="Picture 4" descr="underwaterred"/>
          <p:cNvPicPr>
            <a:picLocks noChangeAspect="1" noChangeArrowheads="1"/>
          </p:cNvPicPr>
          <p:nvPr/>
        </p:nvPicPr>
        <p:blipFill>
          <a:blip r:embed="rId4" cstate="print"/>
          <a:srcRect/>
          <a:stretch>
            <a:fillRect/>
          </a:stretch>
        </p:blipFill>
        <p:spPr bwMode="auto">
          <a:xfrm>
            <a:off x="179388" y="1268413"/>
            <a:ext cx="8785225" cy="5329237"/>
          </a:xfrm>
          <a:prstGeom prst="rect">
            <a:avLst/>
          </a:prstGeom>
          <a:noFill/>
        </p:spPr>
      </p:pic>
      <p:pic>
        <p:nvPicPr>
          <p:cNvPr id="28677" name="Picture 5" descr="fishcartoonred"/>
          <p:cNvPicPr>
            <a:picLocks noChangeAspect="1" noChangeArrowheads="1"/>
          </p:cNvPicPr>
          <p:nvPr/>
        </p:nvPicPr>
        <p:blipFill>
          <a:blip r:embed="rId5" cstate="print"/>
          <a:srcRect/>
          <a:stretch>
            <a:fillRect/>
          </a:stretch>
        </p:blipFill>
        <p:spPr bwMode="auto">
          <a:xfrm>
            <a:off x="5940425" y="3717925"/>
            <a:ext cx="1658938" cy="981075"/>
          </a:xfrm>
          <a:prstGeom prst="rect">
            <a:avLst/>
          </a:prstGeom>
          <a:noFill/>
        </p:spPr>
      </p:pic>
      <p:pic>
        <p:nvPicPr>
          <p:cNvPr id="28678" name="Picture 6" descr="fishcartoonblue"/>
          <p:cNvPicPr>
            <a:picLocks noChangeAspect="1" noChangeArrowheads="1"/>
          </p:cNvPicPr>
          <p:nvPr/>
        </p:nvPicPr>
        <p:blipFill>
          <a:blip r:embed="rId6" cstate="print"/>
          <a:srcRect/>
          <a:stretch>
            <a:fillRect/>
          </a:stretch>
        </p:blipFill>
        <p:spPr bwMode="auto">
          <a:xfrm>
            <a:off x="4643438" y="3862388"/>
            <a:ext cx="1658937" cy="981075"/>
          </a:xfrm>
          <a:prstGeom prst="rect">
            <a:avLst/>
          </a:prstGeom>
          <a:noFill/>
        </p:spPr>
      </p:pic>
      <p:pic>
        <p:nvPicPr>
          <p:cNvPr id="28679" name="Picture 7" descr="fishcartoonblue"/>
          <p:cNvPicPr>
            <a:picLocks noChangeAspect="1" noChangeArrowheads="1"/>
          </p:cNvPicPr>
          <p:nvPr/>
        </p:nvPicPr>
        <p:blipFill>
          <a:blip r:embed="rId6" cstate="print"/>
          <a:srcRect/>
          <a:stretch>
            <a:fillRect/>
          </a:stretch>
        </p:blipFill>
        <p:spPr bwMode="auto">
          <a:xfrm>
            <a:off x="2700338" y="4583113"/>
            <a:ext cx="1658937" cy="981075"/>
          </a:xfrm>
          <a:prstGeom prst="rect">
            <a:avLst/>
          </a:prstGeom>
          <a:noFill/>
        </p:spPr>
      </p:pic>
      <p:pic>
        <p:nvPicPr>
          <p:cNvPr id="28680" name="Picture 8" descr="fishcartoonblue"/>
          <p:cNvPicPr>
            <a:picLocks noChangeAspect="1" noChangeArrowheads="1"/>
          </p:cNvPicPr>
          <p:nvPr/>
        </p:nvPicPr>
        <p:blipFill>
          <a:blip r:embed="rId6" cstate="print"/>
          <a:srcRect/>
          <a:stretch>
            <a:fillRect/>
          </a:stretch>
        </p:blipFill>
        <p:spPr bwMode="auto">
          <a:xfrm>
            <a:off x="1619250" y="3141663"/>
            <a:ext cx="1658938" cy="981075"/>
          </a:xfrm>
          <a:prstGeom prst="rect">
            <a:avLst/>
          </a:prstGeom>
          <a:noFill/>
        </p:spPr>
      </p:pic>
      <p:pic>
        <p:nvPicPr>
          <p:cNvPr id="28681" name="Picture 9" descr="fishcartoonred"/>
          <p:cNvPicPr>
            <a:picLocks noChangeAspect="1" noChangeArrowheads="1"/>
          </p:cNvPicPr>
          <p:nvPr/>
        </p:nvPicPr>
        <p:blipFill>
          <a:blip r:embed="rId5" cstate="print"/>
          <a:srcRect/>
          <a:stretch>
            <a:fillRect/>
          </a:stretch>
        </p:blipFill>
        <p:spPr bwMode="auto">
          <a:xfrm>
            <a:off x="5075238" y="4725988"/>
            <a:ext cx="1657350" cy="981075"/>
          </a:xfrm>
          <a:prstGeom prst="rect">
            <a:avLst/>
          </a:prstGeom>
          <a:noFill/>
        </p:spPr>
      </p:pic>
      <p:pic>
        <p:nvPicPr>
          <p:cNvPr id="28682" name="Picture 10" descr="fishcartoonred"/>
          <p:cNvPicPr>
            <a:picLocks noChangeAspect="1" noChangeArrowheads="1"/>
          </p:cNvPicPr>
          <p:nvPr/>
        </p:nvPicPr>
        <p:blipFill>
          <a:blip r:embed="rId5" cstate="print"/>
          <a:srcRect/>
          <a:stretch>
            <a:fillRect/>
          </a:stretch>
        </p:blipFill>
        <p:spPr bwMode="auto">
          <a:xfrm>
            <a:off x="3348038" y="3790950"/>
            <a:ext cx="1658937" cy="981075"/>
          </a:xfrm>
          <a:prstGeom prst="rect">
            <a:avLst/>
          </a:prstGeom>
          <a:noFill/>
        </p:spPr>
      </p:pic>
      <p:grpSp>
        <p:nvGrpSpPr>
          <p:cNvPr id="2" name="Group 11"/>
          <p:cNvGrpSpPr>
            <a:grpSpLocks/>
          </p:cNvGrpSpPr>
          <p:nvPr/>
        </p:nvGrpSpPr>
        <p:grpSpPr bwMode="auto">
          <a:xfrm>
            <a:off x="2843213" y="2205038"/>
            <a:ext cx="1943100" cy="936625"/>
            <a:chOff x="1791" y="1344"/>
            <a:chExt cx="1224" cy="590"/>
          </a:xfrm>
        </p:grpSpPr>
        <p:sp>
          <p:nvSpPr>
            <p:cNvPr id="28684" name="AutoShape 12"/>
            <p:cNvSpPr>
              <a:spLocks noChangeArrowheads="1"/>
            </p:cNvSpPr>
            <p:nvPr/>
          </p:nvSpPr>
          <p:spPr bwMode="auto">
            <a:xfrm>
              <a:off x="1791" y="1344"/>
              <a:ext cx="1224" cy="590"/>
            </a:xfrm>
            <a:prstGeom prst="cloudCallout">
              <a:avLst>
                <a:gd name="adj1" fmla="val -77861"/>
                <a:gd name="adj2" fmla="val 67968"/>
              </a:avLst>
            </a:prstGeom>
            <a:solidFill>
              <a:schemeClr val="accent1"/>
            </a:solidFill>
            <a:ln w="9525">
              <a:solidFill>
                <a:schemeClr val="tx1"/>
              </a:solidFill>
              <a:round/>
              <a:headEnd/>
              <a:tailEnd/>
            </a:ln>
            <a:effectLst/>
          </p:spPr>
          <p:txBody>
            <a:bodyPr/>
            <a:lstStyle/>
            <a:p>
              <a:pPr algn="ctr"/>
              <a:r>
                <a:rPr lang="en-US"/>
                <a:t>Arse.</a:t>
              </a:r>
            </a:p>
          </p:txBody>
        </p:sp>
        <p:sp>
          <p:nvSpPr>
            <p:cNvPr id="28685" name="AutoShape 13"/>
            <p:cNvSpPr>
              <a:spLocks noChangeArrowheads="1"/>
            </p:cNvSpPr>
            <p:nvPr/>
          </p:nvSpPr>
          <p:spPr bwMode="auto">
            <a:xfrm>
              <a:off x="1791" y="1344"/>
              <a:ext cx="1224" cy="590"/>
            </a:xfrm>
            <a:prstGeom prst="cloudCallout">
              <a:avLst>
                <a:gd name="adj1" fmla="val 64463"/>
                <a:gd name="adj2" fmla="val 142375"/>
              </a:avLst>
            </a:prstGeom>
            <a:solidFill>
              <a:schemeClr val="accent1"/>
            </a:solidFill>
            <a:ln w="9525">
              <a:solidFill>
                <a:schemeClr val="tx1"/>
              </a:solidFill>
              <a:round/>
              <a:headEnd/>
              <a:tailEnd/>
            </a:ln>
            <a:effectLst/>
          </p:spPr>
          <p:txBody>
            <a:bodyPr/>
            <a:lstStyle/>
            <a:p>
              <a:pPr algn="ctr"/>
              <a:r>
                <a:rPr lang="en-US"/>
                <a:t>Arse.</a:t>
              </a:r>
            </a:p>
          </p:txBody>
        </p:sp>
        <p:sp>
          <p:nvSpPr>
            <p:cNvPr id="28686" name="AutoShape 14"/>
            <p:cNvSpPr>
              <a:spLocks noChangeArrowheads="1"/>
            </p:cNvSpPr>
            <p:nvPr/>
          </p:nvSpPr>
          <p:spPr bwMode="auto">
            <a:xfrm>
              <a:off x="1791" y="1344"/>
              <a:ext cx="1224" cy="590"/>
            </a:xfrm>
            <a:prstGeom prst="cloudCallout">
              <a:avLst>
                <a:gd name="adj1" fmla="val -37829"/>
                <a:gd name="adj2" fmla="val 216949"/>
              </a:avLst>
            </a:prstGeom>
            <a:solidFill>
              <a:schemeClr val="accent1"/>
            </a:solidFill>
            <a:ln w="9525">
              <a:solidFill>
                <a:schemeClr val="tx1"/>
              </a:solidFill>
              <a:round/>
              <a:headEnd/>
              <a:tailEnd/>
            </a:ln>
            <a:effectLst/>
          </p:spPr>
          <p:txBody>
            <a:bodyPr/>
            <a:lstStyle/>
            <a:p>
              <a:pPr algn="ctr"/>
              <a:r>
                <a:rPr lang="en-US"/>
                <a:t>Damn.</a:t>
              </a:r>
            </a:p>
          </p:txBody>
        </p:sp>
      </p:grpSp>
    </p:spTree>
    <p:extLst>
      <p:ext uri="{BB962C8B-B14F-4D97-AF65-F5344CB8AC3E}">
        <p14:creationId xmlns:p14="http://schemas.microsoft.com/office/powerpoint/2010/main" val="3945120773"/>
      </p:ext>
    </p:extLst>
  </p:cSld>
  <p:clrMapOvr>
    <a:masterClrMapping/>
  </p:clrMapOvr>
  <p:transition spd="med">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28677"/>
                                        </p:tgtEl>
                                        <p:attrNameLst>
                                          <p:attrName>style.visibility</p:attrName>
                                        </p:attrNameLst>
                                      </p:cBhvr>
                                      <p:to>
                                        <p:strVal val="visible"/>
                                      </p:to>
                                    </p:set>
                                    <p:anim calcmode="lin" valueType="num">
                                      <p:cBhvr additive="base">
                                        <p:cTn id="7" dur="2000" fill="hold"/>
                                        <p:tgtEl>
                                          <p:spTgt spid="28677"/>
                                        </p:tgtEl>
                                        <p:attrNameLst>
                                          <p:attrName>ppt_x</p:attrName>
                                        </p:attrNameLst>
                                      </p:cBhvr>
                                      <p:tavLst>
                                        <p:tav tm="0">
                                          <p:val>
                                            <p:strVal val="1+#ppt_w/2"/>
                                          </p:val>
                                        </p:tav>
                                        <p:tav tm="100000">
                                          <p:val>
                                            <p:strVal val="#ppt_x"/>
                                          </p:val>
                                        </p:tav>
                                      </p:tavLst>
                                    </p:anim>
                                    <p:anim calcmode="lin" valueType="num">
                                      <p:cBhvr additive="base">
                                        <p:cTn id="8" dur="2000" fill="hold"/>
                                        <p:tgtEl>
                                          <p:spTgt spid="28677"/>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28678"/>
                                        </p:tgtEl>
                                        <p:attrNameLst>
                                          <p:attrName>style.visibility</p:attrName>
                                        </p:attrNameLst>
                                      </p:cBhvr>
                                      <p:to>
                                        <p:strVal val="visible"/>
                                      </p:to>
                                    </p:set>
                                    <p:anim calcmode="lin" valueType="num">
                                      <p:cBhvr additive="base">
                                        <p:cTn id="11" dur="2000" fill="hold"/>
                                        <p:tgtEl>
                                          <p:spTgt spid="28678"/>
                                        </p:tgtEl>
                                        <p:attrNameLst>
                                          <p:attrName>ppt_x</p:attrName>
                                        </p:attrNameLst>
                                      </p:cBhvr>
                                      <p:tavLst>
                                        <p:tav tm="0">
                                          <p:val>
                                            <p:strVal val="1+#ppt_w/2"/>
                                          </p:val>
                                        </p:tav>
                                        <p:tav tm="100000">
                                          <p:val>
                                            <p:strVal val="#ppt_x"/>
                                          </p:val>
                                        </p:tav>
                                      </p:tavLst>
                                    </p:anim>
                                    <p:anim calcmode="lin" valueType="num">
                                      <p:cBhvr additive="base">
                                        <p:cTn id="12" dur="2000" fill="hold"/>
                                        <p:tgtEl>
                                          <p:spTgt spid="28678"/>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28679"/>
                                        </p:tgtEl>
                                        <p:attrNameLst>
                                          <p:attrName>style.visibility</p:attrName>
                                        </p:attrNameLst>
                                      </p:cBhvr>
                                      <p:to>
                                        <p:strVal val="visible"/>
                                      </p:to>
                                    </p:set>
                                    <p:anim calcmode="lin" valueType="num">
                                      <p:cBhvr additive="base">
                                        <p:cTn id="15" dur="2000" fill="hold"/>
                                        <p:tgtEl>
                                          <p:spTgt spid="28679"/>
                                        </p:tgtEl>
                                        <p:attrNameLst>
                                          <p:attrName>ppt_x</p:attrName>
                                        </p:attrNameLst>
                                      </p:cBhvr>
                                      <p:tavLst>
                                        <p:tav tm="0">
                                          <p:val>
                                            <p:strVal val="1+#ppt_w/2"/>
                                          </p:val>
                                        </p:tav>
                                        <p:tav tm="100000">
                                          <p:val>
                                            <p:strVal val="#ppt_x"/>
                                          </p:val>
                                        </p:tav>
                                      </p:tavLst>
                                    </p:anim>
                                    <p:anim calcmode="lin" valueType="num">
                                      <p:cBhvr additive="base">
                                        <p:cTn id="16" dur="2000" fill="hold"/>
                                        <p:tgtEl>
                                          <p:spTgt spid="28679"/>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28680"/>
                                        </p:tgtEl>
                                        <p:attrNameLst>
                                          <p:attrName>style.visibility</p:attrName>
                                        </p:attrNameLst>
                                      </p:cBhvr>
                                      <p:to>
                                        <p:strVal val="visible"/>
                                      </p:to>
                                    </p:set>
                                    <p:anim calcmode="lin" valueType="num">
                                      <p:cBhvr additive="base">
                                        <p:cTn id="19" dur="2000" fill="hold"/>
                                        <p:tgtEl>
                                          <p:spTgt spid="28680"/>
                                        </p:tgtEl>
                                        <p:attrNameLst>
                                          <p:attrName>ppt_x</p:attrName>
                                        </p:attrNameLst>
                                      </p:cBhvr>
                                      <p:tavLst>
                                        <p:tav tm="0">
                                          <p:val>
                                            <p:strVal val="1+#ppt_w/2"/>
                                          </p:val>
                                        </p:tav>
                                        <p:tav tm="100000">
                                          <p:val>
                                            <p:strVal val="#ppt_x"/>
                                          </p:val>
                                        </p:tav>
                                      </p:tavLst>
                                    </p:anim>
                                    <p:anim calcmode="lin" valueType="num">
                                      <p:cBhvr additive="base">
                                        <p:cTn id="20" dur="2000" fill="hold"/>
                                        <p:tgtEl>
                                          <p:spTgt spid="28680"/>
                                        </p:tgtEl>
                                        <p:attrNameLst>
                                          <p:attrName>ppt_y</p:attrName>
                                        </p:attrNameLst>
                                      </p:cBhvr>
                                      <p:tavLst>
                                        <p:tav tm="0">
                                          <p:val>
                                            <p:strVal val="#ppt_y"/>
                                          </p:val>
                                        </p:tav>
                                        <p:tav tm="100000">
                                          <p:val>
                                            <p:strVal val="#ppt_y"/>
                                          </p:val>
                                        </p:tav>
                                      </p:tavLst>
                                    </p:anim>
                                  </p:childTnLst>
                                </p:cTn>
                              </p:par>
                              <p:par>
                                <p:cTn id="21" presetID="2" presetClass="entr" presetSubtype="2" fill="hold" nodeType="withEffect">
                                  <p:stCondLst>
                                    <p:cond delay="0"/>
                                  </p:stCondLst>
                                  <p:childTnLst>
                                    <p:set>
                                      <p:cBhvr>
                                        <p:cTn id="22" dur="1" fill="hold">
                                          <p:stCondLst>
                                            <p:cond delay="0"/>
                                          </p:stCondLst>
                                        </p:cTn>
                                        <p:tgtEl>
                                          <p:spTgt spid="28681"/>
                                        </p:tgtEl>
                                        <p:attrNameLst>
                                          <p:attrName>style.visibility</p:attrName>
                                        </p:attrNameLst>
                                      </p:cBhvr>
                                      <p:to>
                                        <p:strVal val="visible"/>
                                      </p:to>
                                    </p:set>
                                    <p:anim calcmode="lin" valueType="num">
                                      <p:cBhvr additive="base">
                                        <p:cTn id="23" dur="2000" fill="hold"/>
                                        <p:tgtEl>
                                          <p:spTgt spid="28681"/>
                                        </p:tgtEl>
                                        <p:attrNameLst>
                                          <p:attrName>ppt_x</p:attrName>
                                        </p:attrNameLst>
                                      </p:cBhvr>
                                      <p:tavLst>
                                        <p:tav tm="0">
                                          <p:val>
                                            <p:strVal val="1+#ppt_w/2"/>
                                          </p:val>
                                        </p:tav>
                                        <p:tav tm="100000">
                                          <p:val>
                                            <p:strVal val="#ppt_x"/>
                                          </p:val>
                                        </p:tav>
                                      </p:tavLst>
                                    </p:anim>
                                    <p:anim calcmode="lin" valueType="num">
                                      <p:cBhvr additive="base">
                                        <p:cTn id="24" dur="2000" fill="hold"/>
                                        <p:tgtEl>
                                          <p:spTgt spid="28681"/>
                                        </p:tgtEl>
                                        <p:attrNameLst>
                                          <p:attrName>ppt_y</p:attrName>
                                        </p:attrNameLst>
                                      </p:cBhvr>
                                      <p:tavLst>
                                        <p:tav tm="0">
                                          <p:val>
                                            <p:strVal val="#ppt_y"/>
                                          </p:val>
                                        </p:tav>
                                        <p:tav tm="100000">
                                          <p:val>
                                            <p:strVal val="#ppt_y"/>
                                          </p:val>
                                        </p:tav>
                                      </p:tavLst>
                                    </p:anim>
                                  </p:childTnLst>
                                </p:cTn>
                              </p:par>
                              <p:par>
                                <p:cTn id="25" presetID="2" presetClass="entr" presetSubtype="2" fill="hold" nodeType="withEffect">
                                  <p:stCondLst>
                                    <p:cond delay="0"/>
                                  </p:stCondLst>
                                  <p:childTnLst>
                                    <p:set>
                                      <p:cBhvr>
                                        <p:cTn id="26" dur="1" fill="hold">
                                          <p:stCondLst>
                                            <p:cond delay="0"/>
                                          </p:stCondLst>
                                        </p:cTn>
                                        <p:tgtEl>
                                          <p:spTgt spid="28682"/>
                                        </p:tgtEl>
                                        <p:attrNameLst>
                                          <p:attrName>style.visibility</p:attrName>
                                        </p:attrNameLst>
                                      </p:cBhvr>
                                      <p:to>
                                        <p:strVal val="visible"/>
                                      </p:to>
                                    </p:set>
                                    <p:anim calcmode="lin" valueType="num">
                                      <p:cBhvr additive="base">
                                        <p:cTn id="27" dur="2000" fill="hold"/>
                                        <p:tgtEl>
                                          <p:spTgt spid="28682"/>
                                        </p:tgtEl>
                                        <p:attrNameLst>
                                          <p:attrName>ppt_x</p:attrName>
                                        </p:attrNameLst>
                                      </p:cBhvr>
                                      <p:tavLst>
                                        <p:tav tm="0">
                                          <p:val>
                                            <p:strVal val="1+#ppt_w/2"/>
                                          </p:val>
                                        </p:tav>
                                        <p:tav tm="100000">
                                          <p:val>
                                            <p:strVal val="#ppt_x"/>
                                          </p:val>
                                        </p:tav>
                                      </p:tavLst>
                                    </p:anim>
                                    <p:anim calcmode="lin" valueType="num">
                                      <p:cBhvr additive="base">
                                        <p:cTn id="28" dur="2000" fill="hold"/>
                                        <p:tgtEl>
                                          <p:spTgt spid="28682"/>
                                        </p:tgtEl>
                                        <p:attrNameLst>
                                          <p:attrName>ppt_y</p:attrName>
                                        </p:attrNameLst>
                                      </p:cBhvr>
                                      <p:tavLst>
                                        <p:tav tm="0">
                                          <p:val>
                                            <p:strVal val="#ppt_y"/>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28676"/>
                                        </p:tgtEl>
                                        <p:attrNameLst>
                                          <p:attrName>style.visibility</p:attrName>
                                        </p:attrNameLst>
                                      </p:cBhvr>
                                      <p:to>
                                        <p:strVal val="visible"/>
                                      </p:to>
                                    </p:set>
                                    <p:animEffect transition="in" filter="fade">
                                      <p:cBhvr>
                                        <p:cTn id="33" dur="2000"/>
                                        <p:tgtEl>
                                          <p:spTgt spid="28676"/>
                                        </p:tgtEl>
                                      </p:cBhvr>
                                    </p:animEffect>
                                  </p:childTnLst>
                                </p:cTn>
                              </p:par>
                            </p:childTnLst>
                          </p:cTn>
                        </p:par>
                        <p:par>
                          <p:cTn id="34" fill="hold">
                            <p:stCondLst>
                              <p:cond delay="2000"/>
                            </p:stCondLst>
                            <p:childTnLst>
                              <p:par>
                                <p:cTn id="35" presetID="14" presetClass="entr" presetSubtype="10" fill="hold" nodeType="afterEffect">
                                  <p:stCondLst>
                                    <p:cond delay="2000"/>
                                  </p:stCondLst>
                                  <p:childTnLst>
                                    <p:set>
                                      <p:cBhvr>
                                        <p:cTn id="36" dur="1" fill="hold">
                                          <p:stCondLst>
                                            <p:cond delay="0"/>
                                          </p:stCondLst>
                                        </p:cTn>
                                        <p:tgtEl>
                                          <p:spTgt spid="2"/>
                                        </p:tgtEl>
                                        <p:attrNameLst>
                                          <p:attrName>style.visibility</p:attrName>
                                        </p:attrNameLst>
                                      </p:cBhvr>
                                      <p:to>
                                        <p:strVal val="visible"/>
                                      </p:to>
                                    </p:set>
                                    <p:animEffect transition="in" filter="randombar(horizontal)">
                                      <p:cBhvr>
                                        <p:cTn id="3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685800" y="228600"/>
            <a:ext cx="7772400" cy="838200"/>
          </a:xfrm>
        </p:spPr>
        <p:txBody>
          <a:bodyPr/>
          <a:lstStyle/>
          <a:p>
            <a:r>
              <a:rPr lang="en-US" sz="3200" b="1" dirty="0"/>
              <a:t>Evolution &amp; </a:t>
            </a:r>
            <a:r>
              <a:rPr lang="en-US" sz="3200" b="1" dirty="0" smtClean="0"/>
              <a:t>Psychology Activity</a:t>
            </a:r>
            <a:endParaRPr lang="en-US" sz="1800" b="1" dirty="0"/>
          </a:p>
        </p:txBody>
      </p:sp>
      <p:sp>
        <p:nvSpPr>
          <p:cNvPr id="34819" name="Rectangle 3"/>
          <p:cNvSpPr>
            <a:spLocks noGrp="1" noChangeArrowheads="1"/>
          </p:cNvSpPr>
          <p:nvPr>
            <p:ph idx="1"/>
          </p:nvPr>
        </p:nvSpPr>
        <p:spPr>
          <a:xfrm>
            <a:off x="762000" y="1066800"/>
            <a:ext cx="7772400" cy="4724400"/>
          </a:xfrm>
        </p:spPr>
        <p:txBody>
          <a:bodyPr>
            <a:normAutofit lnSpcReduction="10000"/>
          </a:bodyPr>
          <a:lstStyle/>
          <a:p>
            <a:pPr lvl="1">
              <a:buFontTx/>
              <a:buNone/>
            </a:pPr>
            <a:endParaRPr lang="en-US" sz="1600" dirty="0"/>
          </a:p>
          <a:p>
            <a:pPr lvl="1">
              <a:buFontTx/>
              <a:buNone/>
            </a:pPr>
            <a:r>
              <a:rPr lang="en-US" sz="2400" dirty="0"/>
              <a:t>Use evolutionary psychology to explain the following </a:t>
            </a:r>
            <a:r>
              <a:rPr lang="en-US" sz="2400" dirty="0" err="1"/>
              <a:t>behaviour</a:t>
            </a:r>
            <a:r>
              <a:rPr lang="en-US" sz="2400" dirty="0" smtClean="0"/>
              <a:t>:</a:t>
            </a:r>
          </a:p>
          <a:p>
            <a:pPr lvl="1">
              <a:buFontTx/>
              <a:buNone/>
            </a:pPr>
            <a:endParaRPr lang="en-US" sz="2400" dirty="0"/>
          </a:p>
          <a:p>
            <a:pPr lvl="1">
              <a:buFontTx/>
              <a:buNone/>
            </a:pPr>
            <a:r>
              <a:rPr lang="en-US" sz="2400" dirty="0"/>
              <a:t>Rooting Reflex</a:t>
            </a:r>
          </a:p>
          <a:p>
            <a:pPr lvl="1">
              <a:buFontTx/>
              <a:buNone/>
            </a:pPr>
            <a:r>
              <a:rPr lang="en-US" sz="2400" dirty="0"/>
              <a:t>Friendships - our need to be social beings</a:t>
            </a:r>
          </a:p>
          <a:p>
            <a:pPr lvl="1">
              <a:buFontTx/>
              <a:buNone/>
            </a:pPr>
            <a:r>
              <a:rPr lang="en-US" sz="2400" dirty="0"/>
              <a:t>Fight or Flight</a:t>
            </a:r>
          </a:p>
          <a:p>
            <a:pPr lvl="1">
              <a:buFontTx/>
              <a:buNone/>
            </a:pPr>
            <a:r>
              <a:rPr lang="en-US" sz="2400" dirty="0"/>
              <a:t>Sporting Prowess</a:t>
            </a:r>
          </a:p>
          <a:p>
            <a:pPr lvl="1">
              <a:buFontTx/>
              <a:buNone/>
            </a:pPr>
            <a:r>
              <a:rPr lang="en-US" sz="2400" dirty="0"/>
              <a:t>Altruism (helpfulness)</a:t>
            </a:r>
          </a:p>
          <a:p>
            <a:pPr lvl="1">
              <a:buFontTx/>
              <a:buNone/>
            </a:pPr>
            <a:r>
              <a:rPr lang="en-US" sz="2400" dirty="0"/>
              <a:t>Musical ability</a:t>
            </a:r>
          </a:p>
          <a:p>
            <a:pPr lvl="1">
              <a:buFontTx/>
              <a:buNone/>
            </a:pPr>
            <a:r>
              <a:rPr lang="en-US" sz="2400" dirty="0"/>
              <a:t>Fashion sense</a:t>
            </a:r>
          </a:p>
          <a:p>
            <a:pPr lvl="1">
              <a:buFontTx/>
              <a:buNone/>
            </a:pPr>
            <a:r>
              <a:rPr lang="en-US" sz="2400" dirty="0" err="1"/>
              <a:t>Humour</a:t>
            </a:r>
            <a:endParaRPr lang="en-US" sz="2400" dirty="0"/>
          </a:p>
        </p:txBody>
      </p:sp>
    </p:spTree>
    <p:extLst>
      <p:ext uri="{BB962C8B-B14F-4D97-AF65-F5344CB8AC3E}">
        <p14:creationId xmlns:p14="http://schemas.microsoft.com/office/powerpoint/2010/main" val="2541770165"/>
      </p:ext>
    </p:extLst>
  </p:cSld>
  <p:clrMapOvr>
    <a:masterClrMapping/>
  </p:clrMapOvr>
  <p:transition spd="med">
    <p:fade thruBlk="1"/>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6" descr="1856663523_cffa76bfbc_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588"/>
            <a:ext cx="9144000" cy="685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07" name="Rectangle 7"/>
          <p:cNvSpPr>
            <a:spLocks noChangeArrowheads="1"/>
          </p:cNvSpPr>
          <p:nvPr/>
        </p:nvSpPr>
        <p:spPr bwMode="auto">
          <a:xfrm>
            <a:off x="323850" y="3789363"/>
            <a:ext cx="6858000" cy="2835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r>
              <a:rPr lang="en-GB" sz="6000">
                <a:solidFill>
                  <a:schemeClr val="bg1"/>
                </a:solidFill>
              </a:rPr>
              <a:t>What has evolution got to do with attachment?</a:t>
            </a:r>
          </a:p>
        </p:txBody>
      </p:sp>
    </p:spTree>
    <p:extLst>
      <p:ext uri="{BB962C8B-B14F-4D97-AF65-F5344CB8AC3E}">
        <p14:creationId xmlns:p14="http://schemas.microsoft.com/office/powerpoint/2010/main" val="364734104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ext Box 4"/>
          <p:cNvSpPr txBox="1">
            <a:spLocks noChangeArrowheads="1"/>
          </p:cNvSpPr>
          <p:nvPr/>
        </p:nvSpPr>
        <p:spPr bwMode="auto">
          <a:xfrm>
            <a:off x="395288" y="1628775"/>
            <a:ext cx="8428037"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r>
              <a:rPr lang="en-GB" b="1"/>
              <a:t>Evolution theory</a:t>
            </a:r>
            <a:r>
              <a:rPr lang="en-GB"/>
              <a:t> basically sees </a:t>
            </a:r>
            <a:r>
              <a:rPr lang="en-GB" sz="3200"/>
              <a:t>attachment</a:t>
            </a:r>
            <a:r>
              <a:rPr lang="en-GB" sz="2400"/>
              <a:t> </a:t>
            </a:r>
            <a:r>
              <a:rPr lang="en-GB"/>
              <a:t>as an animals </a:t>
            </a:r>
            <a:r>
              <a:rPr lang="en-GB" sz="3200"/>
              <a:t>instinct</a:t>
            </a:r>
            <a:r>
              <a:rPr lang="en-GB"/>
              <a:t> </a:t>
            </a:r>
          </a:p>
        </p:txBody>
      </p:sp>
      <p:sp>
        <p:nvSpPr>
          <p:cNvPr id="22531" name="Text Box 5"/>
          <p:cNvSpPr txBox="1">
            <a:spLocks noChangeArrowheads="1"/>
          </p:cNvSpPr>
          <p:nvPr/>
        </p:nvSpPr>
        <p:spPr bwMode="auto">
          <a:xfrm>
            <a:off x="3059113" y="2852738"/>
            <a:ext cx="29114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r>
              <a:rPr lang="en-GB" sz="2400"/>
              <a:t>What is the instinct?</a:t>
            </a:r>
          </a:p>
        </p:txBody>
      </p:sp>
    </p:spTree>
    <p:extLst>
      <p:ext uri="{BB962C8B-B14F-4D97-AF65-F5344CB8AC3E}">
        <p14:creationId xmlns:p14="http://schemas.microsoft.com/office/powerpoint/2010/main" val="92018346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5" descr="SAS%20Survival%20Guid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35150" y="404813"/>
            <a:ext cx="5243513" cy="5243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5" name="Text Box 7"/>
          <p:cNvSpPr txBox="1">
            <a:spLocks noChangeArrowheads="1"/>
          </p:cNvSpPr>
          <p:nvPr/>
        </p:nvSpPr>
        <p:spPr bwMode="auto">
          <a:xfrm>
            <a:off x="900113" y="5876925"/>
            <a:ext cx="74993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r>
              <a:rPr lang="en-GB" b="1"/>
              <a:t>Bowlby (1969)</a:t>
            </a:r>
            <a:r>
              <a:rPr lang="en-GB"/>
              <a:t> suggested that </a:t>
            </a:r>
            <a:r>
              <a:rPr lang="en-GB" b="1"/>
              <a:t>attachment</a:t>
            </a:r>
            <a:r>
              <a:rPr lang="en-GB"/>
              <a:t> was important for</a:t>
            </a:r>
            <a:r>
              <a:rPr lang="en-GB" b="1"/>
              <a:t> survival</a:t>
            </a:r>
            <a:r>
              <a:rPr lang="en-GB"/>
              <a:t>!!!</a:t>
            </a:r>
          </a:p>
        </p:txBody>
      </p:sp>
      <p:sp>
        <p:nvSpPr>
          <p:cNvPr id="23556" name="Line 8"/>
          <p:cNvSpPr>
            <a:spLocks noChangeShapeType="1"/>
          </p:cNvSpPr>
          <p:nvPr/>
        </p:nvSpPr>
        <p:spPr bwMode="auto">
          <a:xfrm flipV="1">
            <a:off x="2843213" y="4005263"/>
            <a:ext cx="1296987" cy="1223962"/>
          </a:xfrm>
          <a:prstGeom prst="line">
            <a:avLst/>
          </a:prstGeom>
          <a:noFill/>
          <a:ln w="762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Tree>
    <p:extLst>
      <p:ext uri="{BB962C8B-B14F-4D97-AF65-F5344CB8AC3E}">
        <p14:creationId xmlns:p14="http://schemas.microsoft.com/office/powerpoint/2010/main" val="194277612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ext Box 4"/>
          <p:cNvSpPr txBox="1">
            <a:spLocks noChangeArrowheads="1"/>
          </p:cNvSpPr>
          <p:nvPr/>
        </p:nvSpPr>
        <p:spPr bwMode="auto">
          <a:xfrm>
            <a:off x="1187450" y="1412875"/>
            <a:ext cx="6737350" cy="1190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algn="ctr" eaLnBrk="1" hangingPunct="1"/>
            <a:r>
              <a:rPr lang="en-GB" sz="3600"/>
              <a:t>How would attachment help with</a:t>
            </a:r>
          </a:p>
          <a:p>
            <a:pPr algn="ctr" eaLnBrk="1" hangingPunct="1"/>
            <a:r>
              <a:rPr lang="en-GB" sz="3600"/>
              <a:t> an infants survival?</a:t>
            </a:r>
          </a:p>
        </p:txBody>
      </p:sp>
      <p:sp>
        <p:nvSpPr>
          <p:cNvPr id="24579" name="Text Box 5"/>
          <p:cNvSpPr txBox="1">
            <a:spLocks noChangeArrowheads="1"/>
          </p:cNvSpPr>
          <p:nvPr/>
        </p:nvSpPr>
        <p:spPr bwMode="auto">
          <a:xfrm>
            <a:off x="3779838" y="3284538"/>
            <a:ext cx="165893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r>
              <a:rPr lang="en-GB" sz="2400" b="1"/>
              <a:t>Discuss…</a:t>
            </a:r>
          </a:p>
        </p:txBody>
      </p:sp>
    </p:spTree>
    <p:extLst>
      <p:ext uri="{BB962C8B-B14F-4D97-AF65-F5344CB8AC3E}">
        <p14:creationId xmlns:p14="http://schemas.microsoft.com/office/powerpoint/2010/main" val="351751085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5" descr="bab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0" y="1700213"/>
            <a:ext cx="4230688" cy="4913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3" name="Text Box 6"/>
          <p:cNvSpPr txBox="1">
            <a:spLocks noChangeArrowheads="1"/>
          </p:cNvSpPr>
          <p:nvPr/>
        </p:nvSpPr>
        <p:spPr bwMode="auto">
          <a:xfrm>
            <a:off x="611188" y="620713"/>
            <a:ext cx="7943850" cy="915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r>
              <a:rPr lang="en-GB"/>
              <a:t>Forming an </a:t>
            </a:r>
            <a:r>
              <a:rPr lang="en-GB" b="1"/>
              <a:t>attachment</a:t>
            </a:r>
            <a:r>
              <a:rPr lang="en-GB"/>
              <a:t> may give a newborn an </a:t>
            </a:r>
            <a:r>
              <a:rPr lang="en-GB" b="1"/>
              <a:t>advantage</a:t>
            </a:r>
            <a:r>
              <a:rPr lang="en-GB"/>
              <a:t> over a newborn </a:t>
            </a:r>
          </a:p>
          <a:p>
            <a:pPr eaLnBrk="1" hangingPunct="1"/>
            <a:r>
              <a:rPr lang="en-GB"/>
              <a:t>that does not form an attachment, by ensuring a </a:t>
            </a:r>
            <a:r>
              <a:rPr lang="en-GB" b="1"/>
              <a:t>good source of food and </a:t>
            </a:r>
          </a:p>
          <a:p>
            <a:pPr eaLnBrk="1" hangingPunct="1"/>
            <a:r>
              <a:rPr lang="en-GB" b="1"/>
              <a:t>protection from harm</a:t>
            </a:r>
          </a:p>
        </p:txBody>
      </p:sp>
      <p:pic>
        <p:nvPicPr>
          <p:cNvPr id="25604" name="Picture 8" descr="baby-foo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1188" y="1773238"/>
            <a:ext cx="1800225" cy="2584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5" name="Picture 10" descr="fairy-wendy-house"/>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476375" y="3357563"/>
            <a:ext cx="2667000"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76594110"/>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 Box 4"/>
          <p:cNvSpPr txBox="1">
            <a:spLocks noChangeArrowheads="1"/>
          </p:cNvSpPr>
          <p:nvPr/>
        </p:nvSpPr>
        <p:spPr bwMode="auto">
          <a:xfrm>
            <a:off x="1042988" y="1557338"/>
            <a:ext cx="6948487"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algn="ctr" eaLnBrk="1" hangingPunct="1"/>
            <a:r>
              <a:rPr lang="en-GB" sz="2400" b="1"/>
              <a:t>Why would biological parents have an instinct </a:t>
            </a:r>
          </a:p>
          <a:p>
            <a:pPr algn="ctr" eaLnBrk="1" hangingPunct="1"/>
            <a:r>
              <a:rPr lang="en-GB" sz="2400" b="1"/>
              <a:t>to form an attachment with their young?</a:t>
            </a:r>
          </a:p>
        </p:txBody>
      </p:sp>
      <p:sp>
        <p:nvSpPr>
          <p:cNvPr id="26627" name="Text Box 5"/>
          <p:cNvSpPr txBox="1">
            <a:spLocks noChangeArrowheads="1"/>
          </p:cNvSpPr>
          <p:nvPr/>
        </p:nvSpPr>
        <p:spPr bwMode="auto">
          <a:xfrm>
            <a:off x="3563938" y="2781300"/>
            <a:ext cx="12890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r>
              <a:rPr lang="en-GB" b="1"/>
              <a:t>Discuss…</a:t>
            </a:r>
          </a:p>
        </p:txBody>
      </p:sp>
      <p:sp>
        <p:nvSpPr>
          <p:cNvPr id="26628" name="Text Box 6"/>
          <p:cNvSpPr txBox="1">
            <a:spLocks noChangeArrowheads="1"/>
          </p:cNvSpPr>
          <p:nvPr/>
        </p:nvSpPr>
        <p:spPr bwMode="auto">
          <a:xfrm>
            <a:off x="2700338" y="3429000"/>
            <a:ext cx="31051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r>
              <a:rPr lang="en-GB"/>
              <a:t>(Think about previous slides)</a:t>
            </a:r>
          </a:p>
        </p:txBody>
      </p:sp>
      <p:pic>
        <p:nvPicPr>
          <p:cNvPr id="26629" name="Picture 8" descr="mother_bab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37300" y="2636838"/>
            <a:ext cx="2806700" cy="4221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72506365"/>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5" descr="Woman Clip Ar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650" y="692150"/>
            <a:ext cx="2682875" cy="532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1" name="Text Box 6"/>
          <p:cNvSpPr txBox="1">
            <a:spLocks noChangeArrowheads="1"/>
          </p:cNvSpPr>
          <p:nvPr/>
        </p:nvSpPr>
        <p:spPr bwMode="auto">
          <a:xfrm>
            <a:off x="3924300" y="692150"/>
            <a:ext cx="4984750" cy="1739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r>
              <a:rPr lang="en-GB" b="1"/>
              <a:t>Biological Parents</a:t>
            </a:r>
          </a:p>
          <a:p>
            <a:pPr eaLnBrk="1" hangingPunct="1"/>
            <a:endParaRPr lang="en-GB"/>
          </a:p>
          <a:p>
            <a:pPr eaLnBrk="1" hangingPunct="1"/>
            <a:r>
              <a:rPr lang="en-GB"/>
              <a:t>It is their instincts to form an attachment too.  If </a:t>
            </a:r>
          </a:p>
          <a:p>
            <a:pPr eaLnBrk="1" hangingPunct="1"/>
            <a:r>
              <a:rPr lang="en-GB"/>
              <a:t>this happens, then the child (who carries the </a:t>
            </a:r>
          </a:p>
          <a:p>
            <a:pPr eaLnBrk="1" hangingPunct="1"/>
            <a:r>
              <a:rPr lang="en-GB"/>
              <a:t>parents genes) will hopefully reproduce and </a:t>
            </a:r>
          </a:p>
          <a:p>
            <a:pPr eaLnBrk="1" hangingPunct="1"/>
            <a:r>
              <a:rPr lang="en-GB"/>
              <a:t>pass on their genes to the next generation.</a:t>
            </a:r>
          </a:p>
        </p:txBody>
      </p:sp>
      <p:pic>
        <p:nvPicPr>
          <p:cNvPr id="27652" name="Picture 8" descr="kid"/>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492500" y="3573463"/>
            <a:ext cx="1885950" cy="236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3" name="Picture 12" descr="Jeans"/>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643438" y="4437063"/>
            <a:ext cx="1800225" cy="180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4" name="Picture 14" descr="Signpost%20-%20futur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43663" y="2492375"/>
            <a:ext cx="2381250"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5" name="Line 15"/>
          <p:cNvSpPr>
            <a:spLocks noChangeShapeType="1"/>
          </p:cNvSpPr>
          <p:nvPr/>
        </p:nvSpPr>
        <p:spPr bwMode="auto">
          <a:xfrm>
            <a:off x="5435600" y="4076700"/>
            <a:ext cx="1368425" cy="0"/>
          </a:xfrm>
          <a:prstGeom prst="line">
            <a:avLst/>
          </a:prstGeom>
          <a:noFill/>
          <a:ln w="762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Tree>
    <p:extLst>
      <p:ext uri="{BB962C8B-B14F-4D97-AF65-F5344CB8AC3E}">
        <p14:creationId xmlns:p14="http://schemas.microsoft.com/office/powerpoint/2010/main" val="3651728920"/>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6" descr="Leopard Print Fabric Texture"/>
          <p:cNvPicPr>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a:stretch>
            <a:fillRect/>
          </a:stretch>
        </p:blipFill>
        <p:spPr bwMode="auto">
          <a:xfrm>
            <a:off x="0" y="26988"/>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5" name="Text Box 7"/>
          <p:cNvSpPr txBox="1">
            <a:spLocks noChangeArrowheads="1"/>
          </p:cNvSpPr>
          <p:nvPr/>
        </p:nvSpPr>
        <p:spPr bwMode="auto">
          <a:xfrm>
            <a:off x="887413" y="1484313"/>
            <a:ext cx="7600950" cy="3382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algn="ctr" eaLnBrk="1" hangingPunct="1"/>
            <a:r>
              <a:rPr lang="en-GB" sz="7200" b="1"/>
              <a:t>Animal Research</a:t>
            </a:r>
          </a:p>
          <a:p>
            <a:pPr algn="ctr" eaLnBrk="1" hangingPunct="1"/>
            <a:endParaRPr lang="en-GB" sz="7200"/>
          </a:p>
          <a:p>
            <a:pPr algn="ctr" eaLnBrk="1" hangingPunct="1"/>
            <a:r>
              <a:rPr lang="en-GB" sz="7200" b="1"/>
              <a:t>Attachment</a:t>
            </a:r>
          </a:p>
        </p:txBody>
      </p:sp>
    </p:spTree>
    <p:extLst>
      <p:ext uri="{BB962C8B-B14F-4D97-AF65-F5344CB8AC3E}">
        <p14:creationId xmlns:p14="http://schemas.microsoft.com/office/powerpoint/2010/main" val="512066381"/>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7" descr="duckedit"/>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932363" y="1700213"/>
            <a:ext cx="2112962" cy="2125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699" name="Picture 9" descr="duckedit"/>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732588" y="1268413"/>
            <a:ext cx="1325562" cy="133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00" name="Text Box 10"/>
          <p:cNvSpPr txBox="1">
            <a:spLocks noChangeArrowheads="1"/>
          </p:cNvSpPr>
          <p:nvPr/>
        </p:nvSpPr>
        <p:spPr bwMode="auto">
          <a:xfrm>
            <a:off x="468313" y="333375"/>
            <a:ext cx="4197350" cy="1189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r>
              <a:rPr lang="en-GB" sz="7200"/>
              <a:t>Imprinting</a:t>
            </a:r>
          </a:p>
        </p:txBody>
      </p:sp>
      <p:pic>
        <p:nvPicPr>
          <p:cNvPr id="29701" name="Picture 11" descr="duckedit"/>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0" y="3357563"/>
            <a:ext cx="3257550" cy="327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2" name="Picture 5" descr="duckedit"/>
          <p:cNvPicPr>
            <a:picLocks noChangeAspect="1" noChangeArrowheads="1"/>
          </p:cNvPicPr>
          <p:nvPr/>
        </p:nvPicPr>
        <p:blipFill>
          <a:blip r:embed="rId2">
            <a:clrChange>
              <a:clrFrom>
                <a:srgbClr val="FEFFFF"/>
              </a:clrFrom>
              <a:clrTo>
                <a:srgbClr val="FEFFFF">
                  <a:alpha val="0"/>
                </a:srgbClr>
              </a:clrTo>
            </a:clrChange>
            <a:extLst>
              <a:ext uri="{28A0092B-C50C-407E-A947-70E740481C1C}">
                <a14:useLocalDpi xmlns:a14="http://schemas.microsoft.com/office/drawing/2010/main" val="0"/>
              </a:ext>
            </a:extLst>
          </a:blip>
          <a:srcRect/>
          <a:stretch>
            <a:fillRect/>
          </a:stretch>
        </p:blipFill>
        <p:spPr bwMode="auto">
          <a:xfrm>
            <a:off x="2771775" y="2565400"/>
            <a:ext cx="2613025" cy="2628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3" name="Picture 12" descr="duckedit"/>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812088" y="836613"/>
            <a:ext cx="896937" cy="901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66838979"/>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5" descr="lorenz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3" name="Text Box 6"/>
          <p:cNvSpPr txBox="1">
            <a:spLocks noChangeArrowheads="1"/>
          </p:cNvSpPr>
          <p:nvPr/>
        </p:nvSpPr>
        <p:spPr bwMode="auto">
          <a:xfrm>
            <a:off x="323850" y="188913"/>
            <a:ext cx="3986213" cy="8239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r>
              <a:rPr lang="en-GB" sz="4800">
                <a:solidFill>
                  <a:schemeClr val="bg1"/>
                </a:solidFill>
              </a:rPr>
              <a:t>Lorenz (1935)</a:t>
            </a:r>
          </a:p>
        </p:txBody>
      </p:sp>
    </p:spTree>
    <p:extLst>
      <p:ext uri="{BB962C8B-B14F-4D97-AF65-F5344CB8AC3E}">
        <p14:creationId xmlns:p14="http://schemas.microsoft.com/office/powerpoint/2010/main" val="2220736896"/>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5" descr="harlow-monke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8313" y="188913"/>
            <a:ext cx="7993062" cy="644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15" name="Text Box 6"/>
          <p:cNvSpPr txBox="1">
            <a:spLocks noChangeArrowheads="1"/>
          </p:cNvSpPr>
          <p:nvPr/>
        </p:nvSpPr>
        <p:spPr bwMode="auto">
          <a:xfrm>
            <a:off x="468313" y="549275"/>
            <a:ext cx="38925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r>
              <a:rPr lang="en-GB" sz="3600">
                <a:solidFill>
                  <a:schemeClr val="bg1"/>
                </a:solidFill>
              </a:rPr>
              <a:t>Harlow</a:t>
            </a:r>
            <a:r>
              <a:rPr lang="ja-JP" altLang="en-GB" sz="3600">
                <a:solidFill>
                  <a:schemeClr val="bg1"/>
                </a:solidFill>
              </a:rPr>
              <a:t>’</a:t>
            </a:r>
            <a:r>
              <a:rPr lang="en-GB" sz="3600">
                <a:solidFill>
                  <a:schemeClr val="bg1"/>
                </a:solidFill>
              </a:rPr>
              <a:t>s Monkeys</a:t>
            </a:r>
          </a:p>
        </p:txBody>
      </p:sp>
    </p:spTree>
    <p:extLst>
      <p:ext uri="{BB962C8B-B14F-4D97-AF65-F5344CB8AC3E}">
        <p14:creationId xmlns:p14="http://schemas.microsoft.com/office/powerpoint/2010/main" val="3269444708"/>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91017" y="2197100"/>
            <a:ext cx="3289300" cy="2463800"/>
          </a:xfrm>
          <a:prstGeom prst="rect">
            <a:avLst/>
          </a:prstGeom>
        </p:spPr>
      </p:pic>
      <p:sp>
        <p:nvSpPr>
          <p:cNvPr id="3" name="TextBox 2"/>
          <p:cNvSpPr txBox="1"/>
          <p:nvPr/>
        </p:nvSpPr>
        <p:spPr>
          <a:xfrm>
            <a:off x="3887243" y="1619854"/>
            <a:ext cx="4138798" cy="369332"/>
          </a:xfrm>
          <a:prstGeom prst="rect">
            <a:avLst/>
          </a:prstGeom>
          <a:noFill/>
        </p:spPr>
        <p:txBody>
          <a:bodyPr wrap="none" rtlCol="0">
            <a:spAutoFit/>
          </a:bodyPr>
          <a:lstStyle/>
          <a:p>
            <a:r>
              <a:rPr lang="en-US" dirty="0" smtClean="0"/>
              <a:t>Attachment is a form of human imprinting</a:t>
            </a:r>
            <a:endParaRPr lang="en-US" dirty="0"/>
          </a:p>
        </p:txBody>
      </p:sp>
    </p:spTree>
    <p:extLst>
      <p:ext uri="{BB962C8B-B14F-4D97-AF65-F5344CB8AC3E}">
        <p14:creationId xmlns:p14="http://schemas.microsoft.com/office/powerpoint/2010/main" val="3819402417"/>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807554888"/>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520700" y="381000"/>
            <a:ext cx="8102600" cy="6083300"/>
          </a:xfrm>
          <a:prstGeom prst="rect">
            <a:avLst/>
          </a:prstGeom>
        </p:spPr>
      </p:pic>
    </p:spTree>
    <p:extLst>
      <p:ext uri="{BB962C8B-B14F-4D97-AF65-F5344CB8AC3E}">
        <p14:creationId xmlns:p14="http://schemas.microsoft.com/office/powerpoint/2010/main" val="3431020800"/>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Bowlby’s</a:t>
            </a:r>
            <a:r>
              <a:rPr lang="en-US" dirty="0" smtClean="0"/>
              <a:t> </a:t>
            </a:r>
            <a:r>
              <a:rPr lang="en-US" dirty="0" err="1" smtClean="0"/>
              <a:t>Monotropic</a:t>
            </a:r>
            <a:r>
              <a:rPr lang="en-US" dirty="0" smtClean="0"/>
              <a:t> Theory</a:t>
            </a:r>
            <a:endParaRPr lang="en-US" dirty="0"/>
          </a:p>
        </p:txBody>
      </p:sp>
      <p:sp>
        <p:nvSpPr>
          <p:cNvPr id="3" name="Content Placeholder 2"/>
          <p:cNvSpPr>
            <a:spLocks noGrp="1"/>
          </p:cNvSpPr>
          <p:nvPr>
            <p:ph idx="1"/>
          </p:nvPr>
        </p:nvSpPr>
        <p:spPr/>
        <p:txBody>
          <a:bodyPr/>
          <a:lstStyle/>
          <a:p>
            <a:r>
              <a:rPr lang="en-US" dirty="0" smtClean="0"/>
              <a:t>Evolutionary explanation of attachment.</a:t>
            </a:r>
          </a:p>
          <a:p>
            <a:r>
              <a:rPr lang="en-US" dirty="0" smtClean="0"/>
              <a:t>Influenced by classic animal studies of Lorenz and Harlow.</a:t>
            </a:r>
          </a:p>
          <a:p>
            <a:endParaRPr lang="en-US" dirty="0"/>
          </a:p>
          <a:p>
            <a:r>
              <a:rPr lang="en-US" dirty="0" err="1" smtClean="0"/>
              <a:t>Monotropic</a:t>
            </a:r>
            <a:r>
              <a:rPr lang="en-US" dirty="0" smtClean="0"/>
              <a:t> theory – infants have an innate tendency to make an attachment with one attachment figure, usually the mother.</a:t>
            </a:r>
          </a:p>
        </p:txBody>
      </p:sp>
    </p:spTree>
    <p:extLst>
      <p:ext uri="{BB962C8B-B14F-4D97-AF65-F5344CB8AC3E}">
        <p14:creationId xmlns:p14="http://schemas.microsoft.com/office/powerpoint/2010/main" val="2479405062"/>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dirty="0" smtClean="0"/>
              <a:t>Emotional bonds have evolutionary functions.</a:t>
            </a:r>
            <a:endParaRPr lang="en-US" dirty="0"/>
          </a:p>
        </p:txBody>
      </p:sp>
      <p:sp>
        <p:nvSpPr>
          <p:cNvPr id="5" name="Content Placeholder 4"/>
          <p:cNvSpPr>
            <a:spLocks noGrp="1"/>
          </p:cNvSpPr>
          <p:nvPr>
            <p:ph sz="half" idx="1"/>
          </p:nvPr>
        </p:nvSpPr>
        <p:spPr/>
        <p:txBody>
          <a:bodyPr>
            <a:normAutofit fontScale="92500"/>
          </a:bodyPr>
          <a:lstStyle/>
          <a:p>
            <a:r>
              <a:rPr lang="en-US" dirty="0" smtClean="0"/>
              <a:t>Emerged in stone-age</a:t>
            </a:r>
          </a:p>
          <a:p>
            <a:endParaRPr lang="en-US" dirty="0" smtClean="0"/>
          </a:p>
          <a:p>
            <a:r>
              <a:rPr lang="en-US" dirty="0" smtClean="0"/>
              <a:t>Evolved through natural selection so offspring would stay close to their caregivers.</a:t>
            </a:r>
          </a:p>
          <a:p>
            <a:endParaRPr lang="en-US" dirty="0"/>
          </a:p>
          <a:p>
            <a:r>
              <a:rPr lang="en-US" dirty="0" smtClean="0"/>
              <a:t>Genetically programmed </a:t>
            </a:r>
            <a:r>
              <a:rPr lang="en-US" dirty="0" err="1" smtClean="0"/>
              <a:t>behaviour</a:t>
            </a:r>
            <a:r>
              <a:rPr lang="en-US" dirty="0" smtClean="0"/>
              <a:t> to ensure species survival.</a:t>
            </a:r>
            <a:endParaRPr lang="en-US" dirty="0"/>
          </a:p>
        </p:txBody>
      </p:sp>
      <p:pic>
        <p:nvPicPr>
          <p:cNvPr id="7" name="Content Placeholder 6"/>
          <p:cNvPicPr>
            <a:picLocks noGrp="1" noChangeAspect="1"/>
          </p:cNvPicPr>
          <p:nvPr>
            <p:ph sz="half" idx="2"/>
          </p:nvPr>
        </p:nvPicPr>
        <p:blipFill>
          <a:blip r:embed="rId2"/>
          <a:srcRect t="-7201" b="-7201"/>
          <a:stretch>
            <a:fillRect/>
          </a:stretch>
        </p:blipFill>
        <p:spPr/>
      </p:pic>
    </p:spTree>
    <p:extLst>
      <p:ext uri="{BB962C8B-B14F-4D97-AF65-F5344CB8AC3E}">
        <p14:creationId xmlns:p14="http://schemas.microsoft.com/office/powerpoint/2010/main" val="3289704027"/>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Bowlby’s</a:t>
            </a:r>
            <a:r>
              <a:rPr lang="en-US" dirty="0" smtClean="0"/>
              <a:t> </a:t>
            </a:r>
            <a:r>
              <a:rPr lang="en-US" dirty="0" err="1" smtClean="0"/>
              <a:t>Monotropic</a:t>
            </a:r>
            <a:r>
              <a:rPr lang="en-US" dirty="0" smtClean="0"/>
              <a:t> Theory</a:t>
            </a:r>
            <a:endParaRPr lang="en-US"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3861012309"/>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21631505"/>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solidFill>
            <a:srgbClr val="FF0000"/>
          </a:solidFill>
        </p:spPr>
        <p:txBody>
          <a:bodyPr/>
          <a:lstStyle/>
          <a:p>
            <a:r>
              <a:rPr lang="en-US" dirty="0" smtClean="0"/>
              <a:t>Social Releasers</a:t>
            </a:r>
            <a:endParaRPr lang="en-US" dirty="0"/>
          </a:p>
        </p:txBody>
      </p:sp>
      <p:sp>
        <p:nvSpPr>
          <p:cNvPr id="6" name="Content Placeholder 5"/>
          <p:cNvSpPr>
            <a:spLocks noGrp="1"/>
          </p:cNvSpPr>
          <p:nvPr>
            <p:ph idx="1"/>
          </p:nvPr>
        </p:nvSpPr>
        <p:spPr/>
        <p:txBody>
          <a:bodyPr/>
          <a:lstStyle/>
          <a:p>
            <a:pPr marL="0" indent="0">
              <a:buNone/>
            </a:pPr>
            <a:r>
              <a:rPr lang="en-US" dirty="0" smtClean="0"/>
              <a:t>Infants and </a:t>
            </a:r>
            <a:r>
              <a:rPr lang="en-US" dirty="0" err="1" smtClean="0"/>
              <a:t>carers</a:t>
            </a:r>
            <a:r>
              <a:rPr lang="en-US" dirty="0" smtClean="0"/>
              <a:t> have </a:t>
            </a:r>
            <a:r>
              <a:rPr lang="en-US" b="1" dirty="0" smtClean="0"/>
              <a:t>innate programming </a:t>
            </a:r>
            <a:r>
              <a:rPr lang="en-US" dirty="0" smtClean="0"/>
              <a:t>to become attached, these characteristics are called </a:t>
            </a:r>
            <a:r>
              <a:rPr lang="en-US" b="1" dirty="0" smtClean="0"/>
              <a:t>social releasers</a:t>
            </a:r>
            <a:r>
              <a:rPr lang="en-US" dirty="0" smtClean="0"/>
              <a:t>.</a:t>
            </a:r>
          </a:p>
          <a:p>
            <a:endParaRPr lang="en-US" dirty="0"/>
          </a:p>
          <a:p>
            <a:r>
              <a:rPr lang="en-US" dirty="0" smtClean="0"/>
              <a:t>Crying</a:t>
            </a:r>
          </a:p>
          <a:p>
            <a:r>
              <a:rPr lang="en-US" dirty="0" smtClean="0"/>
              <a:t>Smiling</a:t>
            </a:r>
          </a:p>
          <a:p>
            <a:r>
              <a:rPr lang="en-US" dirty="0" smtClean="0"/>
              <a:t>Clinging</a:t>
            </a:r>
            <a:endParaRPr lang="en-US" dirty="0"/>
          </a:p>
        </p:txBody>
      </p:sp>
      <p:sp>
        <p:nvSpPr>
          <p:cNvPr id="2" name="TextBox 1"/>
          <p:cNvSpPr txBox="1"/>
          <p:nvPr/>
        </p:nvSpPr>
        <p:spPr>
          <a:xfrm>
            <a:off x="3784609" y="3587007"/>
            <a:ext cx="5030483" cy="2539156"/>
          </a:xfrm>
          <a:prstGeom prst="rect">
            <a:avLst/>
          </a:prstGeom>
          <a:noFill/>
        </p:spPr>
        <p:txBody>
          <a:bodyPr wrap="square" rtlCol="0">
            <a:spAutoFit/>
          </a:bodyPr>
          <a:lstStyle/>
          <a:p>
            <a:pPr>
              <a:lnSpc>
                <a:spcPct val="80000"/>
              </a:lnSpc>
              <a:defRPr/>
            </a:pPr>
            <a:r>
              <a:rPr lang="en-GB" dirty="0"/>
              <a:t>So, social releasers elicit caregiving in other people, it is adaptive for babies to display these behaviours because it ensures their own survival. </a:t>
            </a:r>
          </a:p>
          <a:p>
            <a:pPr>
              <a:lnSpc>
                <a:spcPct val="80000"/>
              </a:lnSpc>
              <a:defRPr/>
            </a:pPr>
            <a:endParaRPr lang="en-GB" dirty="0"/>
          </a:p>
          <a:p>
            <a:pPr>
              <a:lnSpc>
                <a:spcPct val="80000"/>
              </a:lnSpc>
              <a:defRPr/>
            </a:pPr>
            <a:r>
              <a:rPr lang="en-GB" dirty="0"/>
              <a:t>Hearing a baby cry makes us uncomfortable so we are driven to care for the baby so that it will stop crying. We like seeing a baby smile and we automatically smile back. Humans are innately programmed to respond to such behaviours because it is adaptive, it ensures the survival of the baby and therefore our own </a:t>
            </a:r>
            <a:r>
              <a:rPr lang="en-GB" dirty="0" smtClean="0"/>
              <a:t>genes.</a:t>
            </a:r>
            <a:endParaRPr lang="en-US" dirty="0"/>
          </a:p>
        </p:txBody>
      </p:sp>
    </p:spTree>
    <p:extLst>
      <p:ext uri="{BB962C8B-B14F-4D97-AF65-F5344CB8AC3E}">
        <p14:creationId xmlns:p14="http://schemas.microsoft.com/office/powerpoint/2010/main" val="2020074072"/>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normAutofit fontScale="90000"/>
          </a:bodyPr>
          <a:lstStyle/>
          <a:p>
            <a:pPr eaLnBrk="1" hangingPunct="1">
              <a:defRPr/>
            </a:pPr>
            <a:r>
              <a:rPr lang="en-US" dirty="0" smtClean="0">
                <a:cs typeface="+mj-cs"/>
              </a:rPr>
              <a:t>How do you respond to a baby laughing?</a:t>
            </a:r>
          </a:p>
        </p:txBody>
      </p:sp>
      <p:sp>
        <p:nvSpPr>
          <p:cNvPr id="11267" name="Rectangle 3"/>
          <p:cNvSpPr>
            <a:spLocks noGrp="1" noChangeArrowheads="1"/>
          </p:cNvSpPr>
          <p:nvPr>
            <p:ph type="body" idx="1"/>
          </p:nvPr>
        </p:nvSpPr>
        <p:spPr/>
        <p:txBody>
          <a:bodyPr/>
          <a:lstStyle/>
          <a:p>
            <a:pPr marL="0" indent="0" algn="ctr">
              <a:buNone/>
              <a:defRPr/>
            </a:pPr>
            <a:r>
              <a:rPr lang="en-US" sz="2000" dirty="0">
                <a:hlinkClick r:id="rId2"/>
              </a:rPr>
              <a:t>https://www.youtube.com/watch?v=</a:t>
            </a:r>
            <a:r>
              <a:rPr lang="en-US" sz="2000" dirty="0" smtClean="0">
                <a:hlinkClick r:id="rId2"/>
              </a:rPr>
              <a:t>bk0erH6bQqI</a:t>
            </a:r>
            <a:endParaRPr lang="en-US" sz="2000" dirty="0" smtClean="0"/>
          </a:p>
          <a:p>
            <a:pPr marL="0" indent="0">
              <a:buNone/>
              <a:defRPr/>
            </a:pPr>
            <a:endParaRPr lang="en-US" dirty="0" smtClean="0">
              <a:cs typeface="+mn-cs"/>
            </a:endParaRPr>
          </a:p>
        </p:txBody>
      </p:sp>
      <p:pic>
        <p:nvPicPr>
          <p:cNvPr id="11268" name="59E3C51E.WAV">
            <a:hlinkClick r:id="" action="ppaction://media"/>
          </p:cNvPr>
          <p:cNvPicPr>
            <a:picLocks noRot="1"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08625" y="30686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0" name="Picture 6" descr="laughing-baby-cropped1">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84438" y="2420938"/>
            <a:ext cx="2952750" cy="2824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82955540"/>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pPr eaLnBrk="1" hangingPunct="1">
              <a:defRPr/>
            </a:pPr>
            <a:r>
              <a:rPr lang="en-US" dirty="0" smtClean="0">
                <a:cs typeface="+mj-cs"/>
              </a:rPr>
              <a:t>Babies crying</a:t>
            </a:r>
          </a:p>
        </p:txBody>
      </p:sp>
      <p:sp>
        <p:nvSpPr>
          <p:cNvPr id="12291" name="Rectangle 3"/>
          <p:cNvSpPr>
            <a:spLocks noGrp="1" noChangeArrowheads="1"/>
          </p:cNvSpPr>
          <p:nvPr>
            <p:ph type="body" idx="1"/>
          </p:nvPr>
        </p:nvSpPr>
        <p:spPr/>
        <p:txBody>
          <a:bodyPr/>
          <a:lstStyle/>
          <a:p>
            <a:pPr marL="0" indent="0" algn="ctr">
              <a:buNone/>
              <a:defRPr/>
            </a:pPr>
            <a:r>
              <a:rPr lang="en-US" sz="2400" dirty="0">
                <a:hlinkClick r:id="rId2"/>
              </a:rPr>
              <a:t>https://www.youtube.com/watch?v=</a:t>
            </a:r>
            <a:r>
              <a:rPr lang="en-US" sz="2400" dirty="0" smtClean="0">
                <a:hlinkClick r:id="rId2"/>
              </a:rPr>
              <a:t>7hS08XsI6Vg</a:t>
            </a:r>
            <a:endParaRPr lang="en-US" sz="2400" dirty="0" smtClean="0"/>
          </a:p>
          <a:p>
            <a:pPr marL="0" indent="0">
              <a:buNone/>
              <a:defRPr/>
            </a:pPr>
            <a:endParaRPr lang="en-US" dirty="0" smtClean="0">
              <a:cs typeface="+mn-cs"/>
            </a:endParaRPr>
          </a:p>
        </p:txBody>
      </p:sp>
      <p:pic>
        <p:nvPicPr>
          <p:cNvPr id="10243" name="Picture 5" descr="crying-baby">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51050" y="2636838"/>
            <a:ext cx="2136775" cy="2497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4" name="AA9DE489.WAV">
            <a:hlinkClick r:id="" action="ppaction://media"/>
          </p:cNvPr>
          <p:cNvPicPr>
            <a:picLocks noRot="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44475481"/>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Babies following and clinging</a:t>
            </a:r>
            <a:endParaRPr lang="en-US" dirty="0"/>
          </a:p>
        </p:txBody>
      </p:sp>
      <p:pic>
        <p:nvPicPr>
          <p:cNvPr id="4" name="Content Placeholder 3"/>
          <p:cNvPicPr>
            <a:picLocks noGrp="1" noChangeAspect="1"/>
          </p:cNvPicPr>
          <p:nvPr>
            <p:ph idx="1"/>
          </p:nvPr>
        </p:nvPicPr>
        <p:blipFill>
          <a:blip r:embed="rId2"/>
          <a:srcRect t="19944" b="19944"/>
          <a:stretch>
            <a:fillRect/>
          </a:stretch>
        </p:blipFill>
        <p:spPr>
          <a:xfrm>
            <a:off x="136470" y="1266681"/>
            <a:ext cx="3391555" cy="2389209"/>
          </a:xfrm>
        </p:spPr>
      </p:pic>
      <p:pic>
        <p:nvPicPr>
          <p:cNvPr id="5" name="Picture 4"/>
          <p:cNvPicPr>
            <a:picLocks noChangeAspect="1"/>
          </p:cNvPicPr>
          <p:nvPr/>
        </p:nvPicPr>
        <p:blipFill>
          <a:blip r:embed="rId3"/>
          <a:stretch>
            <a:fillRect/>
          </a:stretch>
        </p:blipFill>
        <p:spPr>
          <a:xfrm>
            <a:off x="5842000" y="1417638"/>
            <a:ext cx="2552700" cy="3187700"/>
          </a:xfrm>
          <a:prstGeom prst="rect">
            <a:avLst/>
          </a:prstGeom>
        </p:spPr>
      </p:pic>
      <p:pic>
        <p:nvPicPr>
          <p:cNvPr id="6" name="Picture 5"/>
          <p:cNvPicPr>
            <a:picLocks noChangeAspect="1"/>
          </p:cNvPicPr>
          <p:nvPr/>
        </p:nvPicPr>
        <p:blipFill>
          <a:blip r:embed="rId4"/>
          <a:stretch>
            <a:fillRect/>
          </a:stretch>
        </p:blipFill>
        <p:spPr>
          <a:xfrm>
            <a:off x="3339067" y="2795588"/>
            <a:ext cx="2247900" cy="3619500"/>
          </a:xfrm>
          <a:prstGeom prst="rect">
            <a:avLst/>
          </a:prstGeom>
        </p:spPr>
      </p:pic>
    </p:spTree>
    <p:extLst>
      <p:ext uri="{BB962C8B-B14F-4D97-AF65-F5344CB8AC3E}">
        <p14:creationId xmlns:p14="http://schemas.microsoft.com/office/powerpoint/2010/main" val="4165909751"/>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9" name="Picture 5" descr="new_window">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88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4" name="Rectangle 2"/>
          <p:cNvSpPr>
            <a:spLocks noGrp="1" noChangeArrowheads="1"/>
          </p:cNvSpPr>
          <p:nvPr>
            <p:ph type="title"/>
          </p:nvPr>
        </p:nvSpPr>
        <p:spPr>
          <a:xfrm>
            <a:off x="539750" y="620713"/>
            <a:ext cx="8229600" cy="1143000"/>
          </a:xfrm>
        </p:spPr>
        <p:txBody>
          <a:bodyPr/>
          <a:lstStyle/>
          <a:p>
            <a:pPr eaLnBrk="1" hangingPunct="1">
              <a:defRPr/>
            </a:pPr>
            <a:r>
              <a:rPr lang="en-GB" smtClean="0">
                <a:cs typeface="+mj-cs"/>
              </a:rPr>
              <a:t>Critical period</a:t>
            </a:r>
            <a:endParaRPr lang="en-US" smtClean="0">
              <a:cs typeface="+mj-cs"/>
            </a:endParaRPr>
          </a:p>
        </p:txBody>
      </p:sp>
      <p:sp>
        <p:nvSpPr>
          <p:cNvPr id="13315" name="Rectangle 3"/>
          <p:cNvSpPr>
            <a:spLocks noGrp="1" noChangeArrowheads="1"/>
          </p:cNvSpPr>
          <p:nvPr>
            <p:ph type="body" idx="1"/>
          </p:nvPr>
        </p:nvSpPr>
        <p:spPr>
          <a:xfrm>
            <a:off x="3203575" y="1916113"/>
            <a:ext cx="3673475" cy="4381500"/>
          </a:xfrm>
        </p:spPr>
        <p:txBody>
          <a:bodyPr/>
          <a:lstStyle/>
          <a:p>
            <a:pPr eaLnBrk="1" hangingPunct="1">
              <a:lnSpc>
                <a:spcPct val="80000"/>
              </a:lnSpc>
              <a:defRPr/>
            </a:pPr>
            <a:r>
              <a:rPr lang="en-GB" sz="2000" dirty="0" smtClean="0">
                <a:cs typeface="+mn-cs"/>
              </a:rPr>
              <a:t>Stemmed from the work of </a:t>
            </a:r>
            <a:r>
              <a:rPr lang="en-GB" sz="2000" dirty="0" err="1" smtClean="0">
                <a:cs typeface="+mn-cs"/>
              </a:rPr>
              <a:t>ethologists</a:t>
            </a:r>
            <a:r>
              <a:rPr lang="en-GB" sz="2000" dirty="0" smtClean="0">
                <a:cs typeface="+mn-cs"/>
              </a:rPr>
              <a:t> e.g. Lorenz – imprinting.</a:t>
            </a:r>
          </a:p>
          <a:p>
            <a:pPr eaLnBrk="1" hangingPunct="1">
              <a:lnSpc>
                <a:spcPct val="80000"/>
              </a:lnSpc>
              <a:defRPr/>
            </a:pPr>
            <a:endParaRPr lang="en-GB" sz="2000" dirty="0" smtClean="0">
              <a:cs typeface="+mn-cs"/>
            </a:endParaRPr>
          </a:p>
          <a:p>
            <a:pPr eaLnBrk="1" hangingPunct="1">
              <a:lnSpc>
                <a:spcPct val="80000"/>
              </a:lnSpc>
              <a:defRPr/>
            </a:pPr>
            <a:r>
              <a:rPr lang="en-GB" sz="2000" dirty="0" smtClean="0">
                <a:cs typeface="+mn-cs"/>
              </a:rPr>
              <a:t>A period in development during which an individual is especially impressionable </a:t>
            </a:r>
          </a:p>
          <a:p>
            <a:pPr eaLnBrk="1" hangingPunct="1">
              <a:lnSpc>
                <a:spcPct val="80000"/>
              </a:lnSpc>
              <a:defRPr/>
            </a:pPr>
            <a:r>
              <a:rPr lang="en-GB" sz="2000" dirty="0" smtClean="0">
                <a:solidFill>
                  <a:srgbClr val="000000"/>
                </a:solidFill>
                <a:cs typeface="+mn-cs"/>
              </a:rPr>
              <a:t>(a window of opportunity)</a:t>
            </a:r>
          </a:p>
          <a:p>
            <a:pPr eaLnBrk="1" hangingPunct="1">
              <a:lnSpc>
                <a:spcPct val="80000"/>
              </a:lnSpc>
              <a:defRPr/>
            </a:pPr>
            <a:endParaRPr lang="en-GB" sz="2000" dirty="0" smtClean="0">
              <a:cs typeface="+mn-cs"/>
            </a:endParaRPr>
          </a:p>
          <a:p>
            <a:pPr eaLnBrk="1" hangingPunct="1">
              <a:lnSpc>
                <a:spcPct val="80000"/>
              </a:lnSpc>
              <a:defRPr/>
            </a:pPr>
            <a:r>
              <a:rPr lang="en-GB" sz="2000" dirty="0" err="1" smtClean="0">
                <a:cs typeface="+mn-cs"/>
              </a:rPr>
              <a:t>Bowlby</a:t>
            </a:r>
            <a:r>
              <a:rPr lang="en-GB" sz="2000" dirty="0" smtClean="0">
                <a:cs typeface="+mn-cs"/>
              </a:rPr>
              <a:t> believed an att. must form within the first 3 years of a child’s life.</a:t>
            </a:r>
          </a:p>
          <a:p>
            <a:pPr eaLnBrk="1" hangingPunct="1">
              <a:lnSpc>
                <a:spcPct val="80000"/>
              </a:lnSpc>
              <a:defRPr/>
            </a:pPr>
            <a:endParaRPr lang="en-US" sz="2000" dirty="0" smtClean="0">
              <a:cs typeface="+mn-cs"/>
            </a:endParaRPr>
          </a:p>
        </p:txBody>
      </p:sp>
    </p:spTree>
    <p:extLst>
      <p:ext uri="{BB962C8B-B14F-4D97-AF65-F5344CB8AC3E}">
        <p14:creationId xmlns:p14="http://schemas.microsoft.com/office/powerpoint/2010/main" val="2004802219"/>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0000"/>
          </a:solidFill>
        </p:spPr>
        <p:txBody>
          <a:bodyPr/>
          <a:lstStyle/>
          <a:p>
            <a:r>
              <a:rPr lang="en-US" dirty="0" smtClean="0"/>
              <a:t>Internal working model</a:t>
            </a:r>
            <a:endParaRPr lang="en-US" dirty="0"/>
          </a:p>
        </p:txBody>
      </p:sp>
      <p:pic>
        <p:nvPicPr>
          <p:cNvPr id="4" name="Content Placeholder 3"/>
          <p:cNvPicPr>
            <a:picLocks noGrp="1" noChangeAspect="1"/>
          </p:cNvPicPr>
          <p:nvPr>
            <p:ph sz="half" idx="1"/>
          </p:nvPr>
        </p:nvPicPr>
        <p:blipFill>
          <a:blip r:embed="rId2"/>
          <a:srcRect l="5384" r="5384"/>
          <a:stretch>
            <a:fillRect/>
          </a:stretch>
        </p:blipFill>
        <p:spPr/>
      </p:pic>
      <p:sp>
        <p:nvSpPr>
          <p:cNvPr id="5" name="Content Placeholder 4"/>
          <p:cNvSpPr>
            <a:spLocks noGrp="1"/>
          </p:cNvSpPr>
          <p:nvPr>
            <p:ph sz="half" idx="2"/>
          </p:nvPr>
        </p:nvSpPr>
        <p:spPr/>
        <p:txBody>
          <a:bodyPr/>
          <a:lstStyle/>
          <a:p>
            <a:pPr marL="0" indent="0">
              <a:buNone/>
            </a:pPr>
            <a:r>
              <a:rPr lang="en-US" dirty="0" smtClean="0"/>
              <a:t>“Love in infancy is as important for mental health as vitamins and proteins for physical health”</a:t>
            </a:r>
            <a:endParaRPr lang="en-US" dirty="0"/>
          </a:p>
        </p:txBody>
      </p:sp>
    </p:spTree>
    <p:extLst>
      <p:ext uri="{BB962C8B-B14F-4D97-AF65-F5344CB8AC3E}">
        <p14:creationId xmlns:p14="http://schemas.microsoft.com/office/powerpoint/2010/main" val="3914788112"/>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0000"/>
          </a:solidFill>
        </p:spPr>
        <p:txBody>
          <a:bodyPr/>
          <a:lstStyle/>
          <a:p>
            <a:r>
              <a:rPr lang="en-US" dirty="0" smtClean="0"/>
              <a:t>Internal Working Model</a:t>
            </a:r>
            <a:endParaRPr lang="en-US" dirty="0"/>
          </a:p>
        </p:txBody>
      </p:sp>
      <p:sp>
        <p:nvSpPr>
          <p:cNvPr id="3" name="Content Placeholder 2"/>
          <p:cNvSpPr>
            <a:spLocks noGrp="1"/>
          </p:cNvSpPr>
          <p:nvPr>
            <p:ph idx="1"/>
          </p:nvPr>
        </p:nvSpPr>
        <p:spPr/>
        <p:txBody>
          <a:bodyPr>
            <a:normAutofit lnSpcReduction="10000"/>
          </a:bodyPr>
          <a:lstStyle/>
          <a:p>
            <a:r>
              <a:rPr lang="en-US" dirty="0" smtClean="0"/>
              <a:t>The </a:t>
            </a:r>
            <a:r>
              <a:rPr lang="en-US" dirty="0" err="1" smtClean="0"/>
              <a:t>monotropic</a:t>
            </a:r>
            <a:r>
              <a:rPr lang="en-US" dirty="0" smtClean="0"/>
              <a:t> attachment is unique; it is the first to develop and the strongest bond of all.</a:t>
            </a:r>
          </a:p>
          <a:p>
            <a:endParaRPr lang="en-US" dirty="0"/>
          </a:p>
          <a:p>
            <a:r>
              <a:rPr lang="en-US" dirty="0" smtClean="0"/>
              <a:t>Forms a model / template / blueprint for all future relationships.</a:t>
            </a:r>
          </a:p>
          <a:p>
            <a:endParaRPr lang="en-US" dirty="0"/>
          </a:p>
          <a:p>
            <a:r>
              <a:rPr lang="en-US" dirty="0" smtClean="0"/>
              <a:t>Continuity hypothesis – there is consistency between early emotional experiences and later relationships.</a:t>
            </a:r>
            <a:endParaRPr lang="en-US" dirty="0"/>
          </a:p>
        </p:txBody>
      </p:sp>
    </p:spTree>
    <p:extLst>
      <p:ext uri="{BB962C8B-B14F-4D97-AF65-F5344CB8AC3E}">
        <p14:creationId xmlns:p14="http://schemas.microsoft.com/office/powerpoint/2010/main" val="3990837694"/>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Evaluation</a:t>
            </a:r>
            <a:endParaRPr lang="en-US" dirty="0"/>
          </a:p>
        </p:txBody>
      </p:sp>
      <p:sp>
        <p:nvSpPr>
          <p:cNvPr id="3" name="Content Placeholder 2"/>
          <p:cNvSpPr>
            <a:spLocks noGrp="1"/>
          </p:cNvSpPr>
          <p:nvPr>
            <p:ph idx="1"/>
          </p:nvPr>
        </p:nvSpPr>
        <p:spPr>
          <a:xfrm>
            <a:off x="166779" y="1600200"/>
            <a:ext cx="8775161" cy="4525963"/>
          </a:xfrm>
        </p:spPr>
        <p:txBody>
          <a:bodyPr>
            <a:normAutofit fontScale="92500" lnSpcReduction="20000"/>
          </a:bodyPr>
          <a:lstStyle/>
          <a:p>
            <a:pPr>
              <a:buFont typeface="Wingdings" charset="0"/>
              <a:buChar char="J"/>
            </a:pPr>
            <a:r>
              <a:rPr lang="en-US" dirty="0" smtClean="0">
                <a:sym typeface="Wingdings"/>
              </a:rPr>
              <a:t>Research evidence– Lorenz – Shaffer &amp; Emerson (one primary attachment).</a:t>
            </a:r>
          </a:p>
          <a:p>
            <a:pPr>
              <a:buFont typeface="Wingdings" charset="0"/>
              <a:buChar char="L"/>
            </a:pPr>
            <a:r>
              <a:rPr lang="en-US" dirty="0" smtClean="0">
                <a:sym typeface="Wingdings"/>
              </a:rPr>
              <a:t>Used by New Right to keep women in the home.</a:t>
            </a:r>
          </a:p>
          <a:p>
            <a:pPr>
              <a:buFont typeface="Wingdings" charset="0"/>
              <a:buChar char="L"/>
            </a:pPr>
            <a:r>
              <a:rPr lang="en-US" dirty="0">
                <a:sym typeface="Wingdings"/>
              </a:rPr>
              <a:t> </a:t>
            </a:r>
            <a:r>
              <a:rPr lang="en-US" dirty="0" smtClean="0">
                <a:sym typeface="Wingdings"/>
              </a:rPr>
              <a:t>Animals are different to humans – animals born mobile to maybe imprinting more important.</a:t>
            </a:r>
          </a:p>
          <a:p>
            <a:pPr>
              <a:buFont typeface="Wingdings" charset="0"/>
              <a:buChar char="L"/>
            </a:pPr>
            <a:r>
              <a:rPr lang="en-US" dirty="0">
                <a:sym typeface="Wingdings"/>
              </a:rPr>
              <a:t> </a:t>
            </a:r>
            <a:r>
              <a:rPr lang="en-US" dirty="0" smtClean="0">
                <a:sym typeface="Wingdings"/>
              </a:rPr>
              <a:t>Attachment requires more than mere exposure to primary attachment – sensitive response.</a:t>
            </a:r>
          </a:p>
          <a:p>
            <a:pPr>
              <a:buFont typeface="Wingdings" charset="0"/>
              <a:buChar char="L"/>
            </a:pPr>
            <a:r>
              <a:rPr lang="en-US" dirty="0">
                <a:sym typeface="Wingdings"/>
              </a:rPr>
              <a:t> </a:t>
            </a:r>
            <a:r>
              <a:rPr lang="en-US" dirty="0" smtClean="0">
                <a:sym typeface="Wingdings"/>
              </a:rPr>
              <a:t>Fathers seen as secondary or minor attachment figures – Fathers can be attachment figures in their own right.</a:t>
            </a:r>
            <a:endParaRPr lang="en-US" dirty="0"/>
          </a:p>
        </p:txBody>
      </p:sp>
    </p:spTree>
    <p:extLst>
      <p:ext uri="{BB962C8B-B14F-4D97-AF65-F5344CB8AC3E}">
        <p14:creationId xmlns:p14="http://schemas.microsoft.com/office/powerpoint/2010/main" val="994102250"/>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 Questions:</a:t>
            </a:r>
            <a:endParaRPr lang="en-US" dirty="0"/>
          </a:p>
        </p:txBody>
      </p:sp>
      <p:sp>
        <p:nvSpPr>
          <p:cNvPr id="3" name="Content Placeholder 2"/>
          <p:cNvSpPr>
            <a:spLocks noGrp="1"/>
          </p:cNvSpPr>
          <p:nvPr>
            <p:ph idx="1"/>
          </p:nvPr>
        </p:nvSpPr>
        <p:spPr/>
        <p:txBody>
          <a:bodyPr>
            <a:normAutofit fontScale="77500" lnSpcReduction="20000"/>
          </a:bodyPr>
          <a:lstStyle/>
          <a:p>
            <a:pPr marL="514350" indent="-514350">
              <a:buAutoNum type="arabicPeriod"/>
            </a:pPr>
            <a:r>
              <a:rPr lang="en-US" dirty="0" smtClean="0"/>
              <a:t>Explain what is meant by internal working model. (3 marks)</a:t>
            </a:r>
          </a:p>
          <a:p>
            <a:pPr marL="514350" indent="-514350">
              <a:buAutoNum type="arabicPeriod"/>
            </a:pPr>
            <a:r>
              <a:rPr lang="en-US" dirty="0" smtClean="0"/>
              <a:t>Explain what is meant by </a:t>
            </a:r>
            <a:r>
              <a:rPr lang="en-US" dirty="0" err="1" smtClean="0"/>
              <a:t>monotropic</a:t>
            </a:r>
            <a:r>
              <a:rPr lang="en-US" dirty="0" smtClean="0"/>
              <a:t> theory of attachment. (2 marks)</a:t>
            </a:r>
          </a:p>
          <a:p>
            <a:pPr marL="514350" indent="-514350">
              <a:buAutoNum type="arabicPeriod"/>
            </a:pPr>
            <a:r>
              <a:rPr lang="en-US" dirty="0" smtClean="0"/>
              <a:t>Outline </a:t>
            </a:r>
            <a:r>
              <a:rPr lang="en-US" dirty="0" err="1" smtClean="0"/>
              <a:t>Bowlby’s</a:t>
            </a:r>
            <a:r>
              <a:rPr lang="en-US" dirty="0" smtClean="0"/>
              <a:t> theory of attachment, include reference to the critical period and internal working models. (6 marks)</a:t>
            </a:r>
          </a:p>
          <a:p>
            <a:pPr marL="514350" indent="-514350">
              <a:buAutoNum type="arabicPeriod"/>
            </a:pPr>
            <a:r>
              <a:rPr lang="en-US" dirty="0" smtClean="0"/>
              <a:t>Outline two criticisms of learning theory as an explanation of attachment. (4 marks)</a:t>
            </a:r>
          </a:p>
          <a:p>
            <a:pPr marL="514350" indent="-514350">
              <a:buAutoNum type="arabicPeriod"/>
            </a:pPr>
            <a:r>
              <a:rPr lang="en-US" dirty="0" smtClean="0"/>
              <a:t>Outline and evaluate learning theory as an explanation of attachment. (12 marks)</a:t>
            </a:r>
          </a:p>
          <a:p>
            <a:pPr marL="514350" indent="-514350">
              <a:buAutoNum type="arabicPeriod"/>
            </a:pPr>
            <a:r>
              <a:rPr lang="en-US" dirty="0" smtClean="0"/>
              <a:t>Describe and evaluate </a:t>
            </a:r>
            <a:r>
              <a:rPr lang="en-US" dirty="0" err="1" smtClean="0"/>
              <a:t>Bowlby’s</a:t>
            </a:r>
            <a:r>
              <a:rPr lang="en-US" dirty="0" smtClean="0"/>
              <a:t> </a:t>
            </a:r>
            <a:r>
              <a:rPr lang="en-US" dirty="0" err="1" smtClean="0"/>
              <a:t>monotropic</a:t>
            </a:r>
            <a:r>
              <a:rPr lang="en-US" dirty="0" smtClean="0"/>
              <a:t> theory of attachment. (12 marks).</a:t>
            </a:r>
            <a:endParaRPr lang="en-US" dirty="0"/>
          </a:p>
        </p:txBody>
      </p:sp>
    </p:spTree>
    <p:extLst>
      <p:ext uri="{BB962C8B-B14F-4D97-AF65-F5344CB8AC3E}">
        <p14:creationId xmlns:p14="http://schemas.microsoft.com/office/powerpoint/2010/main" val="2388239129"/>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0000"/>
          </a:solidFill>
        </p:spPr>
        <p:txBody>
          <a:bodyPr/>
          <a:lstStyle/>
          <a:p>
            <a:r>
              <a:rPr lang="en-US" dirty="0" smtClean="0"/>
              <a:t>Next Week …</a:t>
            </a:r>
            <a:endParaRPr lang="en-US" dirty="0"/>
          </a:p>
        </p:txBody>
      </p:sp>
      <p:pic>
        <p:nvPicPr>
          <p:cNvPr id="4" name="Content Placeholder 3"/>
          <p:cNvPicPr>
            <a:picLocks noGrp="1" noChangeAspect="1"/>
          </p:cNvPicPr>
          <p:nvPr>
            <p:ph idx="1"/>
          </p:nvPr>
        </p:nvPicPr>
        <p:blipFill>
          <a:blip r:embed="rId2"/>
          <a:srcRect l="-9169" r="-9169"/>
          <a:stretch>
            <a:fillRect/>
          </a:stretch>
        </p:blipFill>
        <p:spPr/>
      </p:pic>
    </p:spTree>
    <p:extLst>
      <p:ext uri="{BB962C8B-B14F-4D97-AF65-F5344CB8AC3E}">
        <p14:creationId xmlns:p14="http://schemas.microsoft.com/office/powerpoint/2010/main" val="3694595594"/>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92113"/>
            <a:ext cx="8229600" cy="1143000"/>
          </a:xfrm>
        </p:spPr>
        <p:txBody>
          <a:bodyPr>
            <a:normAutofit fontScale="90000"/>
          </a:bodyPr>
          <a:lstStyle/>
          <a:p>
            <a:r>
              <a:rPr lang="en-GB" dirty="0" err="1" smtClean="0">
                <a:latin typeface="Arial Black" pitchFamily="34" charset="0"/>
              </a:rPr>
              <a:t>Bowlby</a:t>
            </a:r>
            <a:r>
              <a:rPr lang="en-GB" dirty="0" smtClean="0">
                <a:latin typeface="Arial Black" pitchFamily="34" charset="0"/>
              </a:rPr>
              <a:t> </a:t>
            </a:r>
            <a:r>
              <a:rPr lang="en-GB" dirty="0" err="1" smtClean="0">
                <a:latin typeface="Arial Black" pitchFamily="34" charset="0"/>
              </a:rPr>
              <a:t>Vs</a:t>
            </a:r>
            <a:r>
              <a:rPr lang="en-GB" dirty="0" smtClean="0">
                <a:latin typeface="Arial Black" pitchFamily="34" charset="0"/>
              </a:rPr>
              <a:t> Learning </a:t>
            </a:r>
            <a:br>
              <a:rPr lang="en-GB" dirty="0" smtClean="0">
                <a:latin typeface="Arial Black" pitchFamily="34" charset="0"/>
              </a:rPr>
            </a:br>
            <a:r>
              <a:rPr lang="en-GB" dirty="0" smtClean="0">
                <a:latin typeface="Arial Black" pitchFamily="34" charset="0"/>
              </a:rPr>
              <a:t>Theory</a:t>
            </a:r>
            <a:endParaRPr lang="en-GB" dirty="0">
              <a:latin typeface="Arial Black" pitchFamily="34" charset="0"/>
            </a:endParaRPr>
          </a:p>
        </p:txBody>
      </p:sp>
      <p:sp>
        <p:nvSpPr>
          <p:cNvPr id="6" name="Text Placeholder 5"/>
          <p:cNvSpPr>
            <a:spLocks noGrp="1"/>
          </p:cNvSpPr>
          <p:nvPr>
            <p:ph type="body" idx="1"/>
          </p:nvPr>
        </p:nvSpPr>
        <p:spPr/>
        <p:txBody>
          <a:bodyPr/>
          <a:lstStyle/>
          <a:p>
            <a:r>
              <a:rPr lang="en-GB" dirty="0" smtClean="0">
                <a:solidFill>
                  <a:srgbClr val="C00000"/>
                </a:solidFill>
              </a:rPr>
              <a:t>In the red corner . . . . </a:t>
            </a:r>
            <a:endParaRPr lang="en-GB" dirty="0">
              <a:solidFill>
                <a:srgbClr val="C00000"/>
              </a:solidFill>
            </a:endParaRPr>
          </a:p>
        </p:txBody>
      </p:sp>
      <p:sp>
        <p:nvSpPr>
          <p:cNvPr id="12" name="Text Placeholder 5"/>
          <p:cNvSpPr>
            <a:spLocks noGrp="1"/>
          </p:cNvSpPr>
          <p:nvPr>
            <p:ph type="body" sz="quarter" idx="3"/>
          </p:nvPr>
        </p:nvSpPr>
        <p:spPr>
          <a:xfrm>
            <a:off x="5643570" y="1571612"/>
            <a:ext cx="4041775" cy="639762"/>
          </a:xfrm>
        </p:spPr>
        <p:txBody>
          <a:bodyPr/>
          <a:lstStyle/>
          <a:p>
            <a:r>
              <a:rPr lang="en-GB" dirty="0" smtClean="0">
                <a:solidFill>
                  <a:schemeClr val="tx2">
                    <a:lumMod val="60000"/>
                    <a:lumOff val="40000"/>
                  </a:schemeClr>
                </a:solidFill>
              </a:rPr>
              <a:t>In the blue corner . . . . </a:t>
            </a:r>
            <a:endParaRPr lang="en-GB" dirty="0">
              <a:solidFill>
                <a:schemeClr val="tx2">
                  <a:lumMod val="60000"/>
                  <a:lumOff val="40000"/>
                </a:schemeClr>
              </a:solidFill>
            </a:endParaRPr>
          </a:p>
        </p:txBody>
      </p:sp>
      <p:pic>
        <p:nvPicPr>
          <p:cNvPr id="11271" name="Picture 7" descr="C:\Documents and Settings\TEMP.BAEDA.002\Local Settings\Temporary Internet Files\Content.IE5\YSIILCLV\MC900030085[1].wmf"/>
          <p:cNvPicPr>
            <a:picLocks noChangeAspect="1" noChangeArrowheads="1"/>
          </p:cNvPicPr>
          <p:nvPr/>
        </p:nvPicPr>
        <p:blipFill>
          <a:blip r:embed="rId6" cstate="print"/>
          <a:srcRect/>
          <a:stretch>
            <a:fillRect/>
          </a:stretch>
        </p:blipFill>
        <p:spPr bwMode="auto">
          <a:xfrm>
            <a:off x="3357554" y="3714752"/>
            <a:ext cx="2408642" cy="2500095"/>
          </a:xfrm>
          <a:prstGeom prst="rect">
            <a:avLst/>
          </a:prstGeom>
          <a:noFill/>
        </p:spPr>
      </p:pic>
      <p:pic>
        <p:nvPicPr>
          <p:cNvPr id="15" name="lets get ready to rumble.mp3">
            <a:hlinkClick r:id="" action="ppaction://media"/>
          </p:cNvPr>
          <p:cNvPicPr>
            <a:picLocks noRot="1" noChangeAspect="1"/>
          </p:cNvPicPr>
          <p:nvPr>
            <a:audioFile r:link="rId2"/>
            <p:extLst>
              <p:ext uri="{DAA4B4D4-6D71-4841-9C94-3DE7FCFB9230}">
                <p14:media xmlns:p14="http://schemas.microsoft.com/office/powerpoint/2010/main" r:link="rId1"/>
              </p:ext>
            </p:extLst>
          </p:nvPr>
        </p:nvPicPr>
        <p:blipFill>
          <a:blip r:embed="rId7" cstate="print"/>
          <a:stretch>
            <a:fillRect/>
          </a:stretch>
        </p:blipFill>
        <p:spPr>
          <a:xfrm>
            <a:off x="4143372" y="6858000"/>
            <a:ext cx="304800" cy="304800"/>
          </a:xfrm>
          <a:prstGeom prst="rect">
            <a:avLst/>
          </a:prstGeom>
        </p:spPr>
      </p:pic>
      <p:pic>
        <p:nvPicPr>
          <p:cNvPr id="16" name="eye_tiger.mp3">
            <a:hlinkClick r:id="" action="ppaction://media"/>
          </p:cNvPr>
          <p:cNvPicPr>
            <a:picLocks noRot="1" noChangeAspect="1"/>
          </p:cNvPicPr>
          <p:nvPr>
            <a:audioFile r:link="rId4"/>
            <p:extLst>
              <p:ext uri="{DAA4B4D4-6D71-4841-9C94-3DE7FCFB9230}">
                <p14:media xmlns:p14="http://schemas.microsoft.com/office/powerpoint/2010/main" r:link="rId3"/>
              </p:ext>
            </p:extLst>
          </p:nvPr>
        </p:nvPicPr>
        <p:blipFill>
          <a:blip r:embed="rId7" cstate="print"/>
          <a:stretch>
            <a:fillRect/>
          </a:stretch>
        </p:blipFill>
        <p:spPr>
          <a:xfrm>
            <a:off x="3071802" y="6858000"/>
            <a:ext cx="304800" cy="304800"/>
          </a:xfrm>
          <a:prstGeom prst="rect">
            <a:avLst/>
          </a:prstGeom>
        </p:spPr>
      </p:pic>
      <p:pic>
        <p:nvPicPr>
          <p:cNvPr id="4" name="Picture 3"/>
          <p:cNvPicPr>
            <a:picLocks noChangeAspect="1"/>
          </p:cNvPicPr>
          <p:nvPr/>
        </p:nvPicPr>
        <p:blipFill>
          <a:blip r:embed="rId8"/>
          <a:stretch>
            <a:fillRect/>
          </a:stretch>
        </p:blipFill>
        <p:spPr>
          <a:xfrm>
            <a:off x="762000" y="2357430"/>
            <a:ext cx="2540000" cy="3200400"/>
          </a:xfrm>
          <a:prstGeom prst="rect">
            <a:avLst/>
          </a:prstGeom>
        </p:spPr>
      </p:pic>
      <p:pic>
        <p:nvPicPr>
          <p:cNvPr id="5" name="Picture 4"/>
          <p:cNvPicPr>
            <a:picLocks noChangeAspect="1"/>
          </p:cNvPicPr>
          <p:nvPr/>
        </p:nvPicPr>
        <p:blipFill>
          <a:blip r:embed="rId9"/>
          <a:stretch>
            <a:fillRect/>
          </a:stretch>
        </p:blipFill>
        <p:spPr>
          <a:xfrm>
            <a:off x="5879891" y="2357430"/>
            <a:ext cx="2374900" cy="3416300"/>
          </a:xfrm>
          <a:prstGeom prst="rect">
            <a:avLst/>
          </a:prstGeom>
        </p:spPr>
      </p:pic>
    </p:spTree>
    <p:extLst>
      <p:ext uri="{BB962C8B-B14F-4D97-AF65-F5344CB8AC3E}">
        <p14:creationId xmlns:p14="http://schemas.microsoft.com/office/powerpoint/2010/main" val="924138000"/>
      </p:ext>
    </p:extLst>
  </p:cSld>
  <p:clrMapOvr>
    <a:masterClrMapping/>
  </p:clrMapOvr>
  <p:transition advClick="0" advTm="15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8)">
                                      <p:cBhvr>
                                        <p:cTn id="6" dur="1" fill="hold"/>
                                        <p:tgtEl>
                                          <p:spTgt spid="16"/>
                                        </p:tgtEl>
                                      </p:cBhvr>
                                    </p:cmd>
                                  </p:childTnLst>
                                </p:cTn>
                              </p:par>
                              <p:par>
                                <p:cTn id="7" presetID="64" presetClass="path" presetSubtype="0" accel="50000" decel="50000" fill="hold" grpId="0" nodeType="withEffect">
                                  <p:stCondLst>
                                    <p:cond delay="1000"/>
                                  </p:stCondLst>
                                  <p:childTnLst>
                                    <p:animMotion origin="layout" path="M 5E-6 -3.33333E-6 L 0.00312 -0.27361 " pathEditMode="relative" rAng="0" ptsTypes="AA">
                                      <p:cBhvr>
                                        <p:cTn id="8" dur="2000" fill="hold"/>
                                        <p:tgtEl>
                                          <p:spTgt spid="2"/>
                                        </p:tgtEl>
                                        <p:attrNameLst>
                                          <p:attrName>ppt_x</p:attrName>
                                          <p:attrName>ppt_y</p:attrName>
                                        </p:attrNameLst>
                                      </p:cBhvr>
                                      <p:rCtr x="200" y="-13700"/>
                                    </p:animMotion>
                                  </p:childTnLst>
                                </p:cTn>
                              </p:par>
                              <p:par>
                                <p:cTn id="9" presetID="27" presetClass="entr" presetSubtype="0" fill="hold" grpId="0" nodeType="withEffect">
                                  <p:stCondLst>
                                    <p:cond delay="2000"/>
                                  </p:stCondLst>
                                  <p:iterate type="lt">
                                    <p:tmPct val="10000"/>
                                  </p:iterate>
                                  <p:childTnLst>
                                    <p:set>
                                      <p:cBhvr>
                                        <p:cTn id="10" dur="1" fill="hold">
                                          <p:stCondLst>
                                            <p:cond delay="0"/>
                                          </p:stCondLst>
                                        </p:cTn>
                                        <p:tgtEl>
                                          <p:spTgt spid="6">
                                            <p:txEl>
                                              <p:pRg st="0" end="0"/>
                                            </p:txEl>
                                          </p:spTgt>
                                        </p:tgtEl>
                                        <p:attrNameLst>
                                          <p:attrName>style.visibility</p:attrName>
                                        </p:attrNameLst>
                                      </p:cBhvr>
                                      <p:to>
                                        <p:strVal val="visible"/>
                                      </p:to>
                                    </p:set>
                                    <p:anim calcmode="discrete" valueType="clr">
                                      <p:cBhvr override="childStyle">
                                        <p:cTn id="11" dur="500"/>
                                        <p:tgtEl>
                                          <p:spTgt spid="6">
                                            <p:txEl>
                                              <p:pRg st="0" end="0"/>
                                            </p:txEl>
                                          </p:spTgt>
                                        </p:tgtEl>
                                        <p:attrNameLst>
                                          <p:attrName>style.color</p:attrName>
                                        </p:attrNameLst>
                                      </p:cBhvr>
                                      <p:tavLst>
                                        <p:tav tm="0">
                                          <p:val>
                                            <p:clrVal>
                                              <a:schemeClr val="accent2"/>
                                            </p:clrVal>
                                          </p:val>
                                        </p:tav>
                                        <p:tav tm="50000">
                                          <p:val>
                                            <p:clrVal>
                                              <a:srgbClr val="000000"/>
                                            </p:clrVal>
                                          </p:val>
                                        </p:tav>
                                      </p:tavLst>
                                    </p:anim>
                                    <p:anim calcmode="discrete" valueType="clr">
                                      <p:cBhvr>
                                        <p:cTn id="12" dur="500"/>
                                        <p:tgtEl>
                                          <p:spTgt spid="6">
                                            <p:txEl>
                                              <p:pRg st="0" end="0"/>
                                            </p:txEl>
                                          </p:spTgt>
                                        </p:tgtEl>
                                        <p:attrNameLst>
                                          <p:attrName>fillcolor</p:attrName>
                                        </p:attrNameLst>
                                      </p:cBhvr>
                                      <p:tavLst>
                                        <p:tav tm="0">
                                          <p:val>
                                            <p:clrVal>
                                              <a:schemeClr val="accent2"/>
                                            </p:clrVal>
                                          </p:val>
                                        </p:tav>
                                        <p:tav tm="50000">
                                          <p:val>
                                            <p:clrVal>
                                              <a:schemeClr val="hlink"/>
                                            </p:clrVal>
                                          </p:val>
                                        </p:tav>
                                      </p:tavLst>
                                    </p:anim>
                                    <p:set>
                                      <p:cBhvr>
                                        <p:cTn id="13" dur="500"/>
                                        <p:tgtEl>
                                          <p:spTgt spid="6">
                                            <p:txEl>
                                              <p:pRg st="0" end="0"/>
                                            </p:txEl>
                                          </p:spTgt>
                                        </p:tgtEl>
                                        <p:attrNameLst>
                                          <p:attrName>fill.type</p:attrName>
                                        </p:attrNameLst>
                                      </p:cBhvr>
                                      <p:to>
                                        <p:strVal val="solid"/>
                                      </p:to>
                                    </p:set>
                                  </p:childTnLst>
                                </p:cTn>
                              </p:par>
                              <p:par>
                                <p:cTn id="14" presetID="27" presetClass="entr" presetSubtype="0" fill="hold" grpId="0" nodeType="withEffect">
                                  <p:stCondLst>
                                    <p:cond delay="6000"/>
                                  </p:stCondLst>
                                  <p:iterate type="lt">
                                    <p:tmPct val="10000"/>
                                  </p:iterate>
                                  <p:childTnLst>
                                    <p:set>
                                      <p:cBhvr>
                                        <p:cTn id="15" dur="1" fill="hold">
                                          <p:stCondLst>
                                            <p:cond delay="0"/>
                                          </p:stCondLst>
                                        </p:cTn>
                                        <p:tgtEl>
                                          <p:spTgt spid="12">
                                            <p:txEl>
                                              <p:pRg st="0" end="0"/>
                                            </p:txEl>
                                          </p:spTgt>
                                        </p:tgtEl>
                                        <p:attrNameLst>
                                          <p:attrName>style.visibility</p:attrName>
                                        </p:attrNameLst>
                                      </p:cBhvr>
                                      <p:to>
                                        <p:strVal val="visible"/>
                                      </p:to>
                                    </p:set>
                                    <p:anim calcmode="discrete" valueType="clr">
                                      <p:cBhvr override="childStyle">
                                        <p:cTn id="16" dur="500"/>
                                        <p:tgtEl>
                                          <p:spTgt spid="12">
                                            <p:txEl>
                                              <p:pRg st="0" end="0"/>
                                            </p:txEl>
                                          </p:spTgt>
                                        </p:tgtEl>
                                        <p:attrNameLst>
                                          <p:attrName>style.color</p:attrName>
                                        </p:attrNameLst>
                                      </p:cBhvr>
                                      <p:tavLst>
                                        <p:tav tm="0">
                                          <p:val>
                                            <p:clrVal>
                                              <a:schemeClr val="accent1"/>
                                            </p:clrVal>
                                          </p:val>
                                        </p:tav>
                                        <p:tav tm="50000">
                                          <p:val>
                                            <p:clrVal>
                                              <a:srgbClr val="000000"/>
                                            </p:clrVal>
                                          </p:val>
                                        </p:tav>
                                      </p:tavLst>
                                    </p:anim>
                                    <p:anim calcmode="discrete" valueType="clr">
                                      <p:cBhvr>
                                        <p:cTn id="17" dur="500"/>
                                        <p:tgtEl>
                                          <p:spTgt spid="12">
                                            <p:txEl>
                                              <p:pRg st="0" end="0"/>
                                            </p:txEl>
                                          </p:spTgt>
                                        </p:tgtEl>
                                        <p:attrNameLst>
                                          <p:attrName>fillcolor</p:attrName>
                                        </p:attrNameLst>
                                      </p:cBhvr>
                                      <p:tavLst>
                                        <p:tav tm="0">
                                          <p:val>
                                            <p:clrVal>
                                              <a:schemeClr val="accent2"/>
                                            </p:clrVal>
                                          </p:val>
                                        </p:tav>
                                        <p:tav tm="50000">
                                          <p:val>
                                            <p:clrVal>
                                              <a:schemeClr val="hlink"/>
                                            </p:clrVal>
                                          </p:val>
                                        </p:tav>
                                      </p:tavLst>
                                    </p:anim>
                                    <p:set>
                                      <p:cBhvr>
                                        <p:cTn id="18" dur="500"/>
                                        <p:tgtEl>
                                          <p:spTgt spid="12">
                                            <p:txEl>
                                              <p:pRg st="0" end="0"/>
                                            </p:txEl>
                                          </p:spTgt>
                                        </p:tgtEl>
                                        <p:attrNameLst>
                                          <p:attrName>fill.type</p:attrName>
                                        </p:attrNameLst>
                                      </p:cBhvr>
                                      <p:to>
                                        <p:strVal val="solid"/>
                                      </p:to>
                                    </p:set>
                                  </p:childTnLst>
                                </p:cTn>
                              </p:par>
                              <p:par>
                                <p:cTn id="19" presetID="37" presetClass="entr" presetSubtype="0" fill="hold" nodeType="withEffect">
                                  <p:stCondLst>
                                    <p:cond delay="11000"/>
                                  </p:stCondLst>
                                  <p:childTnLst>
                                    <p:set>
                                      <p:cBhvr>
                                        <p:cTn id="20" dur="1" fill="hold">
                                          <p:stCondLst>
                                            <p:cond delay="0"/>
                                          </p:stCondLst>
                                        </p:cTn>
                                        <p:tgtEl>
                                          <p:spTgt spid="11271"/>
                                        </p:tgtEl>
                                        <p:attrNameLst>
                                          <p:attrName>style.visibility</p:attrName>
                                        </p:attrNameLst>
                                      </p:cBhvr>
                                      <p:to>
                                        <p:strVal val="visible"/>
                                      </p:to>
                                    </p:set>
                                    <p:animEffect transition="in" filter="fade">
                                      <p:cBhvr>
                                        <p:cTn id="21" dur="1000"/>
                                        <p:tgtEl>
                                          <p:spTgt spid="11271"/>
                                        </p:tgtEl>
                                      </p:cBhvr>
                                    </p:animEffect>
                                    <p:anim calcmode="lin" valueType="num">
                                      <p:cBhvr>
                                        <p:cTn id="22" dur="1000" fill="hold"/>
                                        <p:tgtEl>
                                          <p:spTgt spid="11271"/>
                                        </p:tgtEl>
                                        <p:attrNameLst>
                                          <p:attrName>ppt_x</p:attrName>
                                        </p:attrNameLst>
                                      </p:cBhvr>
                                      <p:tavLst>
                                        <p:tav tm="0">
                                          <p:val>
                                            <p:strVal val="#ppt_x"/>
                                          </p:val>
                                        </p:tav>
                                        <p:tav tm="100000">
                                          <p:val>
                                            <p:strVal val="#ppt_x"/>
                                          </p:val>
                                        </p:tav>
                                      </p:tavLst>
                                    </p:anim>
                                    <p:anim calcmode="lin" valueType="num">
                                      <p:cBhvr>
                                        <p:cTn id="23" dur="900" decel="100000" fill="hold"/>
                                        <p:tgtEl>
                                          <p:spTgt spid="11271"/>
                                        </p:tgtEl>
                                        <p:attrNameLst>
                                          <p:attrName>ppt_y</p:attrName>
                                        </p:attrNameLst>
                                      </p:cBhvr>
                                      <p:tavLst>
                                        <p:tav tm="0">
                                          <p:val>
                                            <p:strVal val="#ppt_y+1"/>
                                          </p:val>
                                        </p:tav>
                                        <p:tav tm="100000">
                                          <p:val>
                                            <p:strVal val="#ppt_y-.03"/>
                                          </p:val>
                                        </p:tav>
                                      </p:tavLst>
                                    </p:anim>
                                    <p:anim calcmode="lin" valueType="num">
                                      <p:cBhvr>
                                        <p:cTn id="24" dur="100" accel="100000" fill="hold">
                                          <p:stCondLst>
                                            <p:cond delay="900"/>
                                          </p:stCondLst>
                                        </p:cTn>
                                        <p:tgtEl>
                                          <p:spTgt spid="11271"/>
                                        </p:tgtEl>
                                        <p:attrNameLst>
                                          <p:attrName>ppt_y</p:attrName>
                                        </p:attrNameLst>
                                      </p:cBhvr>
                                      <p:tavLst>
                                        <p:tav tm="0">
                                          <p:val>
                                            <p:strVal val="#ppt_y-.03"/>
                                          </p:val>
                                        </p:tav>
                                        <p:tav tm="100000">
                                          <p:val>
                                            <p:strVal val="#ppt_y"/>
                                          </p:val>
                                        </p:tav>
                                      </p:tavLst>
                                    </p:anim>
                                  </p:childTnLst>
                                </p:cTn>
                              </p:par>
                              <p:par>
                                <p:cTn id="25" presetID="1" presetClass="mediacall" presetSubtype="0" fill="hold" nodeType="withEffect">
                                  <p:stCondLst>
                                    <p:cond delay="11000"/>
                                  </p:stCondLst>
                                  <p:childTnLst>
                                    <p:cmd type="call" cmd="playFrom(0.0)">
                                      <p:cBhvr>
                                        <p:cTn id="26" dur="3812"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00000">
                <p:cTn id="27" fill="hold" display="0">
                  <p:stCondLst>
                    <p:cond delay="indefinite"/>
                  </p:stCondLst>
                  <p:endCondLst>
                    <p:cond evt="onNext" delay="0">
                      <p:tgtEl>
                        <p:sldTgt/>
                      </p:tgtEl>
                    </p:cond>
                    <p:cond evt="onPrev" delay="0">
                      <p:tgtEl>
                        <p:sldTgt/>
                      </p:tgtEl>
                    </p:cond>
                    <p:cond evt="onStopAudio" delay="0">
                      <p:tgtEl>
                        <p:sldTgt/>
                      </p:tgtEl>
                    </p:cond>
                  </p:endCondLst>
                </p:cTn>
                <p:tgtEl>
                  <p:spTgt spid="15"/>
                </p:tgtEl>
              </p:cMediaNode>
            </p:audio>
            <p:audio>
              <p:cMediaNode vol="19000" numSld="20">
                <p:cTn id="28" fill="hold" display="0">
                  <p:stCondLst>
                    <p:cond delay="indefinite"/>
                  </p:stCondLst>
                  <p:endCondLst>
                    <p:cond evt="onPrev" delay="0">
                      <p:tgtEl>
                        <p:sldTgt/>
                      </p:tgtEl>
                    </p:cond>
                    <p:cond evt="onStopAudio" delay="0">
                      <p:tgtEl>
                        <p:sldTgt/>
                      </p:tgtEl>
                    </p:cond>
                  </p:endCondLst>
                </p:cTn>
                <p:tgtEl>
                  <p:spTgt spid="16"/>
                </p:tgtEl>
              </p:cMediaNode>
            </p:audio>
          </p:childTnLst>
        </p:cTn>
      </p:par>
    </p:tnLst>
    <p:bldLst>
      <p:bldP spid="2" grpId="0"/>
      <p:bldP spid="6" grpId="0" build="p"/>
      <p:bldP spid="12" grpId="0" build="p"/>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latin typeface="Candara" pitchFamily="34" charset="0"/>
              </a:rPr>
              <a:t>Round 1</a:t>
            </a:r>
            <a:endParaRPr lang="en-GB" dirty="0">
              <a:latin typeface="Candara" pitchFamily="34" charset="0"/>
            </a:endParaRPr>
          </a:p>
        </p:txBody>
      </p:sp>
      <p:pic>
        <p:nvPicPr>
          <p:cNvPr id="7" name="MS900074799[1].wav">
            <a:hlinkClick r:id="" action="ppaction://media"/>
          </p:cNvPr>
          <p:cNvPicPr>
            <a:picLocks noGrp="1" noRot="1" noChangeAspect="1"/>
          </p:cNvPicPr>
          <p:nvPr>
            <p:ph idx="1"/>
            <a:audioFile r:link="rId2"/>
            <p:extLst>
              <p:ext uri="{DAA4B4D4-6D71-4841-9C94-3DE7FCFB9230}">
                <p14:media xmlns:p14="http://schemas.microsoft.com/office/powerpoint/2010/main" r:embed="rId1"/>
              </p:ext>
            </p:extLst>
          </p:nvPr>
        </p:nvPicPr>
        <p:blipFill>
          <a:blip r:embed="rId6" cstate="print"/>
          <a:stretch>
            <a:fillRect/>
          </a:stretch>
        </p:blipFill>
        <p:spPr>
          <a:xfrm>
            <a:off x="-304800" y="3571876"/>
            <a:ext cx="304800" cy="304800"/>
          </a:xfrm>
          <a:prstGeom prst="rect">
            <a:avLst/>
          </a:prstGeom>
        </p:spPr>
      </p:pic>
      <p:sp>
        <p:nvSpPr>
          <p:cNvPr id="8" name="TextBox 7"/>
          <p:cNvSpPr txBox="1"/>
          <p:nvPr/>
        </p:nvSpPr>
        <p:spPr>
          <a:xfrm>
            <a:off x="102633" y="1571612"/>
            <a:ext cx="8684209" cy="523220"/>
          </a:xfrm>
          <a:prstGeom prst="rect">
            <a:avLst/>
          </a:prstGeom>
          <a:noFill/>
        </p:spPr>
        <p:txBody>
          <a:bodyPr wrap="square" rtlCol="0">
            <a:spAutoFit/>
          </a:bodyPr>
          <a:lstStyle/>
          <a:p>
            <a:pPr algn="ctr"/>
            <a:r>
              <a:rPr lang="en-GB" sz="2800" b="1" dirty="0" smtClean="0">
                <a:latin typeface="Candara" pitchFamily="34" charset="0"/>
              </a:rPr>
              <a:t>Who uses argues attachment is due to cupboard love’?</a:t>
            </a:r>
            <a:endParaRPr lang="en-GB" sz="2800" b="1" dirty="0">
              <a:latin typeface="Candara" pitchFamily="34" charset="0"/>
            </a:endParaRPr>
          </a:p>
        </p:txBody>
      </p:sp>
      <p:pic>
        <p:nvPicPr>
          <p:cNvPr id="11" name="Picture 7" descr="C:\Documents and Settings\TEMP.BAEDA.002\Local Settings\Temporary Internet Files\Content.IE5\YSIILCLV\MC900030085[1].wmf"/>
          <p:cNvPicPr>
            <a:picLocks noChangeAspect="1" noChangeArrowheads="1"/>
          </p:cNvPicPr>
          <p:nvPr/>
        </p:nvPicPr>
        <p:blipFill>
          <a:blip r:embed="rId7" cstate="print"/>
          <a:srcRect/>
          <a:stretch>
            <a:fillRect/>
          </a:stretch>
        </p:blipFill>
        <p:spPr bwMode="auto">
          <a:xfrm rot="3537055">
            <a:off x="2488016" y="4141216"/>
            <a:ext cx="2408642" cy="2500095"/>
          </a:xfrm>
          <a:prstGeom prst="rect">
            <a:avLst/>
          </a:prstGeom>
          <a:noFill/>
        </p:spPr>
      </p:pic>
      <p:pic>
        <p:nvPicPr>
          <p:cNvPr id="12" name="MS900070700[1].wav">
            <a:hlinkClick r:id="" action="ppaction://media"/>
          </p:cNvPr>
          <p:cNvPicPr>
            <a:picLocks noRot="1" noChangeAspect="1"/>
          </p:cNvPicPr>
          <p:nvPr>
            <a:audioFile r:link="rId4"/>
            <p:extLst>
              <p:ext uri="{DAA4B4D4-6D71-4841-9C94-3DE7FCFB9230}">
                <p14:media xmlns:p14="http://schemas.microsoft.com/office/powerpoint/2010/main" r:embed="rId3"/>
              </p:ext>
            </p:extLst>
          </p:nvPr>
        </p:nvPicPr>
        <p:blipFill>
          <a:blip r:embed="rId8" cstate="print"/>
          <a:stretch>
            <a:fillRect/>
          </a:stretch>
        </p:blipFill>
        <p:spPr>
          <a:xfrm>
            <a:off x="0" y="6858000"/>
            <a:ext cx="304800" cy="304800"/>
          </a:xfrm>
          <a:prstGeom prst="rect">
            <a:avLst/>
          </a:prstGeom>
        </p:spPr>
      </p:pic>
      <p:pic>
        <p:nvPicPr>
          <p:cNvPr id="13" name="Picture 12"/>
          <p:cNvPicPr>
            <a:picLocks noChangeAspect="1"/>
          </p:cNvPicPr>
          <p:nvPr/>
        </p:nvPicPr>
        <p:blipFill>
          <a:blip r:embed="rId9"/>
          <a:stretch>
            <a:fillRect/>
          </a:stretch>
        </p:blipFill>
        <p:spPr>
          <a:xfrm>
            <a:off x="762000" y="2357430"/>
            <a:ext cx="2540000" cy="3200400"/>
          </a:xfrm>
          <a:prstGeom prst="rect">
            <a:avLst/>
          </a:prstGeom>
        </p:spPr>
      </p:pic>
      <p:pic>
        <p:nvPicPr>
          <p:cNvPr id="14" name="Picture 13"/>
          <p:cNvPicPr>
            <a:picLocks noChangeAspect="1"/>
          </p:cNvPicPr>
          <p:nvPr/>
        </p:nvPicPr>
        <p:blipFill>
          <a:blip r:embed="rId10"/>
          <a:stretch>
            <a:fillRect/>
          </a:stretch>
        </p:blipFill>
        <p:spPr>
          <a:xfrm>
            <a:off x="5879891" y="2357430"/>
            <a:ext cx="2374900" cy="3416300"/>
          </a:xfrm>
          <a:prstGeom prst="rect">
            <a:avLst/>
          </a:prstGeom>
        </p:spPr>
      </p:pic>
    </p:spTree>
    <p:extLst>
      <p:ext uri="{BB962C8B-B14F-4D97-AF65-F5344CB8AC3E}">
        <p14:creationId xmlns:p14="http://schemas.microsoft.com/office/powerpoint/2010/main" val="33427384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176" fill="hold"/>
                                        <p:tgtEl>
                                          <p:spTgt spid="7"/>
                                        </p:tgtEl>
                                      </p:cBhvr>
                                    </p:cmd>
                                  </p:childTnLst>
                                </p:cTn>
                              </p:par>
                              <p:par>
                                <p:cTn id="7" presetID="1" presetClass="entr" presetSubtype="0" fill="hold" nodeType="withEffect">
                                  <p:stCondLst>
                                    <p:cond delay="1000"/>
                                  </p:stCondLst>
                                  <p:childTnLst>
                                    <p:set>
                                      <p:cBhvr>
                                        <p:cTn id="8" dur="1" fill="hold">
                                          <p:stCondLst>
                                            <p:cond delay="0"/>
                                          </p:stCondLst>
                                        </p:cTn>
                                        <p:tgtEl>
                                          <p:spTgt spid="11"/>
                                        </p:tgtEl>
                                        <p:attrNameLst>
                                          <p:attrName>style.visibility</p:attrName>
                                        </p:attrNameLst>
                                      </p:cBhvr>
                                      <p:to>
                                        <p:strVal val="visible"/>
                                      </p:to>
                                    </p:set>
                                  </p:childTnLst>
                                </p:cTn>
                              </p:par>
                              <p:par>
                                <p:cTn id="9" presetID="56" presetClass="path" presetSubtype="0" accel="50000" fill="hold" nodeType="withEffect">
                                  <p:stCondLst>
                                    <p:cond delay="1000"/>
                                  </p:stCondLst>
                                  <p:childTnLst>
                                    <p:animMotion origin="layout" path="M 5.55556E-7 -1.11111E-6 L 0.29306 -0.27569 " pathEditMode="relative" rAng="0" ptsTypes="AA">
                                      <p:cBhvr>
                                        <p:cTn id="10" dur="500" fill="hold"/>
                                        <p:tgtEl>
                                          <p:spTgt spid="11"/>
                                        </p:tgtEl>
                                        <p:attrNameLst>
                                          <p:attrName>ppt_x</p:attrName>
                                          <p:attrName>ppt_y</p:attrName>
                                        </p:attrNameLst>
                                      </p:cBhvr>
                                      <p:rCtr x="14700" y="-13800"/>
                                    </p:animMotion>
                                  </p:childTnLst>
                                </p:cTn>
                              </p:par>
                              <p:par>
                                <p:cTn id="11" presetID="1" presetClass="mediacall" presetSubtype="0" fill="hold" nodeType="withEffect">
                                  <p:stCondLst>
                                    <p:cond delay="1500"/>
                                  </p:stCondLst>
                                  <p:childTnLst>
                                    <p:cmd type="call" cmd="playFrom(0.0)">
                                      <p:cBhvr>
                                        <p:cTn id="12" dur="315"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13" fill="hold" display="0">
                  <p:stCondLst>
                    <p:cond delay="indefinite"/>
                  </p:stCondLst>
                  <p:endCondLst>
                    <p:cond evt="onNext" delay="0">
                      <p:tgtEl>
                        <p:sldTgt/>
                      </p:tgtEl>
                    </p:cond>
                    <p:cond evt="onPrev" delay="0">
                      <p:tgtEl>
                        <p:sldTgt/>
                      </p:tgtEl>
                    </p:cond>
                    <p:cond evt="onStopAudio" delay="0">
                      <p:tgtEl>
                        <p:sldTgt/>
                      </p:tgtEl>
                    </p:cond>
                  </p:endCondLst>
                </p:cTn>
                <p:tgtEl>
                  <p:spTgt spid="7"/>
                </p:tgtEl>
              </p:cMediaNode>
            </p:audio>
            <p:audio>
              <p:cMediaNode>
                <p:cTn id="14" fill="hold" display="0">
                  <p:stCondLst>
                    <p:cond delay="indefinite"/>
                  </p:stCondLst>
                  <p:endCondLst>
                    <p:cond evt="onNext" delay="0">
                      <p:tgtEl>
                        <p:sldTgt/>
                      </p:tgtEl>
                    </p:cond>
                    <p:cond evt="onPrev" delay="0">
                      <p:tgtEl>
                        <p:sldTgt/>
                      </p:tgtEl>
                    </p:cond>
                    <p:cond evt="onStopAudio" delay="0">
                      <p:tgtEl>
                        <p:sldTgt/>
                      </p:tgtEl>
                    </p:cond>
                  </p:endCondLst>
                </p:cTn>
                <p:tgtEl>
                  <p:spTgt spid="12"/>
                </p:tgtEl>
              </p:cMediaNode>
            </p:audio>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34" y="0"/>
            <a:ext cx="8229600" cy="1143000"/>
          </a:xfrm>
        </p:spPr>
        <p:txBody>
          <a:bodyPr/>
          <a:lstStyle/>
          <a:p>
            <a:r>
              <a:rPr lang="en-GB" dirty="0" smtClean="0">
                <a:latin typeface="Candara" pitchFamily="34" charset="0"/>
              </a:rPr>
              <a:t>Round 2</a:t>
            </a:r>
            <a:endParaRPr lang="en-GB" dirty="0">
              <a:latin typeface="Candara" pitchFamily="34" charset="0"/>
            </a:endParaRPr>
          </a:p>
        </p:txBody>
      </p:sp>
      <p:pic>
        <p:nvPicPr>
          <p:cNvPr id="7" name="MS900074799[1].wav">
            <a:hlinkClick r:id="" action="ppaction://media"/>
          </p:cNvPr>
          <p:cNvPicPr>
            <a:picLocks noGrp="1" noRot="1" noChangeAspect="1"/>
          </p:cNvPicPr>
          <p:nvPr>
            <p:ph idx="1"/>
            <a:audioFile r:link="rId2"/>
            <p:extLst>
              <p:ext uri="{DAA4B4D4-6D71-4841-9C94-3DE7FCFB9230}">
                <p14:media xmlns:p14="http://schemas.microsoft.com/office/powerpoint/2010/main" r:embed="rId1"/>
              </p:ext>
            </p:extLst>
          </p:nvPr>
        </p:nvPicPr>
        <p:blipFill>
          <a:blip r:embed="rId6" cstate="print"/>
          <a:stretch>
            <a:fillRect/>
          </a:stretch>
        </p:blipFill>
        <p:spPr>
          <a:xfrm>
            <a:off x="-304800" y="3571876"/>
            <a:ext cx="304800" cy="304800"/>
          </a:xfrm>
          <a:prstGeom prst="rect">
            <a:avLst/>
          </a:prstGeom>
        </p:spPr>
      </p:pic>
      <p:sp>
        <p:nvSpPr>
          <p:cNvPr id="8" name="TextBox 7"/>
          <p:cNvSpPr txBox="1"/>
          <p:nvPr/>
        </p:nvSpPr>
        <p:spPr>
          <a:xfrm>
            <a:off x="428596" y="1142984"/>
            <a:ext cx="8358246" cy="954107"/>
          </a:xfrm>
          <a:prstGeom prst="rect">
            <a:avLst/>
          </a:prstGeom>
          <a:noFill/>
        </p:spPr>
        <p:txBody>
          <a:bodyPr wrap="square" rtlCol="0">
            <a:spAutoFit/>
          </a:bodyPr>
          <a:lstStyle/>
          <a:p>
            <a:pPr algn="ctr"/>
            <a:r>
              <a:rPr lang="en-GB" sz="2800" b="1" dirty="0" smtClean="0">
                <a:latin typeface="Candara" pitchFamily="34" charset="0"/>
              </a:rPr>
              <a:t>Who suggests attachment is a human form of imprinting?</a:t>
            </a:r>
            <a:endParaRPr lang="en-GB" sz="2800" b="1" dirty="0">
              <a:latin typeface="Candara" pitchFamily="34" charset="0"/>
            </a:endParaRPr>
          </a:p>
        </p:txBody>
      </p:sp>
      <p:pic>
        <p:nvPicPr>
          <p:cNvPr id="11" name="Picture 7" descr="C:\Documents and Settings\TEMP.BAEDA.002\Local Settings\Temporary Internet Files\Content.IE5\YSIILCLV\MC900030085[1].wmf"/>
          <p:cNvPicPr>
            <a:picLocks noChangeAspect="1" noChangeArrowheads="1"/>
          </p:cNvPicPr>
          <p:nvPr/>
        </p:nvPicPr>
        <p:blipFill>
          <a:blip r:embed="rId7" cstate="print"/>
          <a:srcRect/>
          <a:stretch>
            <a:fillRect/>
          </a:stretch>
        </p:blipFill>
        <p:spPr bwMode="auto">
          <a:xfrm rot="18159379">
            <a:off x="4355593" y="4224612"/>
            <a:ext cx="2408642" cy="2500095"/>
          </a:xfrm>
          <a:prstGeom prst="rect">
            <a:avLst/>
          </a:prstGeom>
          <a:noFill/>
        </p:spPr>
      </p:pic>
      <p:pic>
        <p:nvPicPr>
          <p:cNvPr id="12" name="MS900070700[1].wav">
            <a:hlinkClick r:id="" action="ppaction://media"/>
          </p:cNvPr>
          <p:cNvPicPr>
            <a:picLocks noRot="1" noChangeAspect="1"/>
          </p:cNvPicPr>
          <p:nvPr>
            <a:audioFile r:link="rId4"/>
            <p:extLst>
              <p:ext uri="{DAA4B4D4-6D71-4841-9C94-3DE7FCFB9230}">
                <p14:media xmlns:p14="http://schemas.microsoft.com/office/powerpoint/2010/main" r:embed="rId3"/>
              </p:ext>
            </p:extLst>
          </p:nvPr>
        </p:nvPicPr>
        <p:blipFill>
          <a:blip r:embed="rId8" cstate="print"/>
          <a:stretch>
            <a:fillRect/>
          </a:stretch>
        </p:blipFill>
        <p:spPr>
          <a:xfrm>
            <a:off x="0" y="6858000"/>
            <a:ext cx="304800" cy="304800"/>
          </a:xfrm>
          <a:prstGeom prst="rect">
            <a:avLst/>
          </a:prstGeom>
        </p:spPr>
      </p:pic>
      <p:pic>
        <p:nvPicPr>
          <p:cNvPr id="13" name="Picture 12"/>
          <p:cNvPicPr>
            <a:picLocks noChangeAspect="1"/>
          </p:cNvPicPr>
          <p:nvPr/>
        </p:nvPicPr>
        <p:blipFill>
          <a:blip r:embed="rId9"/>
          <a:stretch>
            <a:fillRect/>
          </a:stretch>
        </p:blipFill>
        <p:spPr>
          <a:xfrm>
            <a:off x="762000" y="2357430"/>
            <a:ext cx="2540000" cy="3200400"/>
          </a:xfrm>
          <a:prstGeom prst="rect">
            <a:avLst/>
          </a:prstGeom>
        </p:spPr>
      </p:pic>
      <p:pic>
        <p:nvPicPr>
          <p:cNvPr id="14" name="Picture 13"/>
          <p:cNvPicPr>
            <a:picLocks noChangeAspect="1"/>
          </p:cNvPicPr>
          <p:nvPr/>
        </p:nvPicPr>
        <p:blipFill>
          <a:blip r:embed="rId10"/>
          <a:stretch>
            <a:fillRect/>
          </a:stretch>
        </p:blipFill>
        <p:spPr>
          <a:xfrm>
            <a:off x="5879891" y="2357430"/>
            <a:ext cx="2374900" cy="3416300"/>
          </a:xfrm>
          <a:prstGeom prst="rect">
            <a:avLst/>
          </a:prstGeom>
        </p:spPr>
      </p:pic>
    </p:spTree>
    <p:extLst>
      <p:ext uri="{BB962C8B-B14F-4D97-AF65-F5344CB8AC3E}">
        <p14:creationId xmlns:p14="http://schemas.microsoft.com/office/powerpoint/2010/main" val="39629058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176" fill="hold"/>
                                        <p:tgtEl>
                                          <p:spTgt spid="7"/>
                                        </p:tgtEl>
                                      </p:cBhvr>
                                    </p:cmd>
                                  </p:childTnLst>
                                </p:cTn>
                              </p:par>
                              <p:par>
                                <p:cTn id="7" presetID="1" presetClass="entr" presetSubtype="0" fill="hold" nodeType="withEffect">
                                  <p:stCondLst>
                                    <p:cond delay="1000"/>
                                  </p:stCondLst>
                                  <p:childTnLst>
                                    <p:set>
                                      <p:cBhvr>
                                        <p:cTn id="8" dur="1" fill="hold">
                                          <p:stCondLst>
                                            <p:cond delay="0"/>
                                          </p:stCondLst>
                                        </p:cTn>
                                        <p:tgtEl>
                                          <p:spTgt spid="11"/>
                                        </p:tgtEl>
                                        <p:attrNameLst>
                                          <p:attrName>style.visibility</p:attrName>
                                        </p:attrNameLst>
                                      </p:cBhvr>
                                      <p:to>
                                        <p:strVal val="visible"/>
                                      </p:to>
                                    </p:set>
                                  </p:childTnLst>
                                </p:cTn>
                              </p:par>
                              <p:par>
                                <p:cTn id="9" presetID="56" presetClass="path" presetSubtype="0" accel="50000" fill="hold" nodeType="withEffect">
                                  <p:stCondLst>
                                    <p:cond delay="1000"/>
                                  </p:stCondLst>
                                  <p:childTnLst>
                                    <p:animMotion origin="layout" path="M 3.88889E-6 1.85185E-6 L -0.32066 -0.21412 " pathEditMode="relative" rAng="0" ptsTypes="AA">
                                      <p:cBhvr>
                                        <p:cTn id="10" dur="500" fill="hold"/>
                                        <p:tgtEl>
                                          <p:spTgt spid="11"/>
                                        </p:tgtEl>
                                        <p:attrNameLst>
                                          <p:attrName>ppt_x</p:attrName>
                                          <p:attrName>ppt_y</p:attrName>
                                        </p:attrNameLst>
                                      </p:cBhvr>
                                      <p:rCtr x="-16000" y="-10700"/>
                                    </p:animMotion>
                                  </p:childTnLst>
                                </p:cTn>
                              </p:par>
                              <p:par>
                                <p:cTn id="11" presetID="1" presetClass="mediacall" presetSubtype="0" fill="hold" nodeType="withEffect">
                                  <p:stCondLst>
                                    <p:cond delay="1500"/>
                                  </p:stCondLst>
                                  <p:childTnLst>
                                    <p:cmd type="call" cmd="playFrom(0.0)">
                                      <p:cBhvr>
                                        <p:cTn id="12" dur="315"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13" fill="hold" display="0">
                  <p:stCondLst>
                    <p:cond delay="indefinite"/>
                  </p:stCondLst>
                  <p:endCondLst>
                    <p:cond evt="onNext" delay="0">
                      <p:tgtEl>
                        <p:sldTgt/>
                      </p:tgtEl>
                    </p:cond>
                    <p:cond evt="onPrev" delay="0">
                      <p:tgtEl>
                        <p:sldTgt/>
                      </p:tgtEl>
                    </p:cond>
                    <p:cond evt="onStopAudio" delay="0">
                      <p:tgtEl>
                        <p:sldTgt/>
                      </p:tgtEl>
                    </p:cond>
                  </p:endCondLst>
                </p:cTn>
                <p:tgtEl>
                  <p:spTgt spid="7"/>
                </p:tgtEl>
              </p:cMediaNode>
            </p:audio>
            <p:audio>
              <p:cMediaNode>
                <p:cTn id="14" fill="hold" display="0">
                  <p:stCondLst>
                    <p:cond delay="indefinite"/>
                  </p:stCondLst>
                  <p:endCondLst>
                    <p:cond evt="onNext" delay="0">
                      <p:tgtEl>
                        <p:sldTgt/>
                      </p:tgtEl>
                    </p:cond>
                    <p:cond evt="onPrev" delay="0">
                      <p:tgtEl>
                        <p:sldTgt/>
                      </p:tgtEl>
                    </p:cond>
                    <p:cond evt="onStopAudio" delay="0">
                      <p:tgtEl>
                        <p:sldTgt/>
                      </p:tgtEl>
                    </p:cond>
                  </p:endCondLst>
                </p:cTn>
                <p:tgtEl>
                  <p:spTgt spid="12"/>
                </p:tgtEl>
              </p:cMediaNode>
            </p:audio>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latin typeface="Candara" pitchFamily="34" charset="0"/>
              </a:rPr>
              <a:t>Round 3</a:t>
            </a:r>
            <a:endParaRPr lang="en-GB" dirty="0">
              <a:latin typeface="Candara" pitchFamily="34" charset="0"/>
            </a:endParaRPr>
          </a:p>
        </p:txBody>
      </p:sp>
      <p:pic>
        <p:nvPicPr>
          <p:cNvPr id="7" name="MS900074799[1].wav">
            <a:hlinkClick r:id="" action="ppaction://media"/>
          </p:cNvPr>
          <p:cNvPicPr>
            <a:picLocks noGrp="1" noRot="1" noChangeAspect="1"/>
          </p:cNvPicPr>
          <p:nvPr>
            <p:ph idx="1"/>
            <a:audioFile r:link="rId2"/>
            <p:extLst>
              <p:ext uri="{DAA4B4D4-6D71-4841-9C94-3DE7FCFB9230}">
                <p14:media xmlns:p14="http://schemas.microsoft.com/office/powerpoint/2010/main" r:embed="rId1"/>
              </p:ext>
            </p:extLst>
          </p:nvPr>
        </p:nvPicPr>
        <p:blipFill>
          <a:blip r:embed="rId6" cstate="print"/>
          <a:stretch>
            <a:fillRect/>
          </a:stretch>
        </p:blipFill>
        <p:spPr>
          <a:xfrm>
            <a:off x="-304800" y="3571876"/>
            <a:ext cx="304800" cy="304800"/>
          </a:xfrm>
          <a:prstGeom prst="rect">
            <a:avLst/>
          </a:prstGeom>
        </p:spPr>
      </p:pic>
      <p:sp>
        <p:nvSpPr>
          <p:cNvPr id="8" name="TextBox 7"/>
          <p:cNvSpPr txBox="1"/>
          <p:nvPr/>
        </p:nvSpPr>
        <p:spPr>
          <a:xfrm>
            <a:off x="102633" y="1571612"/>
            <a:ext cx="8684209" cy="954107"/>
          </a:xfrm>
          <a:prstGeom prst="rect">
            <a:avLst/>
          </a:prstGeom>
          <a:noFill/>
        </p:spPr>
        <p:txBody>
          <a:bodyPr wrap="square" rtlCol="0">
            <a:spAutoFit/>
          </a:bodyPr>
          <a:lstStyle/>
          <a:p>
            <a:pPr algn="ctr"/>
            <a:r>
              <a:rPr lang="en-GB" sz="2800" b="1" dirty="0" smtClean="0">
                <a:latin typeface="Candara" pitchFamily="34" charset="0"/>
              </a:rPr>
              <a:t>Whose theory ignores the emotional part of attachment?</a:t>
            </a:r>
            <a:endParaRPr lang="en-GB" sz="2800" b="1" dirty="0">
              <a:latin typeface="Candara" pitchFamily="34" charset="0"/>
            </a:endParaRPr>
          </a:p>
        </p:txBody>
      </p:sp>
      <p:pic>
        <p:nvPicPr>
          <p:cNvPr id="11" name="Picture 7" descr="C:\Documents and Settings\TEMP.BAEDA.002\Local Settings\Temporary Internet Files\Content.IE5\YSIILCLV\MC900030085[1].wmf"/>
          <p:cNvPicPr>
            <a:picLocks noChangeAspect="1" noChangeArrowheads="1"/>
          </p:cNvPicPr>
          <p:nvPr/>
        </p:nvPicPr>
        <p:blipFill>
          <a:blip r:embed="rId7" cstate="print"/>
          <a:srcRect/>
          <a:stretch>
            <a:fillRect/>
          </a:stretch>
        </p:blipFill>
        <p:spPr bwMode="auto">
          <a:xfrm rot="3537055">
            <a:off x="2488016" y="4141216"/>
            <a:ext cx="2408642" cy="2500095"/>
          </a:xfrm>
          <a:prstGeom prst="rect">
            <a:avLst/>
          </a:prstGeom>
          <a:noFill/>
        </p:spPr>
      </p:pic>
      <p:pic>
        <p:nvPicPr>
          <p:cNvPr id="12" name="MS900070700[1].wav">
            <a:hlinkClick r:id="" action="ppaction://media"/>
          </p:cNvPr>
          <p:cNvPicPr>
            <a:picLocks noRot="1" noChangeAspect="1"/>
          </p:cNvPicPr>
          <p:nvPr>
            <a:audioFile r:link="rId4"/>
            <p:extLst>
              <p:ext uri="{DAA4B4D4-6D71-4841-9C94-3DE7FCFB9230}">
                <p14:media xmlns:p14="http://schemas.microsoft.com/office/powerpoint/2010/main" r:embed="rId3"/>
              </p:ext>
            </p:extLst>
          </p:nvPr>
        </p:nvPicPr>
        <p:blipFill>
          <a:blip r:embed="rId8" cstate="print"/>
          <a:stretch>
            <a:fillRect/>
          </a:stretch>
        </p:blipFill>
        <p:spPr>
          <a:xfrm>
            <a:off x="0" y="6858000"/>
            <a:ext cx="304800" cy="304800"/>
          </a:xfrm>
          <a:prstGeom prst="rect">
            <a:avLst/>
          </a:prstGeom>
        </p:spPr>
      </p:pic>
      <p:pic>
        <p:nvPicPr>
          <p:cNvPr id="13" name="Picture 12"/>
          <p:cNvPicPr>
            <a:picLocks noChangeAspect="1"/>
          </p:cNvPicPr>
          <p:nvPr/>
        </p:nvPicPr>
        <p:blipFill>
          <a:blip r:embed="rId9"/>
          <a:stretch>
            <a:fillRect/>
          </a:stretch>
        </p:blipFill>
        <p:spPr>
          <a:xfrm>
            <a:off x="762000" y="2357430"/>
            <a:ext cx="2540000" cy="3200400"/>
          </a:xfrm>
          <a:prstGeom prst="rect">
            <a:avLst/>
          </a:prstGeom>
        </p:spPr>
      </p:pic>
      <p:pic>
        <p:nvPicPr>
          <p:cNvPr id="14" name="Picture 13"/>
          <p:cNvPicPr>
            <a:picLocks noChangeAspect="1"/>
          </p:cNvPicPr>
          <p:nvPr/>
        </p:nvPicPr>
        <p:blipFill>
          <a:blip r:embed="rId10"/>
          <a:stretch>
            <a:fillRect/>
          </a:stretch>
        </p:blipFill>
        <p:spPr>
          <a:xfrm>
            <a:off x="5879891" y="2357430"/>
            <a:ext cx="2374900" cy="3416300"/>
          </a:xfrm>
          <a:prstGeom prst="rect">
            <a:avLst/>
          </a:prstGeom>
        </p:spPr>
      </p:pic>
    </p:spTree>
    <p:extLst>
      <p:ext uri="{BB962C8B-B14F-4D97-AF65-F5344CB8AC3E}">
        <p14:creationId xmlns:p14="http://schemas.microsoft.com/office/powerpoint/2010/main" val="2622813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176" fill="hold"/>
                                        <p:tgtEl>
                                          <p:spTgt spid="7"/>
                                        </p:tgtEl>
                                      </p:cBhvr>
                                    </p:cmd>
                                  </p:childTnLst>
                                </p:cTn>
                              </p:par>
                              <p:par>
                                <p:cTn id="7" presetID="1" presetClass="entr" presetSubtype="0" fill="hold" nodeType="withEffect">
                                  <p:stCondLst>
                                    <p:cond delay="1000"/>
                                  </p:stCondLst>
                                  <p:childTnLst>
                                    <p:set>
                                      <p:cBhvr>
                                        <p:cTn id="8" dur="1" fill="hold">
                                          <p:stCondLst>
                                            <p:cond delay="0"/>
                                          </p:stCondLst>
                                        </p:cTn>
                                        <p:tgtEl>
                                          <p:spTgt spid="11"/>
                                        </p:tgtEl>
                                        <p:attrNameLst>
                                          <p:attrName>style.visibility</p:attrName>
                                        </p:attrNameLst>
                                      </p:cBhvr>
                                      <p:to>
                                        <p:strVal val="visible"/>
                                      </p:to>
                                    </p:set>
                                  </p:childTnLst>
                                </p:cTn>
                              </p:par>
                              <p:par>
                                <p:cTn id="9" presetID="56" presetClass="path" presetSubtype="0" accel="50000" fill="hold" nodeType="withEffect">
                                  <p:stCondLst>
                                    <p:cond delay="1000"/>
                                  </p:stCondLst>
                                  <p:childTnLst>
                                    <p:animMotion origin="layout" path="M 5.55556E-7 -1.11111E-6 L 0.29306 -0.27569 " pathEditMode="relative" rAng="0" ptsTypes="AA">
                                      <p:cBhvr>
                                        <p:cTn id="10" dur="500" fill="hold"/>
                                        <p:tgtEl>
                                          <p:spTgt spid="11"/>
                                        </p:tgtEl>
                                        <p:attrNameLst>
                                          <p:attrName>ppt_x</p:attrName>
                                          <p:attrName>ppt_y</p:attrName>
                                        </p:attrNameLst>
                                      </p:cBhvr>
                                      <p:rCtr x="14700" y="-13800"/>
                                    </p:animMotion>
                                  </p:childTnLst>
                                </p:cTn>
                              </p:par>
                              <p:par>
                                <p:cTn id="11" presetID="1" presetClass="mediacall" presetSubtype="0" fill="hold" nodeType="withEffect">
                                  <p:stCondLst>
                                    <p:cond delay="1500"/>
                                  </p:stCondLst>
                                  <p:childTnLst>
                                    <p:cmd type="call" cmd="playFrom(0.0)">
                                      <p:cBhvr>
                                        <p:cTn id="12" dur="315"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13" fill="hold" display="0">
                  <p:stCondLst>
                    <p:cond delay="indefinite"/>
                  </p:stCondLst>
                  <p:endCondLst>
                    <p:cond evt="onNext" delay="0">
                      <p:tgtEl>
                        <p:sldTgt/>
                      </p:tgtEl>
                    </p:cond>
                    <p:cond evt="onPrev" delay="0">
                      <p:tgtEl>
                        <p:sldTgt/>
                      </p:tgtEl>
                    </p:cond>
                    <p:cond evt="onStopAudio" delay="0">
                      <p:tgtEl>
                        <p:sldTgt/>
                      </p:tgtEl>
                    </p:cond>
                  </p:endCondLst>
                </p:cTn>
                <p:tgtEl>
                  <p:spTgt spid="7"/>
                </p:tgtEl>
              </p:cMediaNode>
            </p:audio>
            <p:audio>
              <p:cMediaNode>
                <p:cTn id="14" fill="hold" display="0">
                  <p:stCondLst>
                    <p:cond delay="indefinite"/>
                  </p:stCondLst>
                  <p:endCondLst>
                    <p:cond evt="onNext" delay="0">
                      <p:tgtEl>
                        <p:sldTgt/>
                      </p:tgtEl>
                    </p:cond>
                    <p:cond evt="onPrev" delay="0">
                      <p:tgtEl>
                        <p:sldTgt/>
                      </p:tgtEl>
                    </p:cond>
                    <p:cond evt="onStopAudio" delay="0">
                      <p:tgtEl>
                        <p:sldTgt/>
                      </p:tgtEl>
                    </p:cond>
                  </p:endCondLst>
                </p:cTn>
                <p:tgtEl>
                  <p:spTgt spid="12"/>
                </p:tgtEl>
              </p:cMediaNode>
            </p:audio>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34" y="0"/>
            <a:ext cx="8229600" cy="1143000"/>
          </a:xfrm>
        </p:spPr>
        <p:txBody>
          <a:bodyPr/>
          <a:lstStyle/>
          <a:p>
            <a:r>
              <a:rPr lang="en-GB" dirty="0" smtClean="0">
                <a:latin typeface="Candara" pitchFamily="34" charset="0"/>
              </a:rPr>
              <a:t>Round 4</a:t>
            </a:r>
            <a:endParaRPr lang="en-GB" dirty="0">
              <a:latin typeface="Candara" pitchFamily="34" charset="0"/>
            </a:endParaRPr>
          </a:p>
        </p:txBody>
      </p:sp>
      <p:pic>
        <p:nvPicPr>
          <p:cNvPr id="7" name="MS900074799[1].wav">
            <a:hlinkClick r:id="" action="ppaction://media"/>
          </p:cNvPr>
          <p:cNvPicPr>
            <a:picLocks noGrp="1" noRot="1" noChangeAspect="1"/>
          </p:cNvPicPr>
          <p:nvPr>
            <p:ph idx="1"/>
            <a:audioFile r:link="rId2"/>
            <p:extLst>
              <p:ext uri="{DAA4B4D4-6D71-4841-9C94-3DE7FCFB9230}">
                <p14:media xmlns:p14="http://schemas.microsoft.com/office/powerpoint/2010/main" r:embed="rId1"/>
              </p:ext>
            </p:extLst>
          </p:nvPr>
        </p:nvPicPr>
        <p:blipFill>
          <a:blip r:embed="rId6" cstate="print"/>
          <a:stretch>
            <a:fillRect/>
          </a:stretch>
        </p:blipFill>
        <p:spPr>
          <a:xfrm>
            <a:off x="-304800" y="3571876"/>
            <a:ext cx="304800" cy="304800"/>
          </a:xfrm>
          <a:prstGeom prst="rect">
            <a:avLst/>
          </a:prstGeom>
        </p:spPr>
      </p:pic>
      <p:sp>
        <p:nvSpPr>
          <p:cNvPr id="8" name="TextBox 7"/>
          <p:cNvSpPr txBox="1"/>
          <p:nvPr/>
        </p:nvSpPr>
        <p:spPr>
          <a:xfrm>
            <a:off x="428596" y="1142984"/>
            <a:ext cx="8358246" cy="523220"/>
          </a:xfrm>
          <a:prstGeom prst="rect">
            <a:avLst/>
          </a:prstGeom>
          <a:noFill/>
        </p:spPr>
        <p:txBody>
          <a:bodyPr wrap="square" rtlCol="0">
            <a:spAutoFit/>
          </a:bodyPr>
          <a:lstStyle/>
          <a:p>
            <a:pPr algn="ctr"/>
            <a:r>
              <a:rPr lang="en-GB" sz="2800" b="1" dirty="0" smtClean="0">
                <a:latin typeface="Candara" pitchFamily="34" charset="0"/>
              </a:rPr>
              <a:t>Who was inspired by Lorenz and Harlow?</a:t>
            </a:r>
            <a:endParaRPr lang="en-GB" sz="2800" b="1" dirty="0">
              <a:latin typeface="Candara" pitchFamily="34" charset="0"/>
            </a:endParaRPr>
          </a:p>
        </p:txBody>
      </p:sp>
      <p:pic>
        <p:nvPicPr>
          <p:cNvPr id="11" name="Picture 7" descr="C:\Documents and Settings\TEMP.BAEDA.002\Local Settings\Temporary Internet Files\Content.IE5\YSIILCLV\MC900030085[1].wmf"/>
          <p:cNvPicPr>
            <a:picLocks noChangeAspect="1" noChangeArrowheads="1"/>
          </p:cNvPicPr>
          <p:nvPr/>
        </p:nvPicPr>
        <p:blipFill>
          <a:blip r:embed="rId7" cstate="print"/>
          <a:srcRect/>
          <a:stretch>
            <a:fillRect/>
          </a:stretch>
        </p:blipFill>
        <p:spPr bwMode="auto">
          <a:xfrm rot="18159379">
            <a:off x="4355593" y="4224612"/>
            <a:ext cx="2408642" cy="2500095"/>
          </a:xfrm>
          <a:prstGeom prst="rect">
            <a:avLst/>
          </a:prstGeom>
          <a:noFill/>
        </p:spPr>
      </p:pic>
      <p:pic>
        <p:nvPicPr>
          <p:cNvPr id="12" name="MS900070700[1].wav">
            <a:hlinkClick r:id="" action="ppaction://media"/>
          </p:cNvPr>
          <p:cNvPicPr>
            <a:picLocks noRot="1" noChangeAspect="1"/>
          </p:cNvPicPr>
          <p:nvPr>
            <a:audioFile r:link="rId4"/>
            <p:extLst>
              <p:ext uri="{DAA4B4D4-6D71-4841-9C94-3DE7FCFB9230}">
                <p14:media xmlns:p14="http://schemas.microsoft.com/office/powerpoint/2010/main" r:embed="rId3"/>
              </p:ext>
            </p:extLst>
          </p:nvPr>
        </p:nvPicPr>
        <p:blipFill>
          <a:blip r:embed="rId8" cstate="print"/>
          <a:stretch>
            <a:fillRect/>
          </a:stretch>
        </p:blipFill>
        <p:spPr>
          <a:xfrm>
            <a:off x="0" y="6858000"/>
            <a:ext cx="304800" cy="304800"/>
          </a:xfrm>
          <a:prstGeom prst="rect">
            <a:avLst/>
          </a:prstGeom>
        </p:spPr>
      </p:pic>
      <p:pic>
        <p:nvPicPr>
          <p:cNvPr id="13" name="Picture 12"/>
          <p:cNvPicPr>
            <a:picLocks noChangeAspect="1"/>
          </p:cNvPicPr>
          <p:nvPr/>
        </p:nvPicPr>
        <p:blipFill>
          <a:blip r:embed="rId9"/>
          <a:stretch>
            <a:fillRect/>
          </a:stretch>
        </p:blipFill>
        <p:spPr>
          <a:xfrm>
            <a:off x="762000" y="2357430"/>
            <a:ext cx="2540000" cy="3200400"/>
          </a:xfrm>
          <a:prstGeom prst="rect">
            <a:avLst/>
          </a:prstGeom>
        </p:spPr>
      </p:pic>
      <p:pic>
        <p:nvPicPr>
          <p:cNvPr id="14" name="Picture 13"/>
          <p:cNvPicPr>
            <a:picLocks noChangeAspect="1"/>
          </p:cNvPicPr>
          <p:nvPr/>
        </p:nvPicPr>
        <p:blipFill>
          <a:blip r:embed="rId10"/>
          <a:stretch>
            <a:fillRect/>
          </a:stretch>
        </p:blipFill>
        <p:spPr>
          <a:xfrm>
            <a:off x="5879891" y="2357430"/>
            <a:ext cx="2374900" cy="3416300"/>
          </a:xfrm>
          <a:prstGeom prst="rect">
            <a:avLst/>
          </a:prstGeom>
        </p:spPr>
      </p:pic>
    </p:spTree>
    <p:extLst>
      <p:ext uri="{BB962C8B-B14F-4D97-AF65-F5344CB8AC3E}">
        <p14:creationId xmlns:p14="http://schemas.microsoft.com/office/powerpoint/2010/main" val="14558269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176" fill="hold"/>
                                        <p:tgtEl>
                                          <p:spTgt spid="7"/>
                                        </p:tgtEl>
                                      </p:cBhvr>
                                    </p:cmd>
                                  </p:childTnLst>
                                </p:cTn>
                              </p:par>
                              <p:par>
                                <p:cTn id="7" presetID="1" presetClass="entr" presetSubtype="0" fill="hold" nodeType="withEffect">
                                  <p:stCondLst>
                                    <p:cond delay="1000"/>
                                  </p:stCondLst>
                                  <p:childTnLst>
                                    <p:set>
                                      <p:cBhvr>
                                        <p:cTn id="8" dur="1" fill="hold">
                                          <p:stCondLst>
                                            <p:cond delay="0"/>
                                          </p:stCondLst>
                                        </p:cTn>
                                        <p:tgtEl>
                                          <p:spTgt spid="11"/>
                                        </p:tgtEl>
                                        <p:attrNameLst>
                                          <p:attrName>style.visibility</p:attrName>
                                        </p:attrNameLst>
                                      </p:cBhvr>
                                      <p:to>
                                        <p:strVal val="visible"/>
                                      </p:to>
                                    </p:set>
                                  </p:childTnLst>
                                </p:cTn>
                              </p:par>
                              <p:par>
                                <p:cTn id="9" presetID="56" presetClass="path" presetSubtype="0" accel="50000" fill="hold" nodeType="withEffect">
                                  <p:stCondLst>
                                    <p:cond delay="1000"/>
                                  </p:stCondLst>
                                  <p:childTnLst>
                                    <p:animMotion origin="layout" path="M 3.88889E-6 1.85185E-6 L -0.32066 -0.21412 " pathEditMode="relative" rAng="0" ptsTypes="AA">
                                      <p:cBhvr>
                                        <p:cTn id="10" dur="500" fill="hold"/>
                                        <p:tgtEl>
                                          <p:spTgt spid="11"/>
                                        </p:tgtEl>
                                        <p:attrNameLst>
                                          <p:attrName>ppt_x</p:attrName>
                                          <p:attrName>ppt_y</p:attrName>
                                        </p:attrNameLst>
                                      </p:cBhvr>
                                      <p:rCtr x="-16000" y="-10700"/>
                                    </p:animMotion>
                                  </p:childTnLst>
                                </p:cTn>
                              </p:par>
                              <p:par>
                                <p:cTn id="11" presetID="1" presetClass="mediacall" presetSubtype="0" fill="hold" nodeType="withEffect">
                                  <p:stCondLst>
                                    <p:cond delay="1500"/>
                                  </p:stCondLst>
                                  <p:childTnLst>
                                    <p:cmd type="call" cmd="playFrom(0.0)">
                                      <p:cBhvr>
                                        <p:cTn id="12" dur="315"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13" fill="hold" display="0">
                  <p:stCondLst>
                    <p:cond delay="indefinite"/>
                  </p:stCondLst>
                  <p:endCondLst>
                    <p:cond evt="onNext" delay="0">
                      <p:tgtEl>
                        <p:sldTgt/>
                      </p:tgtEl>
                    </p:cond>
                    <p:cond evt="onPrev" delay="0">
                      <p:tgtEl>
                        <p:sldTgt/>
                      </p:tgtEl>
                    </p:cond>
                    <p:cond evt="onStopAudio" delay="0">
                      <p:tgtEl>
                        <p:sldTgt/>
                      </p:tgtEl>
                    </p:cond>
                  </p:endCondLst>
                </p:cTn>
                <p:tgtEl>
                  <p:spTgt spid="7"/>
                </p:tgtEl>
              </p:cMediaNode>
            </p:audio>
            <p:audio>
              <p:cMediaNode>
                <p:cTn id="14" fill="hold" display="0">
                  <p:stCondLst>
                    <p:cond delay="indefinite"/>
                  </p:stCondLst>
                  <p:endCondLst>
                    <p:cond evt="onNext" delay="0">
                      <p:tgtEl>
                        <p:sldTgt/>
                      </p:tgtEl>
                    </p:cond>
                    <p:cond evt="onPrev" delay="0">
                      <p:tgtEl>
                        <p:sldTgt/>
                      </p:tgtEl>
                    </p:cond>
                    <p:cond evt="onStopAudio" delay="0">
                      <p:tgtEl>
                        <p:sldTgt/>
                      </p:tgtEl>
                    </p:cond>
                  </p:endCondLst>
                </p:cTn>
                <p:tgtEl>
                  <p:spTgt spid="12"/>
                </p:tgtEl>
              </p:cMediaNode>
            </p:audio>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latin typeface="Candara" pitchFamily="34" charset="0"/>
              </a:rPr>
              <a:t>Round </a:t>
            </a:r>
            <a:r>
              <a:rPr lang="en-GB" dirty="0">
                <a:latin typeface="Candara" pitchFamily="34" charset="0"/>
              </a:rPr>
              <a:t>5</a:t>
            </a:r>
          </a:p>
        </p:txBody>
      </p:sp>
      <p:pic>
        <p:nvPicPr>
          <p:cNvPr id="7" name="MS900074799[1].wav">
            <a:hlinkClick r:id="" action="ppaction://media"/>
          </p:cNvPr>
          <p:cNvPicPr>
            <a:picLocks noGrp="1" noRot="1" noChangeAspect="1"/>
          </p:cNvPicPr>
          <p:nvPr>
            <p:ph idx="1"/>
            <a:audioFile r:link="rId2"/>
            <p:extLst>
              <p:ext uri="{DAA4B4D4-6D71-4841-9C94-3DE7FCFB9230}">
                <p14:media xmlns:p14="http://schemas.microsoft.com/office/powerpoint/2010/main" r:embed="rId1"/>
              </p:ext>
            </p:extLst>
          </p:nvPr>
        </p:nvPicPr>
        <p:blipFill>
          <a:blip r:embed="rId6" cstate="print"/>
          <a:stretch>
            <a:fillRect/>
          </a:stretch>
        </p:blipFill>
        <p:spPr>
          <a:xfrm>
            <a:off x="-304800" y="3571876"/>
            <a:ext cx="304800" cy="304800"/>
          </a:xfrm>
          <a:prstGeom prst="rect">
            <a:avLst/>
          </a:prstGeom>
        </p:spPr>
      </p:pic>
      <p:sp>
        <p:nvSpPr>
          <p:cNvPr id="8" name="TextBox 7"/>
          <p:cNvSpPr txBox="1"/>
          <p:nvPr/>
        </p:nvSpPr>
        <p:spPr>
          <a:xfrm>
            <a:off x="0" y="1172424"/>
            <a:ext cx="9390962" cy="954107"/>
          </a:xfrm>
          <a:prstGeom prst="rect">
            <a:avLst/>
          </a:prstGeom>
          <a:noFill/>
        </p:spPr>
        <p:txBody>
          <a:bodyPr wrap="square" rtlCol="0">
            <a:spAutoFit/>
          </a:bodyPr>
          <a:lstStyle/>
          <a:p>
            <a:pPr>
              <a:buNone/>
            </a:pPr>
            <a:r>
              <a:rPr lang="en-GB" sz="2800" i="1" dirty="0" smtClean="0"/>
              <a:t>Who said  …“</a:t>
            </a:r>
            <a:r>
              <a:rPr lang="en-GB" sz="2800" i="1" dirty="0"/>
              <a:t>If a certain response has pleasant consequences, it is more likely than other responses to occur”</a:t>
            </a:r>
            <a:endParaRPr lang="en-US" sz="2800" i="1" dirty="0"/>
          </a:p>
        </p:txBody>
      </p:sp>
      <p:pic>
        <p:nvPicPr>
          <p:cNvPr id="11" name="Picture 7" descr="C:\Documents and Settings\TEMP.BAEDA.002\Local Settings\Temporary Internet Files\Content.IE5\YSIILCLV\MC900030085[1].wmf"/>
          <p:cNvPicPr>
            <a:picLocks noChangeAspect="1" noChangeArrowheads="1"/>
          </p:cNvPicPr>
          <p:nvPr/>
        </p:nvPicPr>
        <p:blipFill>
          <a:blip r:embed="rId7" cstate="print"/>
          <a:srcRect/>
          <a:stretch>
            <a:fillRect/>
          </a:stretch>
        </p:blipFill>
        <p:spPr bwMode="auto">
          <a:xfrm rot="3537055">
            <a:off x="2488016" y="4141216"/>
            <a:ext cx="2408642" cy="2500095"/>
          </a:xfrm>
          <a:prstGeom prst="rect">
            <a:avLst/>
          </a:prstGeom>
          <a:noFill/>
        </p:spPr>
      </p:pic>
      <p:pic>
        <p:nvPicPr>
          <p:cNvPr id="12" name="MS900070700[1].wav">
            <a:hlinkClick r:id="" action="ppaction://media"/>
          </p:cNvPr>
          <p:cNvPicPr>
            <a:picLocks noRot="1" noChangeAspect="1"/>
          </p:cNvPicPr>
          <p:nvPr>
            <a:audioFile r:link="rId4"/>
            <p:extLst>
              <p:ext uri="{DAA4B4D4-6D71-4841-9C94-3DE7FCFB9230}">
                <p14:media xmlns:p14="http://schemas.microsoft.com/office/powerpoint/2010/main" r:embed="rId3"/>
              </p:ext>
            </p:extLst>
          </p:nvPr>
        </p:nvPicPr>
        <p:blipFill>
          <a:blip r:embed="rId8" cstate="print"/>
          <a:stretch>
            <a:fillRect/>
          </a:stretch>
        </p:blipFill>
        <p:spPr>
          <a:xfrm>
            <a:off x="0" y="6858000"/>
            <a:ext cx="304800" cy="304800"/>
          </a:xfrm>
          <a:prstGeom prst="rect">
            <a:avLst/>
          </a:prstGeom>
        </p:spPr>
      </p:pic>
      <p:pic>
        <p:nvPicPr>
          <p:cNvPr id="13" name="Picture 12"/>
          <p:cNvPicPr>
            <a:picLocks noChangeAspect="1"/>
          </p:cNvPicPr>
          <p:nvPr/>
        </p:nvPicPr>
        <p:blipFill>
          <a:blip r:embed="rId9"/>
          <a:stretch>
            <a:fillRect/>
          </a:stretch>
        </p:blipFill>
        <p:spPr>
          <a:xfrm>
            <a:off x="762000" y="2357430"/>
            <a:ext cx="2540000" cy="3200400"/>
          </a:xfrm>
          <a:prstGeom prst="rect">
            <a:avLst/>
          </a:prstGeom>
        </p:spPr>
      </p:pic>
      <p:pic>
        <p:nvPicPr>
          <p:cNvPr id="14" name="Picture 13"/>
          <p:cNvPicPr>
            <a:picLocks noChangeAspect="1"/>
          </p:cNvPicPr>
          <p:nvPr/>
        </p:nvPicPr>
        <p:blipFill>
          <a:blip r:embed="rId10"/>
          <a:stretch>
            <a:fillRect/>
          </a:stretch>
        </p:blipFill>
        <p:spPr>
          <a:xfrm>
            <a:off x="5879891" y="2357430"/>
            <a:ext cx="2374900" cy="3416300"/>
          </a:xfrm>
          <a:prstGeom prst="rect">
            <a:avLst/>
          </a:prstGeom>
        </p:spPr>
      </p:pic>
    </p:spTree>
    <p:extLst>
      <p:ext uri="{BB962C8B-B14F-4D97-AF65-F5344CB8AC3E}">
        <p14:creationId xmlns:p14="http://schemas.microsoft.com/office/powerpoint/2010/main" val="2749917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176" fill="hold"/>
                                        <p:tgtEl>
                                          <p:spTgt spid="7"/>
                                        </p:tgtEl>
                                      </p:cBhvr>
                                    </p:cmd>
                                  </p:childTnLst>
                                </p:cTn>
                              </p:par>
                              <p:par>
                                <p:cTn id="7" presetID="1" presetClass="entr" presetSubtype="0" fill="hold" nodeType="withEffect">
                                  <p:stCondLst>
                                    <p:cond delay="1000"/>
                                  </p:stCondLst>
                                  <p:childTnLst>
                                    <p:set>
                                      <p:cBhvr>
                                        <p:cTn id="8" dur="1" fill="hold">
                                          <p:stCondLst>
                                            <p:cond delay="0"/>
                                          </p:stCondLst>
                                        </p:cTn>
                                        <p:tgtEl>
                                          <p:spTgt spid="11"/>
                                        </p:tgtEl>
                                        <p:attrNameLst>
                                          <p:attrName>style.visibility</p:attrName>
                                        </p:attrNameLst>
                                      </p:cBhvr>
                                      <p:to>
                                        <p:strVal val="visible"/>
                                      </p:to>
                                    </p:set>
                                  </p:childTnLst>
                                </p:cTn>
                              </p:par>
                              <p:par>
                                <p:cTn id="9" presetID="56" presetClass="path" presetSubtype="0" accel="50000" fill="hold" nodeType="withEffect">
                                  <p:stCondLst>
                                    <p:cond delay="1000"/>
                                  </p:stCondLst>
                                  <p:childTnLst>
                                    <p:animMotion origin="layout" path="M 5.55556E-7 -1.11111E-6 L 0.29306 -0.27569 " pathEditMode="relative" rAng="0" ptsTypes="AA">
                                      <p:cBhvr>
                                        <p:cTn id="10" dur="500" fill="hold"/>
                                        <p:tgtEl>
                                          <p:spTgt spid="11"/>
                                        </p:tgtEl>
                                        <p:attrNameLst>
                                          <p:attrName>ppt_x</p:attrName>
                                          <p:attrName>ppt_y</p:attrName>
                                        </p:attrNameLst>
                                      </p:cBhvr>
                                      <p:rCtr x="14700" y="-13800"/>
                                    </p:animMotion>
                                  </p:childTnLst>
                                </p:cTn>
                              </p:par>
                              <p:par>
                                <p:cTn id="11" presetID="1" presetClass="mediacall" presetSubtype="0" fill="hold" nodeType="withEffect">
                                  <p:stCondLst>
                                    <p:cond delay="1500"/>
                                  </p:stCondLst>
                                  <p:childTnLst>
                                    <p:cmd type="call" cmd="playFrom(0.0)">
                                      <p:cBhvr>
                                        <p:cTn id="12" dur="315"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13" fill="hold" display="0">
                  <p:stCondLst>
                    <p:cond delay="indefinite"/>
                  </p:stCondLst>
                  <p:endCondLst>
                    <p:cond evt="onNext" delay="0">
                      <p:tgtEl>
                        <p:sldTgt/>
                      </p:tgtEl>
                    </p:cond>
                    <p:cond evt="onPrev" delay="0">
                      <p:tgtEl>
                        <p:sldTgt/>
                      </p:tgtEl>
                    </p:cond>
                    <p:cond evt="onStopAudio" delay="0">
                      <p:tgtEl>
                        <p:sldTgt/>
                      </p:tgtEl>
                    </p:cond>
                  </p:endCondLst>
                </p:cTn>
                <p:tgtEl>
                  <p:spTgt spid="7"/>
                </p:tgtEl>
              </p:cMediaNode>
            </p:audio>
            <p:audio>
              <p:cMediaNode>
                <p:cTn id="14" fill="hold" display="0">
                  <p:stCondLst>
                    <p:cond delay="indefinite"/>
                  </p:stCondLst>
                  <p:endCondLst>
                    <p:cond evt="onNext" delay="0">
                      <p:tgtEl>
                        <p:sldTgt/>
                      </p:tgtEl>
                    </p:cond>
                    <p:cond evt="onPrev" delay="0">
                      <p:tgtEl>
                        <p:sldTgt/>
                      </p:tgtEl>
                    </p:cond>
                    <p:cond evt="onStopAudio" delay="0">
                      <p:tgtEl>
                        <p:sldTgt/>
                      </p:tgtEl>
                    </p:cond>
                  </p:endCondLst>
                </p:cTn>
                <p:tgtEl>
                  <p:spTgt spid="12"/>
                </p:tgtEl>
              </p:cMediaNode>
            </p:audio>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34" y="0"/>
            <a:ext cx="8229600" cy="1143000"/>
          </a:xfrm>
        </p:spPr>
        <p:txBody>
          <a:bodyPr/>
          <a:lstStyle/>
          <a:p>
            <a:r>
              <a:rPr lang="en-GB" dirty="0" smtClean="0">
                <a:latin typeface="Candara" pitchFamily="34" charset="0"/>
              </a:rPr>
              <a:t>Round </a:t>
            </a:r>
            <a:r>
              <a:rPr lang="en-GB" dirty="0">
                <a:latin typeface="Candara" pitchFamily="34" charset="0"/>
              </a:rPr>
              <a:t>6</a:t>
            </a:r>
          </a:p>
        </p:txBody>
      </p:sp>
      <p:pic>
        <p:nvPicPr>
          <p:cNvPr id="7" name="MS900074799[1].wav">
            <a:hlinkClick r:id="" action="ppaction://media"/>
          </p:cNvPr>
          <p:cNvPicPr>
            <a:picLocks noGrp="1" noRot="1" noChangeAspect="1"/>
          </p:cNvPicPr>
          <p:nvPr>
            <p:ph idx="1"/>
            <a:audioFile r:link="rId2"/>
            <p:extLst>
              <p:ext uri="{DAA4B4D4-6D71-4841-9C94-3DE7FCFB9230}">
                <p14:media xmlns:p14="http://schemas.microsoft.com/office/powerpoint/2010/main" r:embed="rId1"/>
              </p:ext>
            </p:extLst>
          </p:nvPr>
        </p:nvPicPr>
        <p:blipFill>
          <a:blip r:embed="rId6" cstate="print"/>
          <a:stretch>
            <a:fillRect/>
          </a:stretch>
        </p:blipFill>
        <p:spPr>
          <a:xfrm>
            <a:off x="-304800" y="3571876"/>
            <a:ext cx="304800" cy="304800"/>
          </a:xfrm>
          <a:prstGeom prst="rect">
            <a:avLst/>
          </a:prstGeom>
        </p:spPr>
      </p:pic>
      <p:sp>
        <p:nvSpPr>
          <p:cNvPr id="8" name="TextBox 7"/>
          <p:cNvSpPr txBox="1"/>
          <p:nvPr/>
        </p:nvSpPr>
        <p:spPr>
          <a:xfrm>
            <a:off x="428596" y="1142984"/>
            <a:ext cx="8358246" cy="523220"/>
          </a:xfrm>
          <a:prstGeom prst="rect">
            <a:avLst/>
          </a:prstGeom>
          <a:noFill/>
        </p:spPr>
        <p:txBody>
          <a:bodyPr wrap="square" rtlCol="0">
            <a:spAutoFit/>
          </a:bodyPr>
          <a:lstStyle/>
          <a:p>
            <a:pPr algn="ctr"/>
            <a:r>
              <a:rPr lang="en-GB" sz="2800" b="1" dirty="0" smtClean="0">
                <a:latin typeface="Candara" pitchFamily="34" charset="0"/>
              </a:rPr>
              <a:t>Who was inspired by Lorenz and Harlow?</a:t>
            </a:r>
            <a:endParaRPr lang="en-GB" sz="2800" b="1" dirty="0">
              <a:latin typeface="Candara" pitchFamily="34" charset="0"/>
            </a:endParaRPr>
          </a:p>
        </p:txBody>
      </p:sp>
      <p:pic>
        <p:nvPicPr>
          <p:cNvPr id="11" name="Picture 7" descr="C:\Documents and Settings\TEMP.BAEDA.002\Local Settings\Temporary Internet Files\Content.IE5\YSIILCLV\MC900030085[1].wmf"/>
          <p:cNvPicPr>
            <a:picLocks noChangeAspect="1" noChangeArrowheads="1"/>
          </p:cNvPicPr>
          <p:nvPr/>
        </p:nvPicPr>
        <p:blipFill>
          <a:blip r:embed="rId7" cstate="print"/>
          <a:srcRect/>
          <a:stretch>
            <a:fillRect/>
          </a:stretch>
        </p:blipFill>
        <p:spPr bwMode="auto">
          <a:xfrm rot="18159379">
            <a:off x="4355593" y="4224612"/>
            <a:ext cx="2408642" cy="2500095"/>
          </a:xfrm>
          <a:prstGeom prst="rect">
            <a:avLst/>
          </a:prstGeom>
          <a:noFill/>
        </p:spPr>
      </p:pic>
      <p:pic>
        <p:nvPicPr>
          <p:cNvPr id="12" name="MS900070700[1].wav">
            <a:hlinkClick r:id="" action="ppaction://media"/>
          </p:cNvPr>
          <p:cNvPicPr>
            <a:picLocks noRot="1" noChangeAspect="1"/>
          </p:cNvPicPr>
          <p:nvPr>
            <a:audioFile r:link="rId4"/>
            <p:extLst>
              <p:ext uri="{DAA4B4D4-6D71-4841-9C94-3DE7FCFB9230}">
                <p14:media xmlns:p14="http://schemas.microsoft.com/office/powerpoint/2010/main" r:embed="rId3"/>
              </p:ext>
            </p:extLst>
          </p:nvPr>
        </p:nvPicPr>
        <p:blipFill>
          <a:blip r:embed="rId8" cstate="print"/>
          <a:stretch>
            <a:fillRect/>
          </a:stretch>
        </p:blipFill>
        <p:spPr>
          <a:xfrm>
            <a:off x="0" y="6858000"/>
            <a:ext cx="304800" cy="304800"/>
          </a:xfrm>
          <a:prstGeom prst="rect">
            <a:avLst/>
          </a:prstGeom>
        </p:spPr>
      </p:pic>
      <p:pic>
        <p:nvPicPr>
          <p:cNvPr id="13" name="Picture 12"/>
          <p:cNvPicPr>
            <a:picLocks noChangeAspect="1"/>
          </p:cNvPicPr>
          <p:nvPr/>
        </p:nvPicPr>
        <p:blipFill>
          <a:blip r:embed="rId9"/>
          <a:stretch>
            <a:fillRect/>
          </a:stretch>
        </p:blipFill>
        <p:spPr>
          <a:xfrm>
            <a:off x="762000" y="2357430"/>
            <a:ext cx="2540000" cy="3200400"/>
          </a:xfrm>
          <a:prstGeom prst="rect">
            <a:avLst/>
          </a:prstGeom>
        </p:spPr>
      </p:pic>
      <p:pic>
        <p:nvPicPr>
          <p:cNvPr id="14" name="Picture 13"/>
          <p:cNvPicPr>
            <a:picLocks noChangeAspect="1"/>
          </p:cNvPicPr>
          <p:nvPr/>
        </p:nvPicPr>
        <p:blipFill>
          <a:blip r:embed="rId10"/>
          <a:stretch>
            <a:fillRect/>
          </a:stretch>
        </p:blipFill>
        <p:spPr>
          <a:xfrm>
            <a:off x="5879891" y="2357430"/>
            <a:ext cx="2374900" cy="3416300"/>
          </a:xfrm>
          <a:prstGeom prst="rect">
            <a:avLst/>
          </a:prstGeom>
        </p:spPr>
      </p:pic>
    </p:spTree>
    <p:extLst>
      <p:ext uri="{BB962C8B-B14F-4D97-AF65-F5344CB8AC3E}">
        <p14:creationId xmlns:p14="http://schemas.microsoft.com/office/powerpoint/2010/main" val="26768549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176" fill="hold"/>
                                        <p:tgtEl>
                                          <p:spTgt spid="7"/>
                                        </p:tgtEl>
                                      </p:cBhvr>
                                    </p:cmd>
                                  </p:childTnLst>
                                </p:cTn>
                              </p:par>
                              <p:par>
                                <p:cTn id="7" presetID="1" presetClass="entr" presetSubtype="0" fill="hold" nodeType="withEffect">
                                  <p:stCondLst>
                                    <p:cond delay="1000"/>
                                  </p:stCondLst>
                                  <p:childTnLst>
                                    <p:set>
                                      <p:cBhvr>
                                        <p:cTn id="8" dur="1" fill="hold">
                                          <p:stCondLst>
                                            <p:cond delay="0"/>
                                          </p:stCondLst>
                                        </p:cTn>
                                        <p:tgtEl>
                                          <p:spTgt spid="11"/>
                                        </p:tgtEl>
                                        <p:attrNameLst>
                                          <p:attrName>style.visibility</p:attrName>
                                        </p:attrNameLst>
                                      </p:cBhvr>
                                      <p:to>
                                        <p:strVal val="visible"/>
                                      </p:to>
                                    </p:set>
                                  </p:childTnLst>
                                </p:cTn>
                              </p:par>
                              <p:par>
                                <p:cTn id="9" presetID="56" presetClass="path" presetSubtype="0" accel="50000" fill="hold" nodeType="withEffect">
                                  <p:stCondLst>
                                    <p:cond delay="1000"/>
                                  </p:stCondLst>
                                  <p:childTnLst>
                                    <p:animMotion origin="layout" path="M 3.88889E-6 1.85185E-6 L -0.32066 -0.21412 " pathEditMode="relative" rAng="0" ptsTypes="AA">
                                      <p:cBhvr>
                                        <p:cTn id="10" dur="500" fill="hold"/>
                                        <p:tgtEl>
                                          <p:spTgt spid="11"/>
                                        </p:tgtEl>
                                        <p:attrNameLst>
                                          <p:attrName>ppt_x</p:attrName>
                                          <p:attrName>ppt_y</p:attrName>
                                        </p:attrNameLst>
                                      </p:cBhvr>
                                      <p:rCtr x="-16000" y="-10700"/>
                                    </p:animMotion>
                                  </p:childTnLst>
                                </p:cTn>
                              </p:par>
                              <p:par>
                                <p:cTn id="11" presetID="1" presetClass="mediacall" presetSubtype="0" fill="hold" nodeType="withEffect">
                                  <p:stCondLst>
                                    <p:cond delay="1500"/>
                                  </p:stCondLst>
                                  <p:childTnLst>
                                    <p:cmd type="call" cmd="playFrom(0.0)">
                                      <p:cBhvr>
                                        <p:cTn id="12" dur="315"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13" fill="hold" display="0">
                  <p:stCondLst>
                    <p:cond delay="indefinite"/>
                  </p:stCondLst>
                  <p:endCondLst>
                    <p:cond evt="onNext" delay="0">
                      <p:tgtEl>
                        <p:sldTgt/>
                      </p:tgtEl>
                    </p:cond>
                    <p:cond evt="onPrev" delay="0">
                      <p:tgtEl>
                        <p:sldTgt/>
                      </p:tgtEl>
                    </p:cond>
                    <p:cond evt="onStopAudio" delay="0">
                      <p:tgtEl>
                        <p:sldTgt/>
                      </p:tgtEl>
                    </p:cond>
                  </p:endCondLst>
                </p:cTn>
                <p:tgtEl>
                  <p:spTgt spid="7"/>
                </p:tgtEl>
              </p:cMediaNode>
            </p:audio>
            <p:audio>
              <p:cMediaNode>
                <p:cTn id="14" fill="hold" display="0">
                  <p:stCondLst>
                    <p:cond delay="indefinite"/>
                  </p:stCondLst>
                  <p:endCondLst>
                    <p:cond evt="onNext" delay="0">
                      <p:tgtEl>
                        <p:sldTgt/>
                      </p:tgtEl>
                    </p:cond>
                    <p:cond evt="onPrev" delay="0">
                      <p:tgtEl>
                        <p:sldTgt/>
                      </p:tgtEl>
                    </p:cond>
                    <p:cond evt="onStopAudio" delay="0">
                      <p:tgtEl>
                        <p:sldTgt/>
                      </p:tgtEl>
                    </p:cond>
                  </p:endCondLst>
                </p:cTn>
                <p:tgtEl>
                  <p:spTgt spid="12"/>
                </p:tgtEl>
              </p:cMediaNode>
            </p:audio>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34" y="0"/>
            <a:ext cx="8229600" cy="1143000"/>
          </a:xfrm>
        </p:spPr>
        <p:txBody>
          <a:bodyPr/>
          <a:lstStyle/>
          <a:p>
            <a:r>
              <a:rPr lang="en-GB" dirty="0" smtClean="0">
                <a:latin typeface="Candara" pitchFamily="34" charset="0"/>
              </a:rPr>
              <a:t>Round </a:t>
            </a:r>
            <a:r>
              <a:rPr lang="en-GB" dirty="0">
                <a:latin typeface="Candara" pitchFamily="34" charset="0"/>
              </a:rPr>
              <a:t>7</a:t>
            </a:r>
          </a:p>
        </p:txBody>
      </p:sp>
      <p:pic>
        <p:nvPicPr>
          <p:cNvPr id="7" name="MS900074799[1].wav">
            <a:hlinkClick r:id="" action="ppaction://media"/>
          </p:cNvPr>
          <p:cNvPicPr>
            <a:picLocks noGrp="1" noRot="1" noChangeAspect="1"/>
          </p:cNvPicPr>
          <p:nvPr>
            <p:ph idx="1"/>
            <a:audioFile r:link="rId2"/>
            <p:extLst>
              <p:ext uri="{DAA4B4D4-6D71-4841-9C94-3DE7FCFB9230}">
                <p14:media xmlns:p14="http://schemas.microsoft.com/office/powerpoint/2010/main" r:embed="rId1"/>
              </p:ext>
            </p:extLst>
          </p:nvPr>
        </p:nvPicPr>
        <p:blipFill>
          <a:blip r:embed="rId6" cstate="print"/>
          <a:stretch>
            <a:fillRect/>
          </a:stretch>
        </p:blipFill>
        <p:spPr>
          <a:xfrm>
            <a:off x="-304800" y="3571876"/>
            <a:ext cx="304800" cy="304800"/>
          </a:xfrm>
          <a:prstGeom prst="rect">
            <a:avLst/>
          </a:prstGeom>
        </p:spPr>
      </p:pic>
      <p:sp>
        <p:nvSpPr>
          <p:cNvPr id="8" name="TextBox 7"/>
          <p:cNvSpPr txBox="1"/>
          <p:nvPr/>
        </p:nvSpPr>
        <p:spPr>
          <a:xfrm>
            <a:off x="428596" y="1142984"/>
            <a:ext cx="8358246" cy="523220"/>
          </a:xfrm>
          <a:prstGeom prst="rect">
            <a:avLst/>
          </a:prstGeom>
          <a:noFill/>
        </p:spPr>
        <p:txBody>
          <a:bodyPr wrap="square" rtlCol="0">
            <a:spAutoFit/>
          </a:bodyPr>
          <a:lstStyle/>
          <a:p>
            <a:pPr algn="ctr"/>
            <a:r>
              <a:rPr lang="en-GB" sz="2800" b="1" dirty="0" smtClean="0">
                <a:latin typeface="Candara" pitchFamily="34" charset="0"/>
              </a:rPr>
              <a:t>Explain what is meant by social releasers?</a:t>
            </a:r>
            <a:endParaRPr lang="en-GB" sz="2800" b="1" dirty="0">
              <a:latin typeface="Candara" pitchFamily="34" charset="0"/>
            </a:endParaRPr>
          </a:p>
        </p:txBody>
      </p:sp>
      <p:pic>
        <p:nvPicPr>
          <p:cNvPr id="11" name="Picture 7" descr="C:\Documents and Settings\TEMP.BAEDA.002\Local Settings\Temporary Internet Files\Content.IE5\YSIILCLV\MC900030085[1].wmf"/>
          <p:cNvPicPr>
            <a:picLocks noChangeAspect="1" noChangeArrowheads="1"/>
          </p:cNvPicPr>
          <p:nvPr/>
        </p:nvPicPr>
        <p:blipFill>
          <a:blip r:embed="rId7" cstate="print"/>
          <a:srcRect/>
          <a:stretch>
            <a:fillRect/>
          </a:stretch>
        </p:blipFill>
        <p:spPr bwMode="auto">
          <a:xfrm rot="18159379">
            <a:off x="4355593" y="4224612"/>
            <a:ext cx="2408642" cy="2500095"/>
          </a:xfrm>
          <a:prstGeom prst="rect">
            <a:avLst/>
          </a:prstGeom>
          <a:noFill/>
        </p:spPr>
      </p:pic>
      <p:pic>
        <p:nvPicPr>
          <p:cNvPr id="12" name="MS900070700[1].wav">
            <a:hlinkClick r:id="" action="ppaction://media"/>
          </p:cNvPr>
          <p:cNvPicPr>
            <a:picLocks noRot="1" noChangeAspect="1"/>
          </p:cNvPicPr>
          <p:nvPr>
            <a:audioFile r:link="rId4"/>
            <p:extLst>
              <p:ext uri="{DAA4B4D4-6D71-4841-9C94-3DE7FCFB9230}">
                <p14:media xmlns:p14="http://schemas.microsoft.com/office/powerpoint/2010/main" r:embed="rId3"/>
              </p:ext>
            </p:extLst>
          </p:nvPr>
        </p:nvPicPr>
        <p:blipFill>
          <a:blip r:embed="rId8" cstate="print"/>
          <a:stretch>
            <a:fillRect/>
          </a:stretch>
        </p:blipFill>
        <p:spPr>
          <a:xfrm>
            <a:off x="0" y="6858000"/>
            <a:ext cx="304800" cy="304800"/>
          </a:xfrm>
          <a:prstGeom prst="rect">
            <a:avLst/>
          </a:prstGeom>
        </p:spPr>
      </p:pic>
      <p:pic>
        <p:nvPicPr>
          <p:cNvPr id="13" name="Picture 12"/>
          <p:cNvPicPr>
            <a:picLocks noChangeAspect="1"/>
          </p:cNvPicPr>
          <p:nvPr/>
        </p:nvPicPr>
        <p:blipFill>
          <a:blip r:embed="rId9"/>
          <a:stretch>
            <a:fillRect/>
          </a:stretch>
        </p:blipFill>
        <p:spPr>
          <a:xfrm>
            <a:off x="762000" y="2357430"/>
            <a:ext cx="2540000" cy="3200400"/>
          </a:xfrm>
          <a:prstGeom prst="rect">
            <a:avLst/>
          </a:prstGeom>
        </p:spPr>
      </p:pic>
      <p:pic>
        <p:nvPicPr>
          <p:cNvPr id="14" name="Picture 13"/>
          <p:cNvPicPr>
            <a:picLocks noChangeAspect="1"/>
          </p:cNvPicPr>
          <p:nvPr/>
        </p:nvPicPr>
        <p:blipFill>
          <a:blip r:embed="rId10"/>
          <a:stretch>
            <a:fillRect/>
          </a:stretch>
        </p:blipFill>
        <p:spPr>
          <a:xfrm>
            <a:off x="5879891" y="2357430"/>
            <a:ext cx="2374900" cy="3416300"/>
          </a:xfrm>
          <a:prstGeom prst="rect">
            <a:avLst/>
          </a:prstGeom>
        </p:spPr>
      </p:pic>
    </p:spTree>
    <p:extLst>
      <p:ext uri="{BB962C8B-B14F-4D97-AF65-F5344CB8AC3E}">
        <p14:creationId xmlns:p14="http://schemas.microsoft.com/office/powerpoint/2010/main" val="26768549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176" fill="hold"/>
                                        <p:tgtEl>
                                          <p:spTgt spid="7"/>
                                        </p:tgtEl>
                                      </p:cBhvr>
                                    </p:cmd>
                                  </p:childTnLst>
                                </p:cTn>
                              </p:par>
                              <p:par>
                                <p:cTn id="7" presetID="1" presetClass="entr" presetSubtype="0" fill="hold" nodeType="withEffect">
                                  <p:stCondLst>
                                    <p:cond delay="1000"/>
                                  </p:stCondLst>
                                  <p:childTnLst>
                                    <p:set>
                                      <p:cBhvr>
                                        <p:cTn id="8" dur="1" fill="hold">
                                          <p:stCondLst>
                                            <p:cond delay="0"/>
                                          </p:stCondLst>
                                        </p:cTn>
                                        <p:tgtEl>
                                          <p:spTgt spid="11"/>
                                        </p:tgtEl>
                                        <p:attrNameLst>
                                          <p:attrName>style.visibility</p:attrName>
                                        </p:attrNameLst>
                                      </p:cBhvr>
                                      <p:to>
                                        <p:strVal val="visible"/>
                                      </p:to>
                                    </p:set>
                                  </p:childTnLst>
                                </p:cTn>
                              </p:par>
                              <p:par>
                                <p:cTn id="9" presetID="56" presetClass="path" presetSubtype="0" accel="50000" fill="hold" nodeType="withEffect">
                                  <p:stCondLst>
                                    <p:cond delay="1000"/>
                                  </p:stCondLst>
                                  <p:childTnLst>
                                    <p:animMotion origin="layout" path="M 3.88889E-6 1.85185E-6 L -0.32066 -0.21412 " pathEditMode="relative" rAng="0" ptsTypes="AA">
                                      <p:cBhvr>
                                        <p:cTn id="10" dur="500" fill="hold"/>
                                        <p:tgtEl>
                                          <p:spTgt spid="11"/>
                                        </p:tgtEl>
                                        <p:attrNameLst>
                                          <p:attrName>ppt_x</p:attrName>
                                          <p:attrName>ppt_y</p:attrName>
                                        </p:attrNameLst>
                                      </p:cBhvr>
                                      <p:rCtr x="-16000" y="-10700"/>
                                    </p:animMotion>
                                  </p:childTnLst>
                                </p:cTn>
                              </p:par>
                              <p:par>
                                <p:cTn id="11" presetID="1" presetClass="mediacall" presetSubtype="0" fill="hold" nodeType="withEffect">
                                  <p:stCondLst>
                                    <p:cond delay="1500"/>
                                  </p:stCondLst>
                                  <p:childTnLst>
                                    <p:cmd type="call" cmd="playFrom(0.0)">
                                      <p:cBhvr>
                                        <p:cTn id="12" dur="315"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13" fill="hold" display="0">
                  <p:stCondLst>
                    <p:cond delay="indefinite"/>
                  </p:stCondLst>
                  <p:endCondLst>
                    <p:cond evt="onNext" delay="0">
                      <p:tgtEl>
                        <p:sldTgt/>
                      </p:tgtEl>
                    </p:cond>
                    <p:cond evt="onPrev" delay="0">
                      <p:tgtEl>
                        <p:sldTgt/>
                      </p:tgtEl>
                    </p:cond>
                    <p:cond evt="onStopAudio" delay="0">
                      <p:tgtEl>
                        <p:sldTgt/>
                      </p:tgtEl>
                    </p:cond>
                  </p:endCondLst>
                </p:cTn>
                <p:tgtEl>
                  <p:spTgt spid="7"/>
                </p:tgtEl>
              </p:cMediaNode>
            </p:audio>
            <p:audio>
              <p:cMediaNode>
                <p:cTn id="14" fill="hold" display="0">
                  <p:stCondLst>
                    <p:cond delay="indefinite"/>
                  </p:stCondLst>
                  <p:endCondLst>
                    <p:cond evt="onNext" delay="0">
                      <p:tgtEl>
                        <p:sldTgt/>
                      </p:tgtEl>
                    </p:cond>
                    <p:cond evt="onPrev" delay="0">
                      <p:tgtEl>
                        <p:sldTgt/>
                      </p:tgtEl>
                    </p:cond>
                    <p:cond evt="onStopAudio" delay="0">
                      <p:tgtEl>
                        <p:sldTgt/>
                      </p:tgtEl>
                    </p:cond>
                  </p:endCondLst>
                </p:cTn>
                <p:tgtEl>
                  <p:spTgt spid="12"/>
                </p:tgtEl>
              </p:cMediaNode>
            </p:audio>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274</TotalTime>
  <Words>1677</Words>
  <Application>Microsoft Office PowerPoint</Application>
  <PresentationFormat>On-screen Show (4:3)</PresentationFormat>
  <Paragraphs>276</Paragraphs>
  <Slides>72</Slides>
  <Notes>4</Notes>
  <HiddenSlides>0</HiddenSlides>
  <MMClips>16</MMClips>
  <ScaleCrop>false</ScaleCrop>
  <HeadingPairs>
    <vt:vector size="4" baseType="variant">
      <vt:variant>
        <vt:lpstr>Theme</vt:lpstr>
      </vt:variant>
      <vt:variant>
        <vt:i4>1</vt:i4>
      </vt:variant>
      <vt:variant>
        <vt:lpstr>Slide Titles</vt:lpstr>
      </vt:variant>
      <vt:variant>
        <vt:i4>72</vt:i4>
      </vt:variant>
    </vt:vector>
  </HeadingPairs>
  <TitlesOfParts>
    <vt:vector size="73" baseType="lpstr">
      <vt:lpstr>Office Theme</vt:lpstr>
      <vt:lpstr>3.3 Explanations of attachment</vt:lpstr>
      <vt:lpstr>PowerPoint Presentation</vt:lpstr>
      <vt:lpstr>PowerPoint Presentation</vt:lpstr>
      <vt:lpstr>PowerPoint Presentation</vt:lpstr>
      <vt:lpstr>PowerPoint Presentation</vt:lpstr>
      <vt:lpstr>PowerPoint Presentation</vt:lpstr>
      <vt:lpstr>The Specification!</vt:lpstr>
      <vt:lpstr>Starter review – How do Babies Attach?  If this is the answer – what was the question?</vt:lpstr>
      <vt:lpstr>Recap: The Role of Fathers </vt:lpstr>
      <vt:lpstr>PowerPoint Presentation</vt:lpstr>
      <vt:lpstr>Learning Theory: Basic Assumptions</vt:lpstr>
      <vt:lpstr>Classical Conditioning – Key Concepts</vt:lpstr>
      <vt:lpstr>Ivan Pavlov1849-1936</vt:lpstr>
      <vt:lpstr>Pavlov’s Dogs</vt:lpstr>
      <vt:lpstr>Key Terms:</vt:lpstr>
      <vt:lpstr>“You don’t have to be at home to be an attachment parent”</vt:lpstr>
      <vt:lpstr>Key Words</vt:lpstr>
      <vt:lpstr>Classical Conditioning</vt:lpstr>
      <vt:lpstr>Result</vt:lpstr>
      <vt:lpstr>Operant Conditioning – Key Concepts</vt:lpstr>
      <vt:lpstr>Thorndike (1898) Cat Puzzle Box</vt:lpstr>
      <vt:lpstr>Thorndike’s – Law of Effect </vt:lpstr>
      <vt:lpstr>Skinner’s Box</vt:lpstr>
      <vt:lpstr>Skinner’s Key Concepts</vt:lpstr>
      <vt:lpstr>Burrhus F. Skinner Operant Conditioning</vt:lpstr>
      <vt:lpstr>Activity : Operant Conditioning</vt:lpstr>
      <vt:lpstr>Evaluation of Learning Theory</vt:lpstr>
      <vt:lpstr>PowerPoint Presentation</vt:lpstr>
      <vt:lpstr>PowerPoint Presentation</vt:lpstr>
      <vt:lpstr>Darwin’s Dangerous Idea</vt:lpstr>
      <vt:lpstr>PowerPoint Presentation</vt:lpstr>
      <vt:lpstr>PowerPoint Presentation</vt:lpstr>
      <vt:lpstr>PowerPoint Presentation</vt:lpstr>
      <vt:lpstr>Fitness</vt:lpstr>
      <vt:lpstr>Fitness</vt:lpstr>
      <vt:lpstr>Fitness: Which ones will survive</vt:lpstr>
      <vt:lpstr>Evolution &amp; Psychology Activity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Bowlby’s Monotropic Theory</vt:lpstr>
      <vt:lpstr>Emotional bonds have evolutionary functions.</vt:lpstr>
      <vt:lpstr>Bowlby’s Monotropic Theory</vt:lpstr>
      <vt:lpstr>Social Releasers</vt:lpstr>
      <vt:lpstr>How do you respond to a baby laughing?</vt:lpstr>
      <vt:lpstr>Babies crying</vt:lpstr>
      <vt:lpstr>Babies following and clinging</vt:lpstr>
      <vt:lpstr>Critical period</vt:lpstr>
      <vt:lpstr>Internal working model</vt:lpstr>
      <vt:lpstr>Internal Working Model</vt:lpstr>
      <vt:lpstr>Evaluation</vt:lpstr>
      <vt:lpstr>Exam Questions:</vt:lpstr>
      <vt:lpstr>Next Week …</vt:lpstr>
      <vt:lpstr>Bowlby Vs Learning  Theory</vt:lpstr>
      <vt:lpstr>Round 1</vt:lpstr>
      <vt:lpstr>Round 2</vt:lpstr>
      <vt:lpstr>Round 3</vt:lpstr>
      <vt:lpstr>Round 4</vt:lpstr>
      <vt:lpstr>Round 5</vt:lpstr>
      <vt:lpstr>Round 6</vt:lpstr>
      <vt:lpstr>Round 7</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3.3 Explanations of attachment</dc:title>
  <dc:creator>Steve Hickman</dc:creator>
  <cp:lastModifiedBy>Hickman, Stephen</cp:lastModifiedBy>
  <cp:revision>14</cp:revision>
  <dcterms:created xsi:type="dcterms:W3CDTF">2016-01-18T22:43:32Z</dcterms:created>
  <dcterms:modified xsi:type="dcterms:W3CDTF">2016-01-22T11:51:20Z</dcterms:modified>
</cp:coreProperties>
</file>