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48"/>
  </p:notesMasterIdLst>
  <p:sldIdLst>
    <p:sldId id="280" r:id="rId5"/>
    <p:sldId id="256" r:id="rId6"/>
    <p:sldId id="281" r:id="rId7"/>
    <p:sldId id="257" r:id="rId8"/>
    <p:sldId id="275" r:id="rId9"/>
    <p:sldId id="276" r:id="rId10"/>
    <p:sldId id="277" r:id="rId11"/>
    <p:sldId id="278" r:id="rId12"/>
    <p:sldId id="282" r:id="rId13"/>
    <p:sldId id="283" r:id="rId14"/>
    <p:sldId id="279" r:id="rId15"/>
    <p:sldId id="259" r:id="rId16"/>
    <p:sldId id="285" r:id="rId17"/>
    <p:sldId id="263" r:id="rId18"/>
    <p:sldId id="262" r:id="rId19"/>
    <p:sldId id="261" r:id="rId20"/>
    <p:sldId id="264" r:id="rId21"/>
    <p:sldId id="265" r:id="rId22"/>
    <p:sldId id="302" r:id="rId23"/>
    <p:sldId id="269" r:id="rId24"/>
    <p:sldId id="270" r:id="rId25"/>
    <p:sldId id="271" r:id="rId26"/>
    <p:sldId id="272" r:id="rId27"/>
    <p:sldId id="273" r:id="rId28"/>
    <p:sldId id="301" r:id="rId29"/>
    <p:sldId id="266" r:id="rId30"/>
    <p:sldId id="303" r:id="rId31"/>
    <p:sldId id="304" r:id="rId32"/>
    <p:sldId id="305" r:id="rId33"/>
    <p:sldId id="286" r:id="rId34"/>
    <p:sldId id="287" r:id="rId35"/>
    <p:sldId id="288" r:id="rId36"/>
    <p:sldId id="306" r:id="rId37"/>
    <p:sldId id="307" r:id="rId38"/>
    <p:sldId id="311" r:id="rId39"/>
    <p:sldId id="308" r:id="rId40"/>
    <p:sldId id="290" r:id="rId41"/>
    <p:sldId id="291" r:id="rId42"/>
    <p:sldId id="289" r:id="rId43"/>
    <p:sldId id="309" r:id="rId44"/>
    <p:sldId id="292" r:id="rId45"/>
    <p:sldId id="294" r:id="rId46"/>
    <p:sldId id="310"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85" autoAdjust="0"/>
    <p:restoredTop sz="94671" autoAdjust="0"/>
  </p:normalViewPr>
  <p:slideViewPr>
    <p:cSldViewPr>
      <p:cViewPr varScale="1">
        <p:scale>
          <a:sx n="103" d="100"/>
          <a:sy n="103" d="100"/>
        </p:scale>
        <p:origin x="-342" y="-96"/>
      </p:cViewPr>
      <p:guideLst>
        <p:guide orient="horz" pos="2160"/>
        <p:guide pos="2880"/>
      </p:guideLst>
    </p:cSldViewPr>
  </p:slideViewPr>
  <p:outlineViewPr>
    <p:cViewPr>
      <p:scale>
        <a:sx n="33" d="100"/>
        <a:sy n="33" d="100"/>
      </p:scale>
      <p:origin x="0" y="439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155E1D-297D-7F43-A2FB-A56B69498929}" type="doc">
      <dgm:prSet loTypeId="urn:microsoft.com/office/officeart/2005/8/layout/default" loCatId="" qsTypeId="urn:microsoft.com/office/officeart/2005/8/quickstyle/simple4" qsCatId="simple" csTypeId="urn:microsoft.com/office/officeart/2005/8/colors/colorful3" csCatId="colorful" phldr="1"/>
      <dgm:spPr/>
      <dgm:t>
        <a:bodyPr/>
        <a:lstStyle/>
        <a:p>
          <a:endParaRPr lang="en-US"/>
        </a:p>
      </dgm:t>
    </dgm:pt>
    <dgm:pt modelId="{D0ADEE31-41C7-DB4A-BF92-68ED4E48C977}">
      <dgm:prSet phldrT="[Text]"/>
      <dgm:spPr/>
      <dgm:t>
        <a:bodyPr/>
        <a:lstStyle/>
        <a:p>
          <a:r>
            <a:rPr lang="en-US" dirty="0" smtClean="0"/>
            <a:t>Group Size</a:t>
          </a:r>
          <a:endParaRPr lang="en-US" dirty="0"/>
        </a:p>
      </dgm:t>
    </dgm:pt>
    <dgm:pt modelId="{CEA3FAD8-F17A-0C43-B2B6-4E7E958C6BFD}" type="parTrans" cxnId="{28300068-D41D-0943-AC8A-CE855999D5BA}">
      <dgm:prSet/>
      <dgm:spPr/>
      <dgm:t>
        <a:bodyPr/>
        <a:lstStyle/>
        <a:p>
          <a:endParaRPr lang="en-US"/>
        </a:p>
      </dgm:t>
    </dgm:pt>
    <dgm:pt modelId="{19399789-D01B-974E-8638-4EFBC2CAD860}" type="sibTrans" cxnId="{28300068-D41D-0943-AC8A-CE855999D5BA}">
      <dgm:prSet/>
      <dgm:spPr/>
      <dgm:t>
        <a:bodyPr/>
        <a:lstStyle/>
        <a:p>
          <a:endParaRPr lang="en-US"/>
        </a:p>
      </dgm:t>
    </dgm:pt>
    <dgm:pt modelId="{EEA440E1-01C7-6344-8F94-81C89F8984F4}">
      <dgm:prSet phldrT="[Text]"/>
      <dgm:spPr/>
      <dgm:t>
        <a:bodyPr/>
        <a:lstStyle/>
        <a:p>
          <a:r>
            <a:rPr lang="en-US" dirty="0" smtClean="0"/>
            <a:t>Unanimity</a:t>
          </a:r>
          <a:endParaRPr lang="en-US" dirty="0"/>
        </a:p>
      </dgm:t>
    </dgm:pt>
    <dgm:pt modelId="{C0F2AFC5-4FCD-FD46-89A6-596D3D05E76B}" type="parTrans" cxnId="{95AA36E6-8A50-C24A-BEBB-1D524C284A11}">
      <dgm:prSet/>
      <dgm:spPr/>
      <dgm:t>
        <a:bodyPr/>
        <a:lstStyle/>
        <a:p>
          <a:endParaRPr lang="en-US"/>
        </a:p>
      </dgm:t>
    </dgm:pt>
    <dgm:pt modelId="{8EAF71A1-628F-254A-A8D5-6C5960CFF987}" type="sibTrans" cxnId="{95AA36E6-8A50-C24A-BEBB-1D524C284A11}">
      <dgm:prSet/>
      <dgm:spPr/>
      <dgm:t>
        <a:bodyPr/>
        <a:lstStyle/>
        <a:p>
          <a:endParaRPr lang="en-US"/>
        </a:p>
      </dgm:t>
    </dgm:pt>
    <dgm:pt modelId="{8A53FCA0-8F19-694D-9F93-086A2E48A296}">
      <dgm:prSet phldrT="[Text]"/>
      <dgm:spPr/>
      <dgm:t>
        <a:bodyPr/>
        <a:lstStyle/>
        <a:p>
          <a:r>
            <a:rPr lang="en-US" dirty="0" smtClean="0"/>
            <a:t>Task Difficulty</a:t>
          </a:r>
          <a:endParaRPr lang="en-US" dirty="0"/>
        </a:p>
      </dgm:t>
    </dgm:pt>
    <dgm:pt modelId="{66EAD397-03AC-1643-9053-F26E5BA8721C}" type="parTrans" cxnId="{658C7E38-E2D8-E047-BBE6-C646055E5C3D}">
      <dgm:prSet/>
      <dgm:spPr/>
      <dgm:t>
        <a:bodyPr/>
        <a:lstStyle/>
        <a:p>
          <a:endParaRPr lang="en-US"/>
        </a:p>
      </dgm:t>
    </dgm:pt>
    <dgm:pt modelId="{B992975E-9F9F-9048-9E75-8DEB53E2350C}" type="sibTrans" cxnId="{658C7E38-E2D8-E047-BBE6-C646055E5C3D}">
      <dgm:prSet/>
      <dgm:spPr/>
      <dgm:t>
        <a:bodyPr/>
        <a:lstStyle/>
        <a:p>
          <a:endParaRPr lang="en-US"/>
        </a:p>
      </dgm:t>
    </dgm:pt>
    <dgm:pt modelId="{CF771D87-776B-794D-8C51-B6619719F488}">
      <dgm:prSet phldrT="[Text]"/>
      <dgm:spPr/>
      <dgm:t>
        <a:bodyPr/>
        <a:lstStyle/>
        <a:p>
          <a:r>
            <a:rPr lang="en-US" dirty="0" smtClean="0"/>
            <a:t>Individual Differences</a:t>
          </a:r>
          <a:endParaRPr lang="en-US" dirty="0"/>
        </a:p>
      </dgm:t>
    </dgm:pt>
    <dgm:pt modelId="{50A2A9E6-9B69-8741-B6F8-4A2184E32B5D}" type="parTrans" cxnId="{3B3049F4-77D1-A44B-81B4-2E7CD77FEFA3}">
      <dgm:prSet/>
      <dgm:spPr/>
      <dgm:t>
        <a:bodyPr/>
        <a:lstStyle/>
        <a:p>
          <a:endParaRPr lang="en-US"/>
        </a:p>
      </dgm:t>
    </dgm:pt>
    <dgm:pt modelId="{362E3574-BBE4-F04F-B026-D57FC25846A6}" type="sibTrans" cxnId="{3B3049F4-77D1-A44B-81B4-2E7CD77FEFA3}">
      <dgm:prSet/>
      <dgm:spPr/>
      <dgm:t>
        <a:bodyPr/>
        <a:lstStyle/>
        <a:p>
          <a:endParaRPr lang="en-US"/>
        </a:p>
      </dgm:t>
    </dgm:pt>
    <dgm:pt modelId="{4A2696D3-7C8E-1249-B8CA-515FAD846589}" type="pres">
      <dgm:prSet presAssocID="{3D155E1D-297D-7F43-A2FB-A56B69498929}" presName="diagram" presStyleCnt="0">
        <dgm:presLayoutVars>
          <dgm:dir/>
          <dgm:resizeHandles val="exact"/>
        </dgm:presLayoutVars>
      </dgm:prSet>
      <dgm:spPr/>
      <dgm:t>
        <a:bodyPr/>
        <a:lstStyle/>
        <a:p>
          <a:endParaRPr lang="en-GB"/>
        </a:p>
      </dgm:t>
    </dgm:pt>
    <dgm:pt modelId="{2883A4F9-9B73-9A40-833B-1BABAA47E104}" type="pres">
      <dgm:prSet presAssocID="{D0ADEE31-41C7-DB4A-BF92-68ED4E48C977}" presName="node" presStyleLbl="node1" presStyleIdx="0" presStyleCnt="4">
        <dgm:presLayoutVars>
          <dgm:bulletEnabled val="1"/>
        </dgm:presLayoutVars>
      </dgm:prSet>
      <dgm:spPr/>
      <dgm:t>
        <a:bodyPr/>
        <a:lstStyle/>
        <a:p>
          <a:endParaRPr lang="en-US"/>
        </a:p>
      </dgm:t>
    </dgm:pt>
    <dgm:pt modelId="{6E0D5EF7-7C60-4A4F-8032-76FB91A5A70A}" type="pres">
      <dgm:prSet presAssocID="{19399789-D01B-974E-8638-4EFBC2CAD860}" presName="sibTrans" presStyleCnt="0"/>
      <dgm:spPr/>
    </dgm:pt>
    <dgm:pt modelId="{1D559652-B0FC-1344-BE8B-53329595A65C}" type="pres">
      <dgm:prSet presAssocID="{EEA440E1-01C7-6344-8F94-81C89F8984F4}" presName="node" presStyleLbl="node1" presStyleIdx="1" presStyleCnt="4">
        <dgm:presLayoutVars>
          <dgm:bulletEnabled val="1"/>
        </dgm:presLayoutVars>
      </dgm:prSet>
      <dgm:spPr/>
      <dgm:t>
        <a:bodyPr/>
        <a:lstStyle/>
        <a:p>
          <a:endParaRPr lang="en-US"/>
        </a:p>
      </dgm:t>
    </dgm:pt>
    <dgm:pt modelId="{16C993D3-08EB-2243-BE3D-76F2C3C52869}" type="pres">
      <dgm:prSet presAssocID="{8EAF71A1-628F-254A-A8D5-6C5960CFF987}" presName="sibTrans" presStyleCnt="0"/>
      <dgm:spPr/>
    </dgm:pt>
    <dgm:pt modelId="{B162592B-A343-5541-A85D-17236FD85A13}" type="pres">
      <dgm:prSet presAssocID="{8A53FCA0-8F19-694D-9F93-086A2E48A296}" presName="node" presStyleLbl="node1" presStyleIdx="2" presStyleCnt="4">
        <dgm:presLayoutVars>
          <dgm:bulletEnabled val="1"/>
        </dgm:presLayoutVars>
      </dgm:prSet>
      <dgm:spPr/>
      <dgm:t>
        <a:bodyPr/>
        <a:lstStyle/>
        <a:p>
          <a:endParaRPr lang="en-GB"/>
        </a:p>
      </dgm:t>
    </dgm:pt>
    <dgm:pt modelId="{7ACEBFC6-444A-E64B-9EEA-8A5177B30578}" type="pres">
      <dgm:prSet presAssocID="{B992975E-9F9F-9048-9E75-8DEB53E2350C}" presName="sibTrans" presStyleCnt="0"/>
      <dgm:spPr/>
    </dgm:pt>
    <dgm:pt modelId="{669D41D6-1BAA-DF42-BB05-5EADAE5CB838}" type="pres">
      <dgm:prSet presAssocID="{CF771D87-776B-794D-8C51-B6619719F488}" presName="node" presStyleLbl="node1" presStyleIdx="3" presStyleCnt="4">
        <dgm:presLayoutVars>
          <dgm:bulletEnabled val="1"/>
        </dgm:presLayoutVars>
      </dgm:prSet>
      <dgm:spPr/>
      <dgm:t>
        <a:bodyPr/>
        <a:lstStyle/>
        <a:p>
          <a:endParaRPr lang="en-GB"/>
        </a:p>
      </dgm:t>
    </dgm:pt>
  </dgm:ptLst>
  <dgm:cxnLst>
    <dgm:cxn modelId="{3B235431-3262-904B-A82E-29C2522DAF68}" type="presOf" srcId="{CF771D87-776B-794D-8C51-B6619719F488}" destId="{669D41D6-1BAA-DF42-BB05-5EADAE5CB838}" srcOrd="0" destOrd="0" presId="urn:microsoft.com/office/officeart/2005/8/layout/default"/>
    <dgm:cxn modelId="{477EEE8A-5FDF-A24B-A60A-178CA4D073F4}" type="presOf" srcId="{8A53FCA0-8F19-694D-9F93-086A2E48A296}" destId="{B162592B-A343-5541-A85D-17236FD85A13}" srcOrd="0" destOrd="0" presId="urn:microsoft.com/office/officeart/2005/8/layout/default"/>
    <dgm:cxn modelId="{8FA4D645-D421-CD40-8D92-8FA8BE569660}" type="presOf" srcId="{D0ADEE31-41C7-DB4A-BF92-68ED4E48C977}" destId="{2883A4F9-9B73-9A40-833B-1BABAA47E104}" srcOrd="0" destOrd="0" presId="urn:microsoft.com/office/officeart/2005/8/layout/default"/>
    <dgm:cxn modelId="{28300068-D41D-0943-AC8A-CE855999D5BA}" srcId="{3D155E1D-297D-7F43-A2FB-A56B69498929}" destId="{D0ADEE31-41C7-DB4A-BF92-68ED4E48C977}" srcOrd="0" destOrd="0" parTransId="{CEA3FAD8-F17A-0C43-B2B6-4E7E958C6BFD}" sibTransId="{19399789-D01B-974E-8638-4EFBC2CAD860}"/>
    <dgm:cxn modelId="{658C7E38-E2D8-E047-BBE6-C646055E5C3D}" srcId="{3D155E1D-297D-7F43-A2FB-A56B69498929}" destId="{8A53FCA0-8F19-694D-9F93-086A2E48A296}" srcOrd="2" destOrd="0" parTransId="{66EAD397-03AC-1643-9053-F26E5BA8721C}" sibTransId="{B992975E-9F9F-9048-9E75-8DEB53E2350C}"/>
    <dgm:cxn modelId="{49F0526B-19BD-674F-9CC1-EF2FF123BCA8}" type="presOf" srcId="{3D155E1D-297D-7F43-A2FB-A56B69498929}" destId="{4A2696D3-7C8E-1249-B8CA-515FAD846589}" srcOrd="0" destOrd="0" presId="urn:microsoft.com/office/officeart/2005/8/layout/default"/>
    <dgm:cxn modelId="{3B3049F4-77D1-A44B-81B4-2E7CD77FEFA3}" srcId="{3D155E1D-297D-7F43-A2FB-A56B69498929}" destId="{CF771D87-776B-794D-8C51-B6619719F488}" srcOrd="3" destOrd="0" parTransId="{50A2A9E6-9B69-8741-B6F8-4A2184E32B5D}" sibTransId="{362E3574-BBE4-F04F-B026-D57FC25846A6}"/>
    <dgm:cxn modelId="{AE8B2A0A-1DB7-4C44-BAFB-89750CB15EAA}" type="presOf" srcId="{EEA440E1-01C7-6344-8F94-81C89F8984F4}" destId="{1D559652-B0FC-1344-BE8B-53329595A65C}" srcOrd="0" destOrd="0" presId="urn:microsoft.com/office/officeart/2005/8/layout/default"/>
    <dgm:cxn modelId="{95AA36E6-8A50-C24A-BEBB-1D524C284A11}" srcId="{3D155E1D-297D-7F43-A2FB-A56B69498929}" destId="{EEA440E1-01C7-6344-8F94-81C89F8984F4}" srcOrd="1" destOrd="0" parTransId="{C0F2AFC5-4FCD-FD46-89A6-596D3D05E76B}" sibTransId="{8EAF71A1-628F-254A-A8D5-6C5960CFF987}"/>
    <dgm:cxn modelId="{D30A11F4-A3ED-D340-9845-A5628241EB2D}" type="presParOf" srcId="{4A2696D3-7C8E-1249-B8CA-515FAD846589}" destId="{2883A4F9-9B73-9A40-833B-1BABAA47E104}" srcOrd="0" destOrd="0" presId="urn:microsoft.com/office/officeart/2005/8/layout/default"/>
    <dgm:cxn modelId="{5393709A-F7E9-3347-B7AC-AF620E98BD01}" type="presParOf" srcId="{4A2696D3-7C8E-1249-B8CA-515FAD846589}" destId="{6E0D5EF7-7C60-4A4F-8032-76FB91A5A70A}" srcOrd="1" destOrd="0" presId="urn:microsoft.com/office/officeart/2005/8/layout/default"/>
    <dgm:cxn modelId="{E1E780C1-3C9D-D24C-B3D0-FD6D2D911951}" type="presParOf" srcId="{4A2696D3-7C8E-1249-B8CA-515FAD846589}" destId="{1D559652-B0FC-1344-BE8B-53329595A65C}" srcOrd="2" destOrd="0" presId="urn:microsoft.com/office/officeart/2005/8/layout/default"/>
    <dgm:cxn modelId="{E215FB60-D52F-0743-BE11-4144A63B89F7}" type="presParOf" srcId="{4A2696D3-7C8E-1249-B8CA-515FAD846589}" destId="{16C993D3-08EB-2243-BE3D-76F2C3C52869}" srcOrd="3" destOrd="0" presId="urn:microsoft.com/office/officeart/2005/8/layout/default"/>
    <dgm:cxn modelId="{BAE0BA65-208C-254C-BF27-F932CC905072}" type="presParOf" srcId="{4A2696D3-7C8E-1249-B8CA-515FAD846589}" destId="{B162592B-A343-5541-A85D-17236FD85A13}" srcOrd="4" destOrd="0" presId="urn:microsoft.com/office/officeart/2005/8/layout/default"/>
    <dgm:cxn modelId="{F8900EED-F6E0-5241-A23B-2FF9DEF602EF}" type="presParOf" srcId="{4A2696D3-7C8E-1249-B8CA-515FAD846589}" destId="{7ACEBFC6-444A-E64B-9EEA-8A5177B30578}" srcOrd="5" destOrd="0" presId="urn:microsoft.com/office/officeart/2005/8/layout/default"/>
    <dgm:cxn modelId="{536E6E11-1B40-6248-9B21-6F095B68CEB5}" type="presParOf" srcId="{4A2696D3-7C8E-1249-B8CA-515FAD846589}" destId="{669D41D6-1BAA-DF42-BB05-5EADAE5CB838}"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2389B1-5A92-5D43-9C37-6C2264B78F61}" type="datetimeFigureOut">
              <a:rPr lang="en-US" smtClean="0"/>
              <a:t>9/11/2015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3AE0E4-3191-3141-8906-882300C79541}" type="slidenum">
              <a:rPr lang="en-US" smtClean="0"/>
              <a:t>‹#›</a:t>
            </a:fld>
            <a:endParaRPr lang="en-US"/>
          </a:p>
        </p:txBody>
      </p:sp>
    </p:spTree>
    <p:extLst>
      <p:ext uri="{BB962C8B-B14F-4D97-AF65-F5344CB8AC3E}">
        <p14:creationId xmlns:p14="http://schemas.microsoft.com/office/powerpoint/2010/main" val="28876054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CFDB735-9529-4DE7-9245-FBD0D8B0EE4A}" type="slidenum">
              <a:rPr lang="en-GB" smtClean="0"/>
              <a:pPr eaLnBrk="1" hangingPunct="1"/>
              <a:t>27</a:t>
            </a:fld>
            <a:endParaRPr lang="en-GB"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279525" y="1600200"/>
            <a:ext cx="7085013" cy="1066800"/>
          </a:xfrm>
        </p:spPr>
        <p:txBody>
          <a:bodyPr/>
          <a:lstStyle>
            <a:lvl1pPr>
              <a:defRPr/>
            </a:lvl1pPr>
          </a:lstStyle>
          <a:p>
            <a:pPr lvl="0"/>
            <a:r>
              <a:rPr lang="en-US" noProof="0" smtClean="0"/>
              <a:t>Click to edit Master title style</a:t>
            </a:r>
            <a:endParaRPr lang="en-GB" noProof="0" smtClean="0"/>
          </a:p>
        </p:txBody>
      </p:sp>
      <p:sp>
        <p:nvSpPr>
          <p:cNvPr id="3075" name="Rectangle 3"/>
          <p:cNvSpPr>
            <a:spLocks noGrp="1" noChangeArrowheads="1"/>
          </p:cNvSpPr>
          <p:nvPr>
            <p:ph type="subTitle" idx="1"/>
          </p:nvPr>
        </p:nvSpPr>
        <p:spPr>
          <a:xfrm>
            <a:off x="1279525" y="2819400"/>
            <a:ext cx="5256213" cy="1143000"/>
          </a:xfrm>
        </p:spPr>
        <p:txBody>
          <a:bodyPr/>
          <a:lstStyle>
            <a:lvl1pPr marL="0" indent="0">
              <a:buFontTx/>
              <a:buNone/>
              <a:defRPr/>
            </a:lvl1pPr>
          </a:lstStyle>
          <a:p>
            <a:pPr lvl="0"/>
            <a:r>
              <a:rPr lang="en-US" noProof="0" smtClean="0"/>
              <a:t>Click to edit Master subtitle style</a:t>
            </a:r>
            <a:endParaRPr lang="en-GB" noProof="0" smtClean="0"/>
          </a:p>
        </p:txBody>
      </p:sp>
      <p:sp>
        <p:nvSpPr>
          <p:cNvPr id="3076" name="Rectangle 4"/>
          <p:cNvSpPr>
            <a:spLocks noGrp="1" noChangeArrowheads="1"/>
          </p:cNvSpPr>
          <p:nvPr>
            <p:ph type="dt" sz="half" idx="2"/>
          </p:nvPr>
        </p:nvSpPr>
        <p:spPr/>
        <p:txBody>
          <a:bodyPr/>
          <a:lstStyle>
            <a:lvl1pPr>
              <a:defRPr/>
            </a:lvl1pPr>
          </a:lstStyle>
          <a:p>
            <a:fld id="{1E2CDD2F-F10E-441E-A759-C72492ADDFB5}" type="datetimeFigureOut">
              <a:rPr lang="en-GB" smtClean="0"/>
              <a:t>11/09/2015</a:t>
            </a:fld>
            <a:endParaRPr lang="en-GB"/>
          </a:p>
        </p:txBody>
      </p:sp>
      <p:sp>
        <p:nvSpPr>
          <p:cNvPr id="3077" name="Rectangle 5"/>
          <p:cNvSpPr>
            <a:spLocks noGrp="1" noChangeArrowheads="1"/>
          </p:cNvSpPr>
          <p:nvPr>
            <p:ph type="ftr" sz="quarter" idx="3"/>
          </p:nvPr>
        </p:nvSpPr>
        <p:spPr/>
        <p:txBody>
          <a:bodyPr/>
          <a:lstStyle>
            <a:lvl1pPr>
              <a:defRPr/>
            </a:lvl1pPr>
          </a:lstStyle>
          <a:p>
            <a:endParaRPr lang="en-GB"/>
          </a:p>
        </p:txBody>
      </p:sp>
      <p:sp>
        <p:nvSpPr>
          <p:cNvPr id="3078" name="Rectangle 6"/>
          <p:cNvSpPr>
            <a:spLocks noGrp="1" noChangeArrowheads="1"/>
          </p:cNvSpPr>
          <p:nvPr>
            <p:ph type="sldNum" sz="quarter" idx="4"/>
          </p:nvPr>
        </p:nvSpPr>
        <p:spPr/>
        <p:txBody>
          <a:bodyPr/>
          <a:lstStyle>
            <a:lvl1pPr>
              <a:defRPr/>
            </a:lvl1pPr>
          </a:lstStyle>
          <a:p>
            <a:fld id="{050A726F-5FAA-4B72-AF2C-41B8D1003CB6}"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1E2CDD2F-F10E-441E-A759-C72492ADDFB5}" type="datetimeFigureOut">
              <a:rPr lang="en-GB" smtClean="0"/>
              <a:t>11/09/2015</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050A726F-5FAA-4B72-AF2C-41B8D1003CB6}" type="slidenum">
              <a:rPr lang="en-GB" smtClean="0"/>
              <a:t>‹#›</a:t>
            </a:fld>
            <a:endParaRPr lang="en-GB"/>
          </a:p>
        </p:txBody>
      </p:sp>
    </p:spTree>
    <p:extLst>
      <p:ext uri="{BB962C8B-B14F-4D97-AF65-F5344CB8AC3E}">
        <p14:creationId xmlns:p14="http://schemas.microsoft.com/office/powerpoint/2010/main" val="3774534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1E2CDD2F-F10E-441E-A759-C72492ADDFB5}" type="datetimeFigureOut">
              <a:rPr lang="en-GB" smtClean="0"/>
              <a:t>11/09/2015</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050A726F-5FAA-4B72-AF2C-41B8D1003CB6}" type="slidenum">
              <a:rPr lang="en-GB" smtClean="0"/>
              <a:t>‹#›</a:t>
            </a:fld>
            <a:endParaRPr lang="en-GB"/>
          </a:p>
        </p:txBody>
      </p:sp>
    </p:spTree>
    <p:extLst>
      <p:ext uri="{BB962C8B-B14F-4D97-AF65-F5344CB8AC3E}">
        <p14:creationId xmlns:p14="http://schemas.microsoft.com/office/powerpoint/2010/main" val="2685113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2795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39846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fld id="{1E2CDD2F-F10E-441E-A759-C72492ADDFB5}" type="datetimeFigureOut">
              <a:rPr lang="en-GB" smtClean="0"/>
              <a:t>11/09/2015</a:t>
            </a:fld>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050A726F-5FAA-4B72-AF2C-41B8D1003CB6}" type="slidenum">
              <a:rPr lang="en-GB" smtClean="0"/>
              <a:t>‹#›</a:t>
            </a:fld>
            <a:endParaRPr lang="en-GB"/>
          </a:p>
        </p:txBody>
      </p:sp>
    </p:spTree>
    <p:extLst>
      <p:ext uri="{BB962C8B-B14F-4D97-AF65-F5344CB8AC3E}">
        <p14:creationId xmlns:p14="http://schemas.microsoft.com/office/powerpoint/2010/main" val="3553835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fld id="{1E2CDD2F-F10E-441E-A759-C72492ADDFB5}" type="datetimeFigureOut">
              <a:rPr lang="en-GB" smtClean="0"/>
              <a:t>11/09/2015</a:t>
            </a:fld>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050A726F-5FAA-4B72-AF2C-41B8D1003CB6}" type="slidenum">
              <a:rPr lang="en-GB" smtClean="0"/>
              <a:t>‹#›</a:t>
            </a:fld>
            <a:endParaRPr lang="en-GB"/>
          </a:p>
        </p:txBody>
      </p:sp>
    </p:spTree>
    <p:extLst>
      <p:ext uri="{BB962C8B-B14F-4D97-AF65-F5344CB8AC3E}">
        <p14:creationId xmlns:p14="http://schemas.microsoft.com/office/powerpoint/2010/main" val="3318941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fld id="{1E2CDD2F-F10E-441E-A759-C72492ADDFB5}" type="datetimeFigureOut">
              <a:rPr lang="en-GB" smtClean="0"/>
              <a:t>11/09/2015</a:t>
            </a:fld>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050A726F-5FAA-4B72-AF2C-41B8D1003CB6}" type="slidenum">
              <a:rPr lang="en-GB" smtClean="0"/>
              <a:t>‹#›</a:t>
            </a:fld>
            <a:endParaRPr lang="en-GB"/>
          </a:p>
        </p:txBody>
      </p:sp>
    </p:spTree>
    <p:extLst>
      <p:ext uri="{BB962C8B-B14F-4D97-AF65-F5344CB8AC3E}">
        <p14:creationId xmlns:p14="http://schemas.microsoft.com/office/powerpoint/2010/main" val="2761671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E2CDD2F-F10E-441E-A759-C72492ADDFB5}" type="datetimeFigureOut">
              <a:rPr lang="en-GB" smtClean="0"/>
              <a:t>11/09/2015</a:t>
            </a:fld>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050A726F-5FAA-4B72-AF2C-41B8D1003CB6}" type="slidenum">
              <a:rPr lang="en-GB" smtClean="0"/>
              <a:t>‹#›</a:t>
            </a:fld>
            <a:endParaRPr lang="en-GB"/>
          </a:p>
        </p:txBody>
      </p:sp>
    </p:spTree>
    <p:extLst>
      <p:ext uri="{BB962C8B-B14F-4D97-AF65-F5344CB8AC3E}">
        <p14:creationId xmlns:p14="http://schemas.microsoft.com/office/powerpoint/2010/main" val="205007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E2CDD2F-F10E-441E-A759-C72492ADDFB5}" type="datetimeFigureOut">
              <a:rPr lang="en-GB" smtClean="0"/>
              <a:t>11/09/2015</a:t>
            </a:fld>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050A726F-5FAA-4B72-AF2C-41B8D1003CB6}" type="slidenum">
              <a:rPr lang="en-GB" smtClean="0"/>
              <a:t>‹#›</a:t>
            </a:fld>
            <a:endParaRPr lang="en-GB"/>
          </a:p>
        </p:txBody>
      </p:sp>
    </p:spTree>
    <p:extLst>
      <p:ext uri="{BB962C8B-B14F-4D97-AF65-F5344CB8AC3E}">
        <p14:creationId xmlns:p14="http://schemas.microsoft.com/office/powerpoint/2010/main" val="3557928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E2CDD2F-F10E-441E-A759-C72492ADDFB5}" type="datetimeFigureOut">
              <a:rPr lang="en-GB" smtClean="0"/>
              <a:t>11/09/2015</a:t>
            </a:fld>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050A726F-5FAA-4B72-AF2C-41B8D1003CB6}" type="slidenum">
              <a:rPr lang="en-GB" smtClean="0"/>
              <a:t>‹#›</a:t>
            </a:fld>
            <a:endParaRPr lang="en-GB"/>
          </a:p>
        </p:txBody>
      </p:sp>
    </p:spTree>
    <p:extLst>
      <p:ext uri="{BB962C8B-B14F-4D97-AF65-F5344CB8AC3E}">
        <p14:creationId xmlns:p14="http://schemas.microsoft.com/office/powerpoint/2010/main" val="857758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1E2CDD2F-F10E-441E-A759-C72492ADDFB5}" type="datetimeFigureOut">
              <a:rPr lang="en-GB" smtClean="0"/>
              <a:t>11/09/2015</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050A726F-5FAA-4B72-AF2C-41B8D1003CB6}" type="slidenum">
              <a:rPr lang="en-GB" smtClean="0"/>
              <a:t>‹#›</a:t>
            </a:fld>
            <a:endParaRPr lang="en-GB"/>
          </a:p>
        </p:txBody>
      </p:sp>
    </p:spTree>
    <p:extLst>
      <p:ext uri="{BB962C8B-B14F-4D97-AF65-F5344CB8AC3E}">
        <p14:creationId xmlns:p14="http://schemas.microsoft.com/office/powerpoint/2010/main" val="3187252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4475" y="685800"/>
            <a:ext cx="1771650" cy="544036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279525" y="685800"/>
            <a:ext cx="5162550" cy="5440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1E2CDD2F-F10E-441E-A759-C72492ADDFB5}" type="datetimeFigureOut">
              <a:rPr lang="en-GB" smtClean="0"/>
              <a:t>11/09/2015</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050A726F-5FAA-4B72-AF2C-41B8D1003CB6}" type="slidenum">
              <a:rPr lang="en-GB" smtClean="0"/>
              <a:t>‹#›</a:t>
            </a:fld>
            <a:endParaRPr lang="en-GB"/>
          </a:p>
        </p:txBody>
      </p:sp>
    </p:spTree>
    <p:extLst>
      <p:ext uri="{BB962C8B-B14F-4D97-AF65-F5344CB8AC3E}">
        <p14:creationId xmlns:p14="http://schemas.microsoft.com/office/powerpoint/2010/main" val="1900204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B9C97EF-CF7B-45BC-9E18-F7C603D866EA}" type="datetimeFigureOut">
              <a:rPr lang="en-GB" smtClean="0"/>
              <a:t>11/09/2015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2116242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9C97EF-CF7B-45BC-9E18-F7C603D866EA}" type="datetimeFigureOut">
              <a:rPr lang="en-GB" smtClean="0"/>
              <a:t>11/09/2015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873514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9C97EF-CF7B-45BC-9E18-F7C603D866EA}" type="datetimeFigureOut">
              <a:rPr lang="en-GB" smtClean="0"/>
              <a:t>11/09/2015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1314613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B9C97EF-CF7B-45BC-9E18-F7C603D866EA}" type="datetimeFigureOut">
              <a:rPr lang="en-GB" smtClean="0"/>
              <a:t>11/09/2015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55655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B9C97EF-CF7B-45BC-9E18-F7C603D866EA}" type="datetimeFigureOut">
              <a:rPr lang="en-GB" smtClean="0"/>
              <a:t>11/09/2015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9597101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B9C97EF-CF7B-45BC-9E18-F7C603D866EA}" type="datetimeFigureOut">
              <a:rPr lang="en-GB" smtClean="0"/>
              <a:t>11/09/2015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32383519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C97EF-CF7B-45BC-9E18-F7C603D866EA}" type="datetimeFigureOut">
              <a:rPr lang="en-GB" smtClean="0"/>
              <a:t>11/09/2015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24197683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9C97EF-CF7B-45BC-9E18-F7C603D866EA}" type="datetimeFigureOut">
              <a:rPr lang="en-GB" smtClean="0"/>
              <a:t>11/09/2015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37797617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9C97EF-CF7B-45BC-9E18-F7C603D866EA}" type="datetimeFigureOut">
              <a:rPr lang="en-GB" smtClean="0"/>
              <a:t>11/09/2015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1817002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9C97EF-CF7B-45BC-9E18-F7C603D866EA}" type="datetimeFigureOut">
              <a:rPr lang="en-GB" smtClean="0"/>
              <a:t>11/09/2015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2852149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9C97EF-CF7B-45BC-9E18-F7C603D866EA}" type="datetimeFigureOut">
              <a:rPr lang="en-GB" smtClean="0"/>
              <a:t>11/09/2015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40480659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B9C97EF-CF7B-45BC-9E18-F7C603D866EA}" type="datetimeFigureOut">
              <a:rPr lang="en-GB" smtClean="0"/>
              <a:t>11/09/2015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21162429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9C97EF-CF7B-45BC-9E18-F7C603D866EA}" type="datetimeFigureOut">
              <a:rPr lang="en-GB" smtClean="0"/>
              <a:t>11/09/2015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8735140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9C97EF-CF7B-45BC-9E18-F7C603D866EA}" type="datetimeFigureOut">
              <a:rPr lang="en-GB" smtClean="0"/>
              <a:t>11/09/2015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13146130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B9C97EF-CF7B-45BC-9E18-F7C603D866EA}" type="datetimeFigureOut">
              <a:rPr lang="en-GB" smtClean="0"/>
              <a:t>11/09/2015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5565528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B9C97EF-CF7B-45BC-9E18-F7C603D866EA}" type="datetimeFigureOut">
              <a:rPr lang="en-GB" smtClean="0"/>
              <a:t>11/09/2015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9597101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B9C97EF-CF7B-45BC-9E18-F7C603D866EA}" type="datetimeFigureOut">
              <a:rPr lang="en-GB" smtClean="0"/>
              <a:t>11/09/2015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32383519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C97EF-CF7B-45BC-9E18-F7C603D866EA}" type="datetimeFigureOut">
              <a:rPr lang="en-GB" smtClean="0"/>
              <a:t>11/09/2015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24197683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9C97EF-CF7B-45BC-9E18-F7C603D866EA}" type="datetimeFigureOut">
              <a:rPr lang="en-GB" smtClean="0"/>
              <a:t>11/09/2015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37797617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9C97EF-CF7B-45BC-9E18-F7C603D866EA}" type="datetimeFigureOut">
              <a:rPr lang="en-GB" smtClean="0"/>
              <a:t>11/09/2015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18170023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9C97EF-CF7B-45BC-9E18-F7C603D866EA}" type="datetimeFigureOut">
              <a:rPr lang="en-GB" smtClean="0"/>
              <a:t>11/09/2015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28521491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9C97EF-CF7B-45BC-9E18-F7C603D866EA}" type="datetimeFigureOut">
              <a:rPr lang="en-GB" smtClean="0"/>
              <a:t>11/09/2015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74DB72-4335-43EE-9FE2-140E6894F6EA}" type="slidenum">
              <a:rPr lang="en-GB" smtClean="0"/>
              <a:t>‹#›</a:t>
            </a:fld>
            <a:endParaRPr lang="en-GB"/>
          </a:p>
        </p:txBody>
      </p:sp>
    </p:spTree>
    <p:extLst>
      <p:ext uri="{BB962C8B-B14F-4D97-AF65-F5344CB8AC3E}">
        <p14:creationId xmlns:p14="http://schemas.microsoft.com/office/powerpoint/2010/main" val="40480659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E2CDD2F-F10E-441E-A759-C72492ADDFB5}" type="datetimeFigureOut">
              <a:rPr lang="en-GB" smtClean="0"/>
              <a:t>11/09/2015</a:t>
            </a:fld>
            <a:endParaRPr lang="en-GB"/>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GB"/>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050A726F-5FAA-4B72-AF2C-41B8D1003CB6}" type="slidenum">
              <a:rPr lang="en-GB" smtClean="0"/>
              <a:t>‹#›</a:t>
            </a:fld>
            <a:endParaRPr lang="en-GB"/>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2CDD2F-F10E-441E-A759-C72492ADDFB5}" type="datetimeFigureOut">
              <a:rPr lang="en-GB" smtClean="0"/>
              <a:t>11/09/2015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0A726F-5FAA-4B72-AF2C-41B8D1003CB6}" type="slidenum">
              <a:rPr lang="en-GB" smtClean="0"/>
              <a:t>‹#›</a:t>
            </a:fld>
            <a:endParaRPr lang="en-GB"/>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2CDD2F-F10E-441E-A759-C72492ADDFB5}" type="datetimeFigureOut">
              <a:rPr lang="en-GB" smtClean="0"/>
              <a:t>11/09/2015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0A726F-5FAA-4B72-AF2C-41B8D1003CB6}" type="slidenum">
              <a:rPr lang="en-GB" smtClean="0"/>
              <a:t>‹#›</a:t>
            </a:fld>
            <a:endParaRPr lang="en-GB"/>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E2CDD2F-F10E-441E-A759-C72492ADDFB5}" type="datetimeFigureOut">
              <a:rPr lang="en-GB" smtClean="0"/>
              <a:t>11/09/2015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0A726F-5FAA-4B72-AF2C-41B8D1003CB6}" type="slidenum">
              <a:rPr lang="en-GB" smtClean="0"/>
              <a:t>‹#›</a:t>
            </a:fld>
            <a:endParaRPr lang="en-GB"/>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E2CDD2F-F10E-441E-A759-C72492ADDFB5}" type="datetimeFigureOut">
              <a:rPr lang="en-GB" smtClean="0"/>
              <a:t>11/09/2015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50A726F-5FAA-4B72-AF2C-41B8D1003CB6}" type="slidenum">
              <a:rPr lang="en-GB" smtClean="0"/>
              <a:t>‹#›</a:t>
            </a:fld>
            <a:endParaRPr lang="en-GB"/>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2CDD2F-F10E-441E-A759-C72492ADDFB5}" type="datetimeFigureOut">
              <a:rPr lang="en-GB" smtClean="0"/>
              <a:t>11/09/2015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50A726F-5FAA-4B72-AF2C-41B8D1003CB6}" type="slidenum">
              <a:rPr lang="en-GB" smtClean="0"/>
              <a:t>‹#›</a:t>
            </a:fld>
            <a:endParaRPr lang="en-GB"/>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2CDD2F-F10E-441E-A759-C72492ADDFB5}" type="datetimeFigureOut">
              <a:rPr lang="en-GB" smtClean="0"/>
              <a:t>11/09/2015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50A726F-5FAA-4B72-AF2C-41B8D1003CB6}" type="slidenum">
              <a:rPr lang="en-GB" smtClean="0"/>
              <a:t>‹#›</a:t>
            </a:fld>
            <a:endParaRPr lang="en-GB"/>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E2CDD2F-F10E-441E-A759-C72492ADDFB5}" type="datetimeFigureOut">
              <a:rPr lang="en-GB" smtClean="0"/>
              <a:t>11/09/2015</a:t>
            </a:fld>
            <a:endParaRPr lang="en-GB"/>
          </a:p>
        </p:txBody>
      </p:sp>
      <p:sp>
        <p:nvSpPr>
          <p:cNvPr id="7" name="Slide Number Placeholder 6"/>
          <p:cNvSpPr>
            <a:spLocks noGrp="1"/>
          </p:cNvSpPr>
          <p:nvPr>
            <p:ph type="sldNum" sz="quarter" idx="12"/>
          </p:nvPr>
        </p:nvSpPr>
        <p:spPr/>
        <p:txBody>
          <a:bodyPr/>
          <a:lstStyle/>
          <a:p>
            <a:fld id="{050A726F-5FAA-4B72-AF2C-41B8D1003CB6}" type="slidenum">
              <a:rPr lang="en-GB" smtClean="0"/>
              <a:t>‹#›</a:t>
            </a:fld>
            <a:endParaRPr lang="en-GB"/>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2CDD2F-F10E-441E-A759-C72492ADDFB5}" type="datetimeFigureOut">
              <a:rPr lang="en-GB" smtClean="0"/>
              <a:t>11/09/2015</a:t>
            </a:fld>
            <a:endParaRPr lang="en-GB"/>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7" name="Slide Number Placeholder 6"/>
          <p:cNvSpPr>
            <a:spLocks noGrp="1"/>
          </p:cNvSpPr>
          <p:nvPr>
            <p:ph type="sldNum" sz="quarter" idx="12"/>
          </p:nvPr>
        </p:nvSpPr>
        <p:spPr/>
        <p:txBody>
          <a:bodyPr/>
          <a:lstStyle/>
          <a:p>
            <a:fld id="{050A726F-5FAA-4B72-AF2C-41B8D1003CB6}" type="slidenum">
              <a:rPr lang="en-GB" smtClean="0"/>
              <a:t>‹#›</a:t>
            </a:fld>
            <a:endParaRPr lang="en-GB"/>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2CDD2F-F10E-441E-A759-C72492ADDFB5}" type="datetimeFigureOut">
              <a:rPr lang="en-GB" smtClean="0"/>
              <a:t>11/09/2015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0A726F-5FAA-4B72-AF2C-41B8D1003CB6}" type="slidenum">
              <a:rPr lang="en-GB" smtClean="0"/>
              <a:t>‹#›</a:t>
            </a:fld>
            <a:endParaRPr lang="en-GB"/>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2CDD2F-F10E-441E-A759-C72492ADDFB5}" type="datetimeFigureOut">
              <a:rPr lang="en-GB" smtClean="0"/>
              <a:t>11/09/2015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0A726F-5FAA-4B72-AF2C-41B8D1003CB6}"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E86"/>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79525" y="685800"/>
            <a:ext cx="70866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Rectangle 3"/>
          <p:cNvSpPr>
            <a:spLocks noGrp="1" noChangeArrowheads="1"/>
          </p:cNvSpPr>
          <p:nvPr>
            <p:ph type="body" idx="1"/>
          </p:nvPr>
        </p:nvSpPr>
        <p:spPr bwMode="auto">
          <a:xfrm>
            <a:off x="1279525" y="1600200"/>
            <a:ext cx="5257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1031" name="Rectangle 7"/>
          <p:cNvSpPr>
            <a:spLocks noGrp="1" noChangeArrowheads="1"/>
          </p:cNvSpPr>
          <p:nvPr>
            <p:ph type="dt" sz="half" idx="2"/>
          </p:nvPr>
        </p:nvSpPr>
        <p:spPr bwMode="auto">
          <a:xfrm>
            <a:off x="457200" y="6429375"/>
            <a:ext cx="2133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mn-lt"/>
              </a:defRPr>
            </a:lvl1pPr>
          </a:lstStyle>
          <a:p>
            <a:fld id="{1E2CDD2F-F10E-441E-A759-C72492ADDFB5}" type="datetimeFigureOut">
              <a:rPr lang="en-GB" smtClean="0"/>
              <a:t>11/09/2015</a:t>
            </a:fld>
            <a:endParaRPr lang="en-GB"/>
          </a:p>
        </p:txBody>
      </p:sp>
      <p:sp>
        <p:nvSpPr>
          <p:cNvPr id="1032" name="Rectangle 8"/>
          <p:cNvSpPr>
            <a:spLocks noGrp="1" noChangeArrowheads="1"/>
          </p:cNvSpPr>
          <p:nvPr>
            <p:ph type="ftr" sz="quarter" idx="3"/>
          </p:nvPr>
        </p:nvSpPr>
        <p:spPr bwMode="auto">
          <a:xfrm>
            <a:off x="3124200" y="6429375"/>
            <a:ext cx="2895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atin typeface="+mn-lt"/>
              </a:defRPr>
            </a:lvl1pPr>
          </a:lstStyle>
          <a:p>
            <a:endParaRPr lang="en-GB"/>
          </a:p>
        </p:txBody>
      </p:sp>
      <p:sp>
        <p:nvSpPr>
          <p:cNvPr id="1033" name="Rectangle 9"/>
          <p:cNvSpPr>
            <a:spLocks noGrp="1" noChangeArrowheads="1"/>
          </p:cNvSpPr>
          <p:nvPr>
            <p:ph type="sldNum" sz="quarter" idx="4"/>
          </p:nvPr>
        </p:nvSpPr>
        <p:spPr bwMode="auto">
          <a:xfrm>
            <a:off x="6553200" y="6429375"/>
            <a:ext cx="2133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mn-lt"/>
              </a:defRPr>
            </a:lvl1pPr>
          </a:lstStyle>
          <a:p>
            <a:fld id="{050A726F-5FAA-4B72-AF2C-41B8D1003CB6}"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36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Century Gothic" pitchFamily="34" charset="0"/>
        </a:defRPr>
      </a:lvl2pPr>
      <a:lvl3pPr algn="l" rtl="0" eaLnBrk="1" fontAlgn="base" hangingPunct="1">
        <a:spcBef>
          <a:spcPct val="0"/>
        </a:spcBef>
        <a:spcAft>
          <a:spcPct val="0"/>
        </a:spcAft>
        <a:defRPr sz="3600">
          <a:solidFill>
            <a:schemeClr val="tx2"/>
          </a:solidFill>
          <a:latin typeface="Century Gothic" pitchFamily="34" charset="0"/>
        </a:defRPr>
      </a:lvl3pPr>
      <a:lvl4pPr algn="l" rtl="0" eaLnBrk="1" fontAlgn="base" hangingPunct="1">
        <a:spcBef>
          <a:spcPct val="0"/>
        </a:spcBef>
        <a:spcAft>
          <a:spcPct val="0"/>
        </a:spcAft>
        <a:defRPr sz="3600">
          <a:solidFill>
            <a:schemeClr val="tx2"/>
          </a:solidFill>
          <a:latin typeface="Century Gothic" pitchFamily="34" charset="0"/>
        </a:defRPr>
      </a:lvl4pPr>
      <a:lvl5pPr algn="l" rtl="0" eaLnBrk="1" fontAlgn="base" hangingPunct="1">
        <a:spcBef>
          <a:spcPct val="0"/>
        </a:spcBef>
        <a:spcAft>
          <a:spcPct val="0"/>
        </a:spcAft>
        <a:defRPr sz="3600">
          <a:solidFill>
            <a:schemeClr val="tx2"/>
          </a:solidFill>
          <a:latin typeface="Century Gothic" pitchFamily="34" charset="0"/>
        </a:defRPr>
      </a:lvl5pPr>
      <a:lvl6pPr marL="457200" algn="l" rtl="0" eaLnBrk="1" fontAlgn="base" hangingPunct="1">
        <a:spcBef>
          <a:spcPct val="0"/>
        </a:spcBef>
        <a:spcAft>
          <a:spcPct val="0"/>
        </a:spcAft>
        <a:defRPr sz="3600">
          <a:solidFill>
            <a:schemeClr val="tx2"/>
          </a:solidFill>
          <a:latin typeface="Century Gothic" pitchFamily="34" charset="0"/>
        </a:defRPr>
      </a:lvl6pPr>
      <a:lvl7pPr marL="914400" algn="l" rtl="0" eaLnBrk="1" fontAlgn="base" hangingPunct="1">
        <a:spcBef>
          <a:spcPct val="0"/>
        </a:spcBef>
        <a:spcAft>
          <a:spcPct val="0"/>
        </a:spcAft>
        <a:defRPr sz="3600">
          <a:solidFill>
            <a:schemeClr val="tx2"/>
          </a:solidFill>
          <a:latin typeface="Century Gothic" pitchFamily="34" charset="0"/>
        </a:defRPr>
      </a:lvl7pPr>
      <a:lvl8pPr marL="1371600" algn="l" rtl="0" eaLnBrk="1" fontAlgn="base" hangingPunct="1">
        <a:spcBef>
          <a:spcPct val="0"/>
        </a:spcBef>
        <a:spcAft>
          <a:spcPct val="0"/>
        </a:spcAft>
        <a:defRPr sz="3600">
          <a:solidFill>
            <a:schemeClr val="tx2"/>
          </a:solidFill>
          <a:latin typeface="Century Gothic" pitchFamily="34" charset="0"/>
        </a:defRPr>
      </a:lvl8pPr>
      <a:lvl9pPr marL="1828800" algn="l" rtl="0" eaLnBrk="1" fontAlgn="base" hangingPunct="1">
        <a:spcBef>
          <a:spcPct val="0"/>
        </a:spcBef>
        <a:spcAft>
          <a:spcPct val="0"/>
        </a:spcAft>
        <a:defRPr sz="3600">
          <a:solidFill>
            <a:schemeClr val="tx2"/>
          </a:solidFill>
          <a:latin typeface="Century Gothic" pitchFamily="34"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E8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9C97EF-CF7B-45BC-9E18-F7C603D866EA}" type="datetimeFigureOut">
              <a:rPr lang="en-GB" smtClean="0"/>
              <a:t>11/09/2015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74DB72-4335-43EE-9FE2-140E6894F6EA}" type="slidenum">
              <a:rPr lang="en-GB" smtClean="0"/>
              <a:t>‹#›</a:t>
            </a:fld>
            <a:endParaRPr lang="en-GB"/>
          </a:p>
        </p:txBody>
      </p:sp>
    </p:spTree>
    <p:extLst>
      <p:ext uri="{BB962C8B-B14F-4D97-AF65-F5344CB8AC3E}">
        <p14:creationId xmlns:p14="http://schemas.microsoft.com/office/powerpoint/2010/main" val="39888822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E8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9C97EF-CF7B-45BC-9E18-F7C603D866EA}" type="datetimeFigureOut">
              <a:rPr lang="en-GB" smtClean="0"/>
              <a:t>11/09/2015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74DB72-4335-43EE-9FE2-140E6894F6EA}" type="slidenum">
              <a:rPr lang="en-GB" smtClean="0"/>
              <a:t>‹#›</a:t>
            </a:fld>
            <a:endParaRPr lang="en-GB"/>
          </a:p>
        </p:txBody>
      </p:sp>
    </p:spTree>
    <p:extLst>
      <p:ext uri="{BB962C8B-B14F-4D97-AF65-F5344CB8AC3E}">
        <p14:creationId xmlns:p14="http://schemas.microsoft.com/office/powerpoint/2010/main" val="398888228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E2CDD2F-F10E-441E-A759-C72492ADDFB5}" type="datetimeFigureOut">
              <a:rPr lang="en-GB" smtClean="0"/>
              <a:t>11/09/2015</a:t>
            </a:fld>
            <a:endParaRPr lang="en-GB"/>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050A726F-5FAA-4B72-AF2C-41B8D1003CB6}"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BgRoiTWkBHU" TargetMode="Externa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35.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35.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5.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34.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34.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5.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KAOmTMCtGkI" TargetMode="External"/><Relationship Id="rId2" Type="http://schemas.openxmlformats.org/officeDocument/2006/relationships/image" Target="../media/image24.png"/><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7.xml"/><Relationship Id="rId1" Type="http://schemas.openxmlformats.org/officeDocument/2006/relationships/tags" Target="../tags/tag5.xml"/><Relationship Id="rId5" Type="http://schemas.openxmlformats.org/officeDocument/2006/relationships/image" Target="../media/image26.jpeg"/><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3" Type="http://schemas.openxmlformats.org/officeDocument/2006/relationships/hyperlink" Target="http://www.youtube.com/watch?v=iRh5qy09nNw" TargetMode="External"/><Relationship Id="rId2" Type="http://schemas.openxmlformats.org/officeDocument/2006/relationships/slideLayout" Target="../slideLayouts/slideLayout37.xml"/><Relationship Id="rId1" Type="http://schemas.openxmlformats.org/officeDocument/2006/relationships/tags" Target="../tags/tag6.xml"/><Relationship Id="rId4" Type="http://schemas.openxmlformats.org/officeDocument/2006/relationships/hyperlink" Target="http://www.youtube.com/watch?v=TYIh4MkcfJA&amp;feature=related"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7.pn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How many Jelly Beans in my Jar.</a:t>
            </a:r>
            <a:endParaRPr lang="en-US" sz="3200" dirty="0"/>
          </a:p>
        </p:txBody>
      </p:sp>
      <p:sp>
        <p:nvSpPr>
          <p:cNvPr id="3" name="Content Placeholder 2"/>
          <p:cNvSpPr>
            <a:spLocks noGrp="1"/>
          </p:cNvSpPr>
          <p:nvPr>
            <p:ph idx="1"/>
          </p:nvPr>
        </p:nvSpPr>
        <p:spPr>
          <a:xfrm>
            <a:off x="1043493" y="2323652"/>
            <a:ext cx="4320596" cy="3508977"/>
          </a:xfrm>
        </p:spPr>
        <p:txBody>
          <a:bodyPr>
            <a:normAutofit fontScale="92500" lnSpcReduction="20000"/>
          </a:bodyPr>
          <a:lstStyle/>
          <a:p>
            <a:pPr marL="68580" indent="0">
              <a:buNone/>
            </a:pPr>
            <a:r>
              <a:rPr lang="en-US" dirty="0" smtClean="0"/>
              <a:t>Procedure:</a:t>
            </a:r>
          </a:p>
          <a:p>
            <a:pPr marL="525780" indent="-457200">
              <a:buAutoNum type="arabicPeriod"/>
            </a:pPr>
            <a:r>
              <a:rPr lang="en-US" dirty="0" smtClean="0"/>
              <a:t>Make a private estimate – write it down do not show anyone else?</a:t>
            </a:r>
          </a:p>
          <a:p>
            <a:pPr marL="525780" indent="-457200">
              <a:buAutoNum type="arabicPeriod"/>
            </a:pPr>
            <a:r>
              <a:rPr lang="en-US" dirty="0" smtClean="0"/>
              <a:t>In small groups – discuss your estimate and establish a group estimate.  Share with whole class.</a:t>
            </a:r>
          </a:p>
          <a:p>
            <a:pPr marL="525780" indent="-457200">
              <a:buAutoNum type="arabicPeriod"/>
            </a:pPr>
            <a:r>
              <a:rPr lang="en-US" dirty="0" smtClean="0"/>
              <a:t>Make a second private estimate</a:t>
            </a:r>
            <a:endParaRPr lang="en-US" dirty="0"/>
          </a:p>
        </p:txBody>
      </p:sp>
      <p:pic>
        <p:nvPicPr>
          <p:cNvPr id="4" name="Picture 3"/>
          <p:cNvPicPr>
            <a:picLocks noChangeAspect="1"/>
          </p:cNvPicPr>
          <p:nvPr/>
        </p:nvPicPr>
        <p:blipFill>
          <a:blip r:embed="rId2"/>
          <a:stretch>
            <a:fillRect/>
          </a:stretch>
        </p:blipFill>
        <p:spPr>
          <a:xfrm>
            <a:off x="5868144" y="2420888"/>
            <a:ext cx="2857500" cy="2857500"/>
          </a:xfrm>
          <a:prstGeom prst="rect">
            <a:avLst/>
          </a:prstGeom>
        </p:spPr>
      </p:pic>
      <p:sp>
        <p:nvSpPr>
          <p:cNvPr id="5" name="TextBox 4"/>
          <p:cNvSpPr txBox="1"/>
          <p:nvPr/>
        </p:nvSpPr>
        <p:spPr>
          <a:xfrm>
            <a:off x="4860032" y="21671"/>
            <a:ext cx="3096344" cy="584776"/>
          </a:xfrm>
          <a:prstGeom prst="rect">
            <a:avLst/>
          </a:prstGeom>
          <a:noFill/>
        </p:spPr>
        <p:txBody>
          <a:bodyPr wrap="square" rtlCol="0">
            <a:spAutoFit/>
          </a:bodyPr>
          <a:lstStyle/>
          <a:p>
            <a:r>
              <a:rPr lang="en-US" sz="3200" dirty="0" smtClean="0">
                <a:solidFill>
                  <a:schemeClr val="bg1"/>
                </a:solidFill>
              </a:rPr>
              <a:t>Starter</a:t>
            </a:r>
            <a:endParaRPr lang="en-US" sz="3200" dirty="0">
              <a:solidFill>
                <a:schemeClr val="bg1"/>
              </a:solidFill>
            </a:endParaRPr>
          </a:p>
        </p:txBody>
      </p:sp>
    </p:spTree>
    <p:extLst>
      <p:ext uri="{BB962C8B-B14F-4D97-AF65-F5344CB8AC3E}">
        <p14:creationId xmlns:p14="http://schemas.microsoft.com/office/powerpoint/2010/main" val="416293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4008" y="620688"/>
            <a:ext cx="3528392" cy="1470025"/>
          </a:xfrm>
        </p:spPr>
        <p:txBody>
          <a:bodyPr>
            <a:normAutofit fontScale="90000"/>
          </a:bodyPr>
          <a:lstStyle/>
          <a:p>
            <a:r>
              <a:rPr lang="en-GB" dirty="0" smtClean="0">
                <a:solidFill>
                  <a:schemeClr val="bg1"/>
                </a:solidFill>
                <a:latin typeface="Comic Sans MS" pitchFamily="66" charset="0"/>
              </a:rPr>
              <a:t>Conformity- Types and Explanations Lesson 1</a:t>
            </a:r>
            <a:endParaRPr lang="en-GB" dirty="0">
              <a:solidFill>
                <a:schemeClr val="bg1"/>
              </a:solidFill>
              <a:latin typeface="Comic Sans MS" pitchFamily="66" charset="0"/>
            </a:endParaRPr>
          </a:p>
        </p:txBody>
      </p:sp>
      <p:sp>
        <p:nvSpPr>
          <p:cNvPr id="3" name="Subtitle 2"/>
          <p:cNvSpPr>
            <a:spLocks noGrp="1"/>
          </p:cNvSpPr>
          <p:nvPr>
            <p:ph type="subTitle" idx="1"/>
          </p:nvPr>
        </p:nvSpPr>
        <p:spPr>
          <a:xfrm>
            <a:off x="4283968" y="2420888"/>
            <a:ext cx="3888432" cy="3501280"/>
          </a:xfrm>
        </p:spPr>
        <p:txBody>
          <a:bodyPr>
            <a:noAutofit/>
          </a:bodyPr>
          <a:lstStyle/>
          <a:p>
            <a:pPr marL="342900" indent="-342900" algn="l">
              <a:buFont typeface="Arial" pitchFamily="34" charset="0"/>
              <a:buChar char="•"/>
            </a:pPr>
            <a:r>
              <a:rPr lang="en-GB" sz="1900" dirty="0" smtClean="0">
                <a:latin typeface="Comic Sans MS" pitchFamily="66" charset="0"/>
              </a:rPr>
              <a:t>To understand the different types of conformity</a:t>
            </a:r>
          </a:p>
          <a:p>
            <a:pPr marL="342900" indent="-342900" algn="l">
              <a:buFont typeface="Arial" pitchFamily="34" charset="0"/>
              <a:buChar char="•"/>
            </a:pPr>
            <a:endParaRPr lang="en-GB" sz="1900" dirty="0" smtClean="0">
              <a:latin typeface="Comic Sans MS" pitchFamily="66" charset="0"/>
            </a:endParaRPr>
          </a:p>
          <a:p>
            <a:pPr marL="342900" indent="-342900" algn="l">
              <a:buFont typeface="Arial" pitchFamily="34" charset="0"/>
              <a:buChar char="•"/>
            </a:pPr>
            <a:r>
              <a:rPr lang="en-GB" sz="1900" dirty="0" smtClean="0">
                <a:latin typeface="Comic Sans MS" pitchFamily="66" charset="0"/>
              </a:rPr>
              <a:t>To be able to explain conformity in terms of informational social influence and normative social influence.</a:t>
            </a:r>
          </a:p>
          <a:p>
            <a:pPr marL="342900" indent="-342900" algn="l">
              <a:buFont typeface="Arial" pitchFamily="34" charset="0"/>
              <a:buChar char="•"/>
            </a:pPr>
            <a:r>
              <a:rPr lang="en-GB" sz="1900" dirty="0" smtClean="0">
                <a:latin typeface="Comic Sans MS" pitchFamily="66" charset="0"/>
              </a:rPr>
              <a:t> </a:t>
            </a:r>
          </a:p>
          <a:p>
            <a:pPr marL="342900" indent="-342900" algn="l">
              <a:buFont typeface="Arial" pitchFamily="34" charset="0"/>
              <a:buChar char="•"/>
            </a:pPr>
            <a:r>
              <a:rPr lang="en-GB" sz="1900" dirty="0" smtClean="0">
                <a:latin typeface="Comic Sans MS" pitchFamily="66" charset="0"/>
              </a:rPr>
              <a:t>To evaluate using research, explanations of conformity</a:t>
            </a:r>
          </a:p>
        </p:txBody>
      </p:sp>
      <p:sp>
        <p:nvSpPr>
          <p:cNvPr id="8" name="Rectangle 7"/>
          <p:cNvSpPr/>
          <p:nvPr/>
        </p:nvSpPr>
        <p:spPr>
          <a:xfrm>
            <a:off x="107504" y="404664"/>
            <a:ext cx="4104456" cy="2031325"/>
          </a:xfrm>
          <a:prstGeom prst="rect">
            <a:avLst/>
          </a:prstGeom>
          <a:solidFill>
            <a:schemeClr val="bg2"/>
          </a:solidFill>
          <a:ln>
            <a:solidFill>
              <a:schemeClr val="bg2">
                <a:lumMod val="20000"/>
                <a:lumOff val="80000"/>
              </a:schemeClr>
            </a:solidFill>
          </a:ln>
        </p:spPr>
        <p:txBody>
          <a:bodyPr wrap="square">
            <a:spAutoFit/>
          </a:bodyPr>
          <a:lstStyle/>
          <a:p>
            <a:r>
              <a:rPr lang="en-GB" b="1" dirty="0" smtClean="0">
                <a:latin typeface="Comic Sans MS" pitchFamily="66" charset="0"/>
              </a:rPr>
              <a:t>Key words</a:t>
            </a:r>
            <a:r>
              <a:rPr lang="en-GB" dirty="0" smtClean="0">
                <a:latin typeface="Comic Sans MS" pitchFamily="66" charset="0"/>
              </a:rPr>
              <a:t>:</a:t>
            </a:r>
          </a:p>
          <a:p>
            <a:r>
              <a:rPr lang="en-GB" dirty="0" smtClean="0">
                <a:latin typeface="Comic Sans MS" pitchFamily="66" charset="0"/>
              </a:rPr>
              <a:t>Conformity</a:t>
            </a:r>
          </a:p>
          <a:p>
            <a:r>
              <a:rPr lang="en-GB" dirty="0" smtClean="0">
                <a:latin typeface="Comic Sans MS" pitchFamily="66" charset="0"/>
              </a:rPr>
              <a:t>Compliance</a:t>
            </a:r>
          </a:p>
          <a:p>
            <a:r>
              <a:rPr lang="en-GB" dirty="0" smtClean="0">
                <a:latin typeface="Comic Sans MS" pitchFamily="66" charset="0"/>
              </a:rPr>
              <a:t>Identification</a:t>
            </a:r>
          </a:p>
          <a:p>
            <a:r>
              <a:rPr lang="en-GB" dirty="0" smtClean="0">
                <a:latin typeface="Comic Sans MS" pitchFamily="66" charset="0"/>
              </a:rPr>
              <a:t>Internalisation</a:t>
            </a:r>
          </a:p>
          <a:p>
            <a:r>
              <a:rPr lang="en-GB" dirty="0" smtClean="0">
                <a:latin typeface="Comic Sans MS" pitchFamily="66" charset="0"/>
              </a:rPr>
              <a:t>Informational Social Influence</a:t>
            </a:r>
          </a:p>
          <a:p>
            <a:r>
              <a:rPr lang="en-GB" dirty="0" smtClean="0">
                <a:latin typeface="Comic Sans MS" pitchFamily="66" charset="0"/>
              </a:rPr>
              <a:t>Normative Social Influence </a:t>
            </a:r>
          </a:p>
        </p:txBody>
      </p:sp>
      <p:pic>
        <p:nvPicPr>
          <p:cNvPr id="1027" name="Picture 3" descr="C:\Users\Jane\AppData\Local\Microsoft\Windows\Temporary Internet Files\Content.IE5\3MCGBGZ4\key-16457-lar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5856" y="476672"/>
            <a:ext cx="893624" cy="20313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http://uldissprogis.files.wordpress.com/2014/08/conformity-conformity-rooster-flamingo-stilts-birds-demotivational-posters-1315154204-e13702082634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2564904"/>
            <a:ext cx="4142555" cy="3983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1712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402490754"/>
              </p:ext>
            </p:extLst>
          </p:nvPr>
        </p:nvGraphicFramePr>
        <p:xfrm>
          <a:off x="683568" y="801259"/>
          <a:ext cx="7128792" cy="6065520"/>
        </p:xfrm>
        <a:graphic>
          <a:graphicData uri="http://schemas.openxmlformats.org/drawingml/2006/table">
            <a:tbl>
              <a:tblPr firstRow="1" firstCol="1" bandRow="1">
                <a:tableStyleId>{5C22544A-7EE6-4342-B048-85BDC9FD1C3A}</a:tableStyleId>
              </a:tblPr>
              <a:tblGrid>
                <a:gridCol w="703852"/>
                <a:gridCol w="2704581"/>
                <a:gridCol w="3720359"/>
              </a:tblGrid>
              <a:tr h="149026">
                <a:tc gridSpan="3">
                  <a:txBody>
                    <a:bodyPr/>
                    <a:lstStyle/>
                    <a:p>
                      <a:pPr>
                        <a:spcAft>
                          <a:spcPts val="0"/>
                        </a:spcAft>
                      </a:pPr>
                      <a:r>
                        <a:rPr lang="en-GB" sz="1000" u="none" strike="noStrike" dirty="0">
                          <a:effectLst/>
                        </a:rPr>
                        <a:t> </a:t>
                      </a:r>
                      <a:endParaRPr lang="en-GB" sz="1000" dirty="0">
                        <a:effectLst/>
                        <a:latin typeface="Calibri"/>
                        <a:ea typeface="Calibri"/>
                        <a:cs typeface="Times New Roman"/>
                      </a:endParaRPr>
                    </a:p>
                  </a:txBody>
                  <a:tcPr marL="63846" marR="63846" marT="0" marB="0"/>
                </a:tc>
                <a:tc hMerge="1">
                  <a:txBody>
                    <a:bodyPr/>
                    <a:lstStyle/>
                    <a:p>
                      <a:endParaRPr lang="en-GB"/>
                    </a:p>
                  </a:txBody>
                  <a:tcPr/>
                </a:tc>
                <a:tc hMerge="1">
                  <a:txBody>
                    <a:bodyPr/>
                    <a:lstStyle/>
                    <a:p>
                      <a:endParaRPr lang="en-GB"/>
                    </a:p>
                  </a:txBody>
                  <a:tcPr/>
                </a:tc>
              </a:tr>
              <a:tr h="536446">
                <a:tc>
                  <a:txBody>
                    <a:bodyPr/>
                    <a:lstStyle/>
                    <a:p>
                      <a:pPr>
                        <a:spcAft>
                          <a:spcPts val="0"/>
                        </a:spcAft>
                      </a:pPr>
                      <a:r>
                        <a:rPr lang="en-GB" sz="1000" dirty="0" smtClean="0">
                          <a:effectLst/>
                          <a:latin typeface="Calibri"/>
                          <a:ea typeface="Calibri"/>
                          <a:cs typeface="Times New Roman"/>
                        </a:rPr>
                        <a:t>1.1</a:t>
                      </a:r>
                      <a:endParaRPr lang="en-GB" sz="1000" dirty="0">
                        <a:effectLst/>
                        <a:latin typeface="Calibri"/>
                        <a:ea typeface="Calibri"/>
                        <a:cs typeface="Times New Roman"/>
                      </a:endParaRPr>
                    </a:p>
                  </a:txBody>
                  <a:tcPr marL="63846" marR="63846" marT="0" marB="0"/>
                </a:tc>
                <a:tc>
                  <a:txBody>
                    <a:bodyPr/>
                    <a:lstStyle/>
                    <a:p>
                      <a:pPr>
                        <a:spcAft>
                          <a:spcPts val="0"/>
                        </a:spcAft>
                      </a:pPr>
                      <a:r>
                        <a:rPr lang="en-GB" sz="1400" b="1" dirty="0">
                          <a:solidFill>
                            <a:srgbClr val="FF0000"/>
                          </a:solidFill>
                          <a:effectLst/>
                        </a:rPr>
                        <a:t>Types of conformity </a:t>
                      </a:r>
                      <a:endParaRPr lang="en-GB" sz="1400" b="1" dirty="0">
                        <a:solidFill>
                          <a:srgbClr val="FF0000"/>
                        </a:solidFill>
                        <a:effectLst/>
                        <a:latin typeface="Calibri"/>
                        <a:ea typeface="Calibri"/>
                        <a:cs typeface="Times New Roman"/>
                      </a:endParaRPr>
                    </a:p>
                  </a:txBody>
                  <a:tcPr marL="63846" marR="63846" marT="0" marB="0"/>
                </a:tc>
                <a:tc>
                  <a:txBody>
                    <a:bodyPr/>
                    <a:lstStyle/>
                    <a:p>
                      <a:pPr>
                        <a:spcAft>
                          <a:spcPts val="0"/>
                        </a:spcAft>
                      </a:pPr>
                      <a:r>
                        <a:rPr lang="en-GB" sz="1400" b="1" dirty="0">
                          <a:solidFill>
                            <a:srgbClr val="FF0000"/>
                          </a:solidFill>
                          <a:effectLst/>
                        </a:rPr>
                        <a:t>internalisation, identification and compliance. </a:t>
                      </a:r>
                    </a:p>
                    <a:p>
                      <a:pPr>
                        <a:spcAft>
                          <a:spcPts val="0"/>
                        </a:spcAft>
                      </a:pPr>
                      <a:r>
                        <a:rPr lang="en-GB" sz="1400" b="1" dirty="0">
                          <a:solidFill>
                            <a:srgbClr val="FF0000"/>
                          </a:solidFill>
                          <a:effectLst/>
                        </a:rPr>
                        <a:t> </a:t>
                      </a:r>
                      <a:endParaRPr lang="en-GB" sz="1400" b="1" dirty="0">
                        <a:solidFill>
                          <a:srgbClr val="FF0000"/>
                        </a:solidFill>
                        <a:effectLst/>
                        <a:latin typeface="Calibri"/>
                        <a:ea typeface="Calibri"/>
                        <a:cs typeface="Times New Roman"/>
                      </a:endParaRPr>
                    </a:p>
                  </a:txBody>
                  <a:tcPr marL="63846" marR="63846" marT="0" marB="0"/>
                </a:tc>
              </a:tr>
              <a:tr h="1072893">
                <a:tc>
                  <a:txBody>
                    <a:bodyPr/>
                    <a:lstStyle/>
                    <a:p>
                      <a:pPr>
                        <a:spcAft>
                          <a:spcPts val="0"/>
                        </a:spcAft>
                      </a:pPr>
                      <a:r>
                        <a:rPr lang="en-GB" sz="1000" dirty="0" smtClean="0">
                          <a:effectLst/>
                        </a:rPr>
                        <a:t>1.2</a:t>
                      </a:r>
                    </a:p>
                  </a:txBody>
                  <a:tcPr marL="63846" marR="63846" marT="0" marB="0"/>
                </a:tc>
                <a:tc>
                  <a:txBody>
                    <a:bodyPr/>
                    <a:lstStyle/>
                    <a:p>
                      <a:pPr>
                        <a:spcAft>
                          <a:spcPts val="0"/>
                        </a:spcAft>
                      </a:pPr>
                      <a:r>
                        <a:rPr lang="en-GB" sz="1200" dirty="0">
                          <a:effectLst/>
                        </a:rPr>
                        <a:t>Explanations for conformity</a:t>
                      </a:r>
                      <a:endParaRPr lang="en-GB" sz="1200" dirty="0">
                        <a:effectLst/>
                        <a:latin typeface="Calibri"/>
                        <a:ea typeface="Calibri"/>
                        <a:cs typeface="Times New Roman"/>
                      </a:endParaRPr>
                    </a:p>
                  </a:txBody>
                  <a:tcPr marL="63846" marR="63846" marT="0" marB="0"/>
                </a:tc>
                <a:tc>
                  <a:txBody>
                    <a:bodyPr/>
                    <a:lstStyle/>
                    <a:p>
                      <a:pPr>
                        <a:spcAft>
                          <a:spcPts val="0"/>
                        </a:spcAft>
                      </a:pPr>
                      <a:r>
                        <a:rPr lang="en-GB" sz="1200" dirty="0">
                          <a:effectLst/>
                        </a:rPr>
                        <a:t>informational social influence and normative social influence, and variables affecting conformity</a:t>
                      </a:r>
                    </a:p>
                    <a:p>
                      <a:pPr>
                        <a:spcAft>
                          <a:spcPts val="0"/>
                        </a:spcAft>
                      </a:pPr>
                      <a:r>
                        <a:rPr lang="en-GB" sz="1200" dirty="0">
                          <a:effectLst/>
                        </a:rPr>
                        <a:t>including group size, unanimity and task difficulty as investigated by Asch.</a:t>
                      </a:r>
                    </a:p>
                    <a:p>
                      <a:pPr>
                        <a:spcAft>
                          <a:spcPts val="0"/>
                        </a:spcAft>
                      </a:pPr>
                      <a:r>
                        <a:rPr lang="en-GB" sz="1200" dirty="0">
                          <a:effectLst/>
                        </a:rPr>
                        <a:t> </a:t>
                      </a:r>
                      <a:endParaRPr lang="en-GB" sz="1200" dirty="0">
                        <a:effectLst/>
                        <a:latin typeface="Calibri"/>
                        <a:ea typeface="Calibri"/>
                        <a:cs typeface="Times New Roman"/>
                      </a:endParaRPr>
                    </a:p>
                  </a:txBody>
                  <a:tcPr marL="63846" marR="63846" marT="0" marB="0"/>
                </a:tc>
              </a:tr>
              <a:tr h="357631">
                <a:tc>
                  <a:txBody>
                    <a:bodyPr/>
                    <a:lstStyle/>
                    <a:p>
                      <a:pPr>
                        <a:spcAft>
                          <a:spcPts val="0"/>
                        </a:spcAft>
                      </a:pPr>
                      <a:r>
                        <a:rPr lang="en-GB" sz="1000" dirty="0">
                          <a:effectLst/>
                        </a:rPr>
                        <a:t> </a:t>
                      </a:r>
                      <a:endParaRPr lang="en-GB" sz="1000" dirty="0">
                        <a:effectLst/>
                        <a:latin typeface="Calibri"/>
                        <a:ea typeface="Calibri"/>
                        <a:cs typeface="Times New Roman"/>
                      </a:endParaRPr>
                    </a:p>
                  </a:txBody>
                  <a:tcPr marL="63846" marR="63846" marT="0" marB="0"/>
                </a:tc>
                <a:tc>
                  <a:txBody>
                    <a:bodyPr/>
                    <a:lstStyle/>
                    <a:p>
                      <a:pPr>
                        <a:spcAft>
                          <a:spcPts val="0"/>
                        </a:spcAft>
                      </a:pPr>
                      <a:r>
                        <a:rPr lang="en-GB" sz="1200" dirty="0">
                          <a:effectLst/>
                        </a:rPr>
                        <a:t>Conformity to social roles</a:t>
                      </a:r>
                      <a:endParaRPr lang="en-GB" sz="1200" dirty="0">
                        <a:effectLst/>
                        <a:latin typeface="Calibri"/>
                        <a:ea typeface="Calibri"/>
                        <a:cs typeface="Times New Roman"/>
                      </a:endParaRPr>
                    </a:p>
                  </a:txBody>
                  <a:tcPr marL="63846" marR="63846" marT="0" marB="0"/>
                </a:tc>
                <a:tc>
                  <a:txBody>
                    <a:bodyPr/>
                    <a:lstStyle/>
                    <a:p>
                      <a:pPr>
                        <a:spcAft>
                          <a:spcPts val="0"/>
                        </a:spcAft>
                      </a:pPr>
                      <a:r>
                        <a:rPr lang="en-GB" sz="1200" dirty="0">
                          <a:effectLst/>
                        </a:rPr>
                        <a:t>investigated by </a:t>
                      </a:r>
                      <a:r>
                        <a:rPr lang="en-GB" sz="1200" dirty="0" err="1">
                          <a:effectLst/>
                        </a:rPr>
                        <a:t>Zimbardo</a:t>
                      </a:r>
                      <a:r>
                        <a:rPr lang="en-GB" sz="1200" dirty="0">
                          <a:effectLst/>
                        </a:rPr>
                        <a:t> </a:t>
                      </a:r>
                    </a:p>
                    <a:p>
                      <a:pPr>
                        <a:spcAft>
                          <a:spcPts val="0"/>
                        </a:spcAft>
                      </a:pPr>
                      <a:r>
                        <a:rPr lang="en-GB" sz="1200" dirty="0">
                          <a:effectLst/>
                        </a:rPr>
                        <a:t> </a:t>
                      </a:r>
                      <a:endParaRPr lang="en-GB" sz="1200" dirty="0">
                        <a:effectLst/>
                        <a:latin typeface="Calibri"/>
                        <a:ea typeface="Calibri"/>
                        <a:cs typeface="Times New Roman"/>
                      </a:endParaRPr>
                    </a:p>
                  </a:txBody>
                  <a:tcPr marL="63846" marR="63846" marT="0" marB="0"/>
                </a:tc>
              </a:tr>
              <a:tr h="1072893">
                <a:tc>
                  <a:txBody>
                    <a:bodyPr/>
                    <a:lstStyle/>
                    <a:p>
                      <a:pPr>
                        <a:spcAft>
                          <a:spcPts val="0"/>
                        </a:spcAft>
                      </a:pPr>
                      <a:r>
                        <a:rPr lang="en-GB" sz="1000" dirty="0">
                          <a:effectLst/>
                        </a:rPr>
                        <a:t> </a:t>
                      </a:r>
                      <a:endParaRPr lang="en-GB" sz="1000" dirty="0">
                        <a:effectLst/>
                        <a:latin typeface="Calibri"/>
                        <a:ea typeface="Calibri"/>
                        <a:cs typeface="Times New Roman"/>
                      </a:endParaRPr>
                    </a:p>
                  </a:txBody>
                  <a:tcPr marL="63846" marR="63846" marT="0" marB="0"/>
                </a:tc>
                <a:tc>
                  <a:txBody>
                    <a:bodyPr/>
                    <a:lstStyle/>
                    <a:p>
                      <a:pPr>
                        <a:spcAft>
                          <a:spcPts val="0"/>
                        </a:spcAft>
                      </a:pPr>
                      <a:r>
                        <a:rPr lang="en-GB" sz="1200">
                          <a:effectLst/>
                        </a:rPr>
                        <a:t>Explanations for obedience </a:t>
                      </a:r>
                    </a:p>
                    <a:p>
                      <a:pPr>
                        <a:spcAft>
                          <a:spcPts val="0"/>
                        </a:spcAft>
                      </a:pPr>
                      <a:r>
                        <a:rPr lang="en-GB" sz="1200">
                          <a:effectLst/>
                        </a:rPr>
                        <a:t> </a:t>
                      </a:r>
                      <a:endParaRPr lang="en-GB" sz="1200">
                        <a:effectLst/>
                        <a:latin typeface="Calibri"/>
                        <a:ea typeface="Calibri"/>
                        <a:cs typeface="Times New Roman"/>
                      </a:endParaRPr>
                    </a:p>
                  </a:txBody>
                  <a:tcPr marL="63846" marR="63846" marT="0" marB="0"/>
                </a:tc>
                <a:tc>
                  <a:txBody>
                    <a:bodyPr/>
                    <a:lstStyle/>
                    <a:p>
                      <a:pPr>
                        <a:spcAft>
                          <a:spcPts val="0"/>
                        </a:spcAft>
                      </a:pPr>
                      <a:r>
                        <a:rPr lang="en-GB" sz="1200" dirty="0" err="1">
                          <a:effectLst/>
                        </a:rPr>
                        <a:t>agentic</a:t>
                      </a:r>
                      <a:r>
                        <a:rPr lang="en-GB" sz="1200" dirty="0">
                          <a:effectLst/>
                        </a:rPr>
                        <a:t> state and legitimacy of authority, and situational variables</a:t>
                      </a:r>
                    </a:p>
                    <a:p>
                      <a:pPr>
                        <a:spcAft>
                          <a:spcPts val="0"/>
                        </a:spcAft>
                      </a:pPr>
                      <a:r>
                        <a:rPr lang="en-GB" sz="1200" dirty="0">
                          <a:effectLst/>
                        </a:rPr>
                        <a:t>affecting obedience including proximity, location and uniform, as investigated by </a:t>
                      </a:r>
                      <a:r>
                        <a:rPr lang="en-GB" sz="1200" dirty="0" err="1">
                          <a:effectLst/>
                        </a:rPr>
                        <a:t>Milgram</a:t>
                      </a:r>
                      <a:r>
                        <a:rPr lang="en-GB" sz="1200" dirty="0">
                          <a:effectLst/>
                        </a:rPr>
                        <a:t>.</a:t>
                      </a:r>
                    </a:p>
                    <a:p>
                      <a:pPr>
                        <a:spcAft>
                          <a:spcPts val="0"/>
                        </a:spcAft>
                      </a:pPr>
                      <a:r>
                        <a:rPr lang="en-GB" sz="1200" dirty="0">
                          <a:effectLst/>
                        </a:rPr>
                        <a:t> </a:t>
                      </a:r>
                      <a:endParaRPr lang="en-GB" sz="1200" dirty="0">
                        <a:effectLst/>
                        <a:latin typeface="Calibri"/>
                        <a:ea typeface="Calibri"/>
                        <a:cs typeface="Times New Roman"/>
                      </a:endParaRPr>
                    </a:p>
                  </a:txBody>
                  <a:tcPr marL="63846" marR="63846" marT="0" marB="0"/>
                </a:tc>
              </a:tr>
              <a:tr h="536446">
                <a:tc>
                  <a:txBody>
                    <a:bodyPr/>
                    <a:lstStyle/>
                    <a:p>
                      <a:pPr>
                        <a:spcAft>
                          <a:spcPts val="0"/>
                        </a:spcAft>
                      </a:pPr>
                      <a:r>
                        <a:rPr lang="en-GB" sz="1000" dirty="0">
                          <a:effectLst/>
                        </a:rPr>
                        <a:t> </a:t>
                      </a:r>
                      <a:endParaRPr lang="en-GB" sz="1000" dirty="0">
                        <a:effectLst/>
                        <a:latin typeface="Calibri"/>
                        <a:ea typeface="Calibri"/>
                        <a:cs typeface="Times New Roman"/>
                      </a:endParaRPr>
                    </a:p>
                  </a:txBody>
                  <a:tcPr marL="63846" marR="63846" marT="0" marB="0"/>
                </a:tc>
                <a:tc>
                  <a:txBody>
                    <a:bodyPr/>
                    <a:lstStyle/>
                    <a:p>
                      <a:pPr>
                        <a:spcAft>
                          <a:spcPts val="0"/>
                        </a:spcAft>
                      </a:pPr>
                      <a:r>
                        <a:rPr lang="en-GB" sz="1200">
                          <a:effectLst/>
                        </a:rPr>
                        <a:t>Dispositional explanations for obedience</a:t>
                      </a:r>
                    </a:p>
                    <a:p>
                      <a:pPr>
                        <a:spcAft>
                          <a:spcPts val="0"/>
                        </a:spcAft>
                      </a:pPr>
                      <a:r>
                        <a:rPr lang="en-GB" sz="1200">
                          <a:effectLst/>
                        </a:rPr>
                        <a:t> </a:t>
                      </a:r>
                      <a:endParaRPr lang="en-GB" sz="1200">
                        <a:effectLst/>
                        <a:latin typeface="Calibri"/>
                        <a:ea typeface="Calibri"/>
                        <a:cs typeface="Times New Roman"/>
                      </a:endParaRPr>
                    </a:p>
                  </a:txBody>
                  <a:tcPr marL="63846" marR="63846" marT="0" marB="0"/>
                </a:tc>
                <a:tc>
                  <a:txBody>
                    <a:bodyPr/>
                    <a:lstStyle/>
                    <a:p>
                      <a:pPr>
                        <a:spcAft>
                          <a:spcPts val="0"/>
                        </a:spcAft>
                      </a:pPr>
                      <a:r>
                        <a:rPr lang="en-GB" sz="1200" dirty="0">
                          <a:effectLst/>
                        </a:rPr>
                        <a:t>the Authoritarian Personality </a:t>
                      </a:r>
                      <a:endParaRPr lang="en-GB" sz="1200" dirty="0">
                        <a:effectLst/>
                        <a:latin typeface="Calibri"/>
                        <a:ea typeface="Calibri"/>
                        <a:cs typeface="Times New Roman"/>
                      </a:endParaRPr>
                    </a:p>
                  </a:txBody>
                  <a:tcPr marL="63846" marR="63846" marT="0" marB="0"/>
                </a:tc>
              </a:tr>
              <a:tr h="536446">
                <a:tc>
                  <a:txBody>
                    <a:bodyPr/>
                    <a:lstStyle/>
                    <a:p>
                      <a:pPr>
                        <a:spcAft>
                          <a:spcPts val="0"/>
                        </a:spcAft>
                      </a:pPr>
                      <a:r>
                        <a:rPr lang="en-GB" sz="1000" dirty="0">
                          <a:effectLst/>
                        </a:rPr>
                        <a:t> </a:t>
                      </a:r>
                      <a:endParaRPr lang="en-GB" sz="1000" dirty="0">
                        <a:effectLst/>
                        <a:latin typeface="Calibri"/>
                        <a:ea typeface="Calibri"/>
                        <a:cs typeface="Times New Roman"/>
                      </a:endParaRPr>
                    </a:p>
                  </a:txBody>
                  <a:tcPr marL="63846" marR="63846" marT="0" marB="0"/>
                </a:tc>
                <a:tc>
                  <a:txBody>
                    <a:bodyPr/>
                    <a:lstStyle/>
                    <a:p>
                      <a:pPr>
                        <a:spcAft>
                          <a:spcPts val="0"/>
                        </a:spcAft>
                      </a:pPr>
                      <a:r>
                        <a:rPr lang="en-GB" sz="1200">
                          <a:effectLst/>
                        </a:rPr>
                        <a:t>Explanations of resistance to social influence </a:t>
                      </a:r>
                    </a:p>
                    <a:p>
                      <a:pPr>
                        <a:spcAft>
                          <a:spcPts val="0"/>
                        </a:spcAft>
                      </a:pPr>
                      <a:r>
                        <a:rPr lang="en-GB" sz="1200">
                          <a:effectLst/>
                        </a:rPr>
                        <a:t> </a:t>
                      </a:r>
                      <a:endParaRPr lang="en-GB" sz="1200">
                        <a:effectLst/>
                        <a:latin typeface="Calibri"/>
                        <a:ea typeface="Calibri"/>
                        <a:cs typeface="Times New Roman"/>
                      </a:endParaRPr>
                    </a:p>
                  </a:txBody>
                  <a:tcPr marL="63846" marR="63846" marT="0" marB="0"/>
                </a:tc>
                <a:tc>
                  <a:txBody>
                    <a:bodyPr/>
                    <a:lstStyle/>
                    <a:p>
                      <a:pPr>
                        <a:spcAft>
                          <a:spcPts val="0"/>
                        </a:spcAft>
                      </a:pPr>
                      <a:r>
                        <a:rPr lang="en-GB" sz="1200" dirty="0">
                          <a:effectLst/>
                        </a:rPr>
                        <a:t>including social support and locus of control</a:t>
                      </a:r>
                      <a:endParaRPr lang="en-GB" sz="1200" dirty="0">
                        <a:effectLst/>
                        <a:latin typeface="Calibri"/>
                        <a:ea typeface="Calibri"/>
                        <a:cs typeface="Times New Roman"/>
                      </a:endParaRPr>
                    </a:p>
                  </a:txBody>
                  <a:tcPr marL="63846" marR="63846" marT="0" marB="0"/>
                </a:tc>
              </a:tr>
              <a:tr h="536446">
                <a:tc>
                  <a:txBody>
                    <a:bodyPr/>
                    <a:lstStyle/>
                    <a:p>
                      <a:pPr>
                        <a:spcAft>
                          <a:spcPts val="0"/>
                        </a:spcAft>
                      </a:pPr>
                      <a:r>
                        <a:rPr lang="en-GB" sz="1000">
                          <a:effectLst/>
                        </a:rPr>
                        <a:t> </a:t>
                      </a:r>
                      <a:endParaRPr lang="en-GB" sz="1000">
                        <a:effectLst/>
                        <a:latin typeface="Calibri"/>
                        <a:ea typeface="Calibri"/>
                        <a:cs typeface="Times New Roman"/>
                      </a:endParaRPr>
                    </a:p>
                  </a:txBody>
                  <a:tcPr marL="63846" marR="63846" marT="0" marB="0"/>
                </a:tc>
                <a:tc>
                  <a:txBody>
                    <a:bodyPr/>
                    <a:lstStyle/>
                    <a:p>
                      <a:pPr>
                        <a:spcAft>
                          <a:spcPts val="0"/>
                        </a:spcAft>
                      </a:pPr>
                      <a:r>
                        <a:rPr lang="en-GB" sz="1200" dirty="0">
                          <a:effectLst/>
                        </a:rPr>
                        <a:t>Minority influence </a:t>
                      </a:r>
                      <a:endParaRPr lang="en-GB" sz="1200" dirty="0">
                        <a:effectLst/>
                        <a:latin typeface="Calibri"/>
                        <a:ea typeface="Calibri"/>
                        <a:cs typeface="Times New Roman"/>
                      </a:endParaRPr>
                    </a:p>
                  </a:txBody>
                  <a:tcPr marL="63846" marR="63846" marT="0" marB="0"/>
                </a:tc>
                <a:tc>
                  <a:txBody>
                    <a:bodyPr/>
                    <a:lstStyle/>
                    <a:p>
                      <a:pPr>
                        <a:spcAft>
                          <a:spcPts val="0"/>
                        </a:spcAft>
                      </a:pPr>
                      <a:r>
                        <a:rPr lang="en-GB" sz="1200" dirty="0">
                          <a:effectLst/>
                        </a:rPr>
                        <a:t>including reference to consistency, commitment and flexibility</a:t>
                      </a:r>
                    </a:p>
                    <a:p>
                      <a:pPr>
                        <a:spcAft>
                          <a:spcPts val="0"/>
                        </a:spcAft>
                      </a:pPr>
                      <a:r>
                        <a:rPr lang="en-GB" sz="1200" dirty="0">
                          <a:effectLst/>
                        </a:rPr>
                        <a:t> </a:t>
                      </a:r>
                      <a:endParaRPr lang="en-GB" sz="1200" dirty="0">
                        <a:effectLst/>
                        <a:latin typeface="Calibri"/>
                        <a:ea typeface="Calibri"/>
                        <a:cs typeface="Times New Roman"/>
                      </a:endParaRPr>
                    </a:p>
                  </a:txBody>
                  <a:tcPr marL="63846" marR="63846" marT="0" marB="0"/>
                </a:tc>
              </a:tr>
              <a:tr h="894077">
                <a:tc>
                  <a:txBody>
                    <a:bodyPr/>
                    <a:lstStyle/>
                    <a:p>
                      <a:pPr>
                        <a:spcAft>
                          <a:spcPts val="0"/>
                        </a:spcAft>
                      </a:pPr>
                      <a:r>
                        <a:rPr lang="en-GB" sz="1000">
                          <a:effectLst/>
                        </a:rPr>
                        <a:t> </a:t>
                      </a:r>
                      <a:endParaRPr lang="en-GB" sz="1000">
                        <a:effectLst/>
                        <a:latin typeface="Calibri"/>
                        <a:ea typeface="Calibri"/>
                        <a:cs typeface="Times New Roman"/>
                      </a:endParaRPr>
                    </a:p>
                  </a:txBody>
                  <a:tcPr marL="63846" marR="63846" marT="0" marB="0"/>
                </a:tc>
                <a:tc>
                  <a:txBody>
                    <a:bodyPr/>
                    <a:lstStyle/>
                    <a:p>
                      <a:pPr>
                        <a:spcAft>
                          <a:spcPts val="0"/>
                        </a:spcAft>
                      </a:pPr>
                      <a:r>
                        <a:rPr lang="en-GB" sz="1200">
                          <a:effectLst/>
                        </a:rPr>
                        <a:t>The role of social influence processes in social change </a:t>
                      </a:r>
                      <a:endParaRPr lang="en-GB" sz="1200">
                        <a:effectLst/>
                        <a:latin typeface="Calibri"/>
                        <a:ea typeface="Calibri"/>
                        <a:cs typeface="Times New Roman"/>
                      </a:endParaRPr>
                    </a:p>
                  </a:txBody>
                  <a:tcPr marL="63846" marR="63846" marT="0" marB="0"/>
                </a:tc>
                <a:tc>
                  <a:txBody>
                    <a:bodyPr/>
                    <a:lstStyle/>
                    <a:p>
                      <a:pPr>
                        <a:spcAft>
                          <a:spcPts val="0"/>
                        </a:spcAft>
                      </a:pPr>
                      <a:r>
                        <a:rPr lang="en-GB" sz="1200" dirty="0">
                          <a:effectLst/>
                        </a:rPr>
                        <a:t>application of the above research to </a:t>
                      </a:r>
                      <a:r>
                        <a:rPr lang="en-GB" sz="1200" dirty="0" smtClean="0">
                          <a:effectLst/>
                        </a:rPr>
                        <a:t>examples </a:t>
                      </a:r>
                      <a:r>
                        <a:rPr lang="en-GB" sz="1200" dirty="0">
                          <a:effectLst/>
                        </a:rPr>
                        <a:t>of social change e.g. suffragettes, </a:t>
                      </a:r>
                      <a:r>
                        <a:rPr lang="en-GB" sz="1200" dirty="0" err="1">
                          <a:effectLst/>
                        </a:rPr>
                        <a:t>Rosenstrasse</a:t>
                      </a:r>
                      <a:r>
                        <a:rPr lang="en-GB" sz="1200" dirty="0">
                          <a:effectLst/>
                        </a:rPr>
                        <a:t> Protest, racial equality, abolition of slave trade </a:t>
                      </a:r>
                      <a:r>
                        <a:rPr lang="en-GB" sz="1200" dirty="0" err="1">
                          <a:effectLst/>
                        </a:rPr>
                        <a:t>etc</a:t>
                      </a:r>
                      <a:r>
                        <a:rPr lang="en-GB" sz="1200" dirty="0">
                          <a:effectLst/>
                        </a:rPr>
                        <a:t> </a:t>
                      </a:r>
                    </a:p>
                    <a:p>
                      <a:pPr>
                        <a:spcAft>
                          <a:spcPts val="0"/>
                        </a:spcAft>
                      </a:pPr>
                      <a:r>
                        <a:rPr lang="en-GB" sz="1200" dirty="0">
                          <a:effectLst/>
                        </a:rPr>
                        <a:t> </a:t>
                      </a:r>
                      <a:endParaRPr lang="en-GB" sz="1200" dirty="0">
                        <a:effectLst/>
                        <a:latin typeface="Calibri"/>
                        <a:ea typeface="Calibri"/>
                        <a:cs typeface="Times New Roman"/>
                      </a:endParaRPr>
                    </a:p>
                  </a:txBody>
                  <a:tcPr marL="63846" marR="63846" marT="0" marB="0"/>
                </a:tc>
              </a:tr>
              <a:tr h="149026">
                <a:tc gridSpan="3">
                  <a:txBody>
                    <a:bodyPr/>
                    <a:lstStyle/>
                    <a:p>
                      <a:pPr>
                        <a:spcAft>
                          <a:spcPts val="0"/>
                        </a:spcAft>
                      </a:pPr>
                      <a:r>
                        <a:rPr lang="en-GB" sz="1000" dirty="0">
                          <a:effectLst/>
                        </a:rPr>
                        <a:t> </a:t>
                      </a:r>
                      <a:endParaRPr lang="en-GB" sz="1000" dirty="0">
                        <a:effectLst/>
                        <a:latin typeface="Calibri"/>
                        <a:ea typeface="Calibri"/>
                        <a:cs typeface="Times New Roman"/>
                      </a:endParaRPr>
                    </a:p>
                  </a:txBody>
                  <a:tcPr marL="63846" marR="63846" marT="0" marB="0"/>
                </a:tc>
                <a:tc hMerge="1">
                  <a:txBody>
                    <a:bodyPr/>
                    <a:lstStyle/>
                    <a:p>
                      <a:endParaRPr lang="en-GB"/>
                    </a:p>
                  </a:txBody>
                  <a:tcPr/>
                </a:tc>
                <a:tc hMerge="1">
                  <a:txBody>
                    <a:bodyPr/>
                    <a:lstStyle/>
                    <a:p>
                      <a:endParaRPr lang="en-GB"/>
                    </a:p>
                  </a:txBody>
                  <a:tcPr/>
                </a:tc>
              </a:tr>
            </a:tbl>
          </a:graphicData>
        </a:graphic>
      </p:graphicFrame>
      <p:sp>
        <p:nvSpPr>
          <p:cNvPr id="3" name="TextBox 2"/>
          <p:cNvSpPr txBox="1"/>
          <p:nvPr/>
        </p:nvSpPr>
        <p:spPr>
          <a:xfrm>
            <a:off x="5148064" y="24268"/>
            <a:ext cx="2592288" cy="461665"/>
          </a:xfrm>
          <a:prstGeom prst="rect">
            <a:avLst/>
          </a:prstGeom>
          <a:noFill/>
        </p:spPr>
        <p:txBody>
          <a:bodyPr wrap="square" rtlCol="0">
            <a:spAutoFit/>
          </a:bodyPr>
          <a:lstStyle/>
          <a:p>
            <a:r>
              <a:rPr lang="en-US" sz="2400" dirty="0" smtClean="0">
                <a:solidFill>
                  <a:srgbClr val="FFFFFF"/>
                </a:solidFill>
              </a:rPr>
              <a:t>Specification</a:t>
            </a:r>
            <a:endParaRPr lang="en-US" sz="2400" dirty="0">
              <a:solidFill>
                <a:srgbClr val="FFFFFF"/>
              </a:solidFill>
            </a:endParaRPr>
          </a:p>
        </p:txBody>
      </p:sp>
    </p:spTree>
    <p:custDataLst>
      <p:tags r:id="rId1"/>
    </p:custDataLst>
    <p:extLst>
      <p:ext uri="{BB962C8B-B14F-4D97-AF65-F5344CB8AC3E}">
        <p14:creationId xmlns:p14="http://schemas.microsoft.com/office/powerpoint/2010/main" val="36685225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7544" y="2924944"/>
            <a:ext cx="8676456" cy="3087216"/>
          </a:xfrm>
        </p:spPr>
        <p:txBody>
          <a:bodyPr>
            <a:normAutofit fontScale="90000"/>
          </a:bodyPr>
          <a:lstStyle/>
          <a:p>
            <a:r>
              <a:rPr lang="en-GB" sz="3200" dirty="0" smtClean="0">
                <a:solidFill>
                  <a:schemeClr val="tx1"/>
                </a:solidFill>
                <a:latin typeface="Comic Sans MS" pitchFamily="66" charset="0"/>
              </a:rPr>
              <a:t>Key Questions</a:t>
            </a:r>
            <a:br>
              <a:rPr lang="en-GB" sz="3200" dirty="0" smtClean="0">
                <a:solidFill>
                  <a:schemeClr val="tx1"/>
                </a:solidFill>
                <a:latin typeface="Comic Sans MS" pitchFamily="66" charset="0"/>
              </a:rPr>
            </a:br>
            <a:r>
              <a:rPr lang="en-GB" sz="3200" dirty="0" smtClean="0">
                <a:solidFill>
                  <a:schemeClr val="tx1"/>
                </a:solidFill>
                <a:latin typeface="Comic Sans MS" pitchFamily="66" charset="0"/>
              </a:rPr>
              <a:t>1. What is conformity?</a:t>
            </a:r>
            <a:br>
              <a:rPr lang="en-GB" sz="3200" dirty="0" smtClean="0">
                <a:solidFill>
                  <a:schemeClr val="tx1"/>
                </a:solidFill>
                <a:latin typeface="Comic Sans MS" pitchFamily="66" charset="0"/>
              </a:rPr>
            </a:br>
            <a:r>
              <a:rPr lang="en-GB" sz="3200" dirty="0" smtClean="0">
                <a:solidFill>
                  <a:schemeClr val="tx1"/>
                </a:solidFill>
                <a:latin typeface="Comic Sans MS" pitchFamily="66" charset="0"/>
              </a:rPr>
              <a:t>2. Why do people conform?</a:t>
            </a:r>
            <a:r>
              <a:rPr lang="en-GB" sz="3200" dirty="0">
                <a:solidFill>
                  <a:schemeClr val="tx1"/>
                </a:solidFill>
                <a:latin typeface="Comic Sans MS" pitchFamily="66" charset="0"/>
              </a:rPr>
              <a:t> </a:t>
            </a:r>
            <a:r>
              <a:rPr lang="en-GB" sz="3200" dirty="0" smtClean="0">
                <a:solidFill>
                  <a:schemeClr val="tx1"/>
                </a:solidFill>
                <a:latin typeface="Comic Sans MS" pitchFamily="66" charset="0"/>
              </a:rPr>
              <a:t/>
            </a:r>
            <a:br>
              <a:rPr lang="en-GB" sz="3200" dirty="0" smtClean="0">
                <a:solidFill>
                  <a:schemeClr val="tx1"/>
                </a:solidFill>
                <a:latin typeface="Comic Sans MS" pitchFamily="66" charset="0"/>
              </a:rPr>
            </a:br>
            <a:r>
              <a:rPr lang="en-GB" sz="3200" dirty="0" smtClean="0">
                <a:solidFill>
                  <a:schemeClr val="tx1"/>
                </a:solidFill>
                <a:latin typeface="Comic Sans MS" pitchFamily="66" charset="0"/>
              </a:rPr>
              <a:t>3. What </a:t>
            </a:r>
            <a:r>
              <a:rPr lang="en-GB" sz="3200" dirty="0">
                <a:solidFill>
                  <a:schemeClr val="tx1"/>
                </a:solidFill>
                <a:latin typeface="Comic Sans MS" pitchFamily="66" charset="0"/>
              </a:rPr>
              <a:t>different types are  </a:t>
            </a:r>
            <a:r>
              <a:rPr lang="en-GB" sz="3200" dirty="0" smtClean="0">
                <a:solidFill>
                  <a:schemeClr val="tx1"/>
                </a:solidFill>
                <a:latin typeface="Comic Sans MS" pitchFamily="66" charset="0"/>
              </a:rPr>
              <a:t>there?</a:t>
            </a:r>
            <a:br>
              <a:rPr lang="en-GB" sz="3200" dirty="0" smtClean="0">
                <a:solidFill>
                  <a:schemeClr val="tx1"/>
                </a:solidFill>
                <a:latin typeface="Comic Sans MS" pitchFamily="66" charset="0"/>
              </a:rPr>
            </a:br>
            <a:r>
              <a:rPr lang="en-GB" sz="3200" dirty="0" smtClean="0">
                <a:solidFill>
                  <a:schemeClr val="tx1"/>
                </a:solidFill>
                <a:latin typeface="Comic Sans MS" pitchFamily="66" charset="0"/>
              </a:rPr>
              <a:t>4. Give examples of everyday life that can be seen as conformity.</a:t>
            </a:r>
            <a:br>
              <a:rPr lang="en-GB" sz="3200" dirty="0" smtClean="0">
                <a:solidFill>
                  <a:schemeClr val="tx1"/>
                </a:solidFill>
                <a:latin typeface="Comic Sans MS" pitchFamily="66" charset="0"/>
              </a:rPr>
            </a:br>
            <a:r>
              <a:rPr lang="en-GB" sz="3200" dirty="0" smtClean="0">
                <a:solidFill>
                  <a:schemeClr val="tx1"/>
                </a:solidFill>
                <a:latin typeface="Comic Sans MS" pitchFamily="66" charset="0"/>
              </a:rPr>
              <a:t>5. Is conformity a good or bad thing?  Make an argument either way?  Justify your answer.</a:t>
            </a:r>
            <a:endParaRPr lang="en-GB" sz="3200" dirty="0">
              <a:solidFill>
                <a:schemeClr val="tx1"/>
              </a:solidFill>
              <a:latin typeface="Comic Sans MS" pitchFamily="66" charset="0"/>
            </a:endParaRPr>
          </a:p>
        </p:txBody>
      </p:sp>
      <p:sp>
        <p:nvSpPr>
          <p:cNvPr id="9" name="Content Placeholder 8"/>
          <p:cNvSpPr>
            <a:spLocks noGrp="1"/>
          </p:cNvSpPr>
          <p:nvPr>
            <p:ph idx="1"/>
          </p:nvPr>
        </p:nvSpPr>
        <p:spPr>
          <a:xfrm>
            <a:off x="467544" y="1124744"/>
            <a:ext cx="8703491" cy="1728192"/>
          </a:xfrm>
        </p:spPr>
        <p:txBody>
          <a:bodyPr>
            <a:normAutofit/>
          </a:bodyPr>
          <a:lstStyle/>
          <a:p>
            <a:r>
              <a:rPr lang="en-GB" dirty="0" smtClean="0">
                <a:latin typeface="Comic Sans MS" pitchFamily="66" charset="0"/>
              </a:rPr>
              <a:t>Watch the following clip </a:t>
            </a:r>
          </a:p>
          <a:p>
            <a:r>
              <a:rPr lang="en-GB" dirty="0">
                <a:latin typeface="Comic Sans MS" pitchFamily="66" charset="0"/>
                <a:hlinkClick r:id="rId2"/>
              </a:rPr>
              <a:t>https://</a:t>
            </a:r>
            <a:r>
              <a:rPr lang="en-GB" dirty="0" smtClean="0">
                <a:latin typeface="Comic Sans MS" pitchFamily="66" charset="0"/>
                <a:hlinkClick r:id="rId2"/>
              </a:rPr>
              <a:t>www.youtube.com/watch?v=BgRoiTWkBHU</a:t>
            </a:r>
            <a:endParaRPr lang="en-GB" dirty="0" smtClean="0">
              <a:latin typeface="Comic Sans MS" pitchFamily="66" charset="0"/>
            </a:endParaRPr>
          </a:p>
          <a:p>
            <a:pPr marL="68580" indent="0">
              <a:buNone/>
            </a:pPr>
            <a:endParaRPr lang="en-GB" dirty="0">
              <a:latin typeface="Comic Sans MS" pitchFamily="66" charset="0"/>
            </a:endParaRPr>
          </a:p>
        </p:txBody>
      </p:sp>
      <p:sp>
        <p:nvSpPr>
          <p:cNvPr id="10" name="TextBox 9"/>
          <p:cNvSpPr txBox="1"/>
          <p:nvPr/>
        </p:nvSpPr>
        <p:spPr>
          <a:xfrm>
            <a:off x="4969024" y="19650"/>
            <a:ext cx="2843336" cy="523220"/>
          </a:xfrm>
          <a:prstGeom prst="rect">
            <a:avLst/>
          </a:prstGeom>
          <a:noFill/>
        </p:spPr>
        <p:txBody>
          <a:bodyPr wrap="square" rtlCol="0">
            <a:spAutoFit/>
          </a:bodyPr>
          <a:lstStyle/>
          <a:p>
            <a:r>
              <a:rPr lang="en-GB" sz="2800" dirty="0" smtClean="0">
                <a:solidFill>
                  <a:schemeClr val="bg2">
                    <a:lumMod val="75000"/>
                  </a:schemeClr>
                </a:solidFill>
                <a:latin typeface="Comic Sans MS" pitchFamily="66" charset="0"/>
              </a:rPr>
              <a:t>1.1 Conformity</a:t>
            </a:r>
            <a:endParaRPr lang="en-GB" sz="2800" dirty="0">
              <a:solidFill>
                <a:schemeClr val="bg2">
                  <a:lumMod val="75000"/>
                </a:schemeClr>
              </a:solidFill>
              <a:latin typeface="Comic Sans MS" pitchFamily="66" charset="0"/>
            </a:endParaRPr>
          </a:p>
        </p:txBody>
      </p:sp>
      <p:sp>
        <p:nvSpPr>
          <p:cNvPr id="2" name="TextBox 1"/>
          <p:cNvSpPr txBox="1"/>
          <p:nvPr/>
        </p:nvSpPr>
        <p:spPr>
          <a:xfrm>
            <a:off x="1187624" y="836712"/>
            <a:ext cx="2088232" cy="369332"/>
          </a:xfrm>
          <a:prstGeom prst="rect">
            <a:avLst/>
          </a:prstGeom>
          <a:noFill/>
        </p:spPr>
        <p:txBody>
          <a:bodyPr wrap="square" rtlCol="0">
            <a:spAutoFit/>
          </a:bodyPr>
          <a:lstStyle/>
          <a:p>
            <a:r>
              <a:rPr lang="en-US" dirty="0" smtClean="0"/>
              <a:t>Group Activity</a:t>
            </a:r>
            <a:endParaRPr lang="en-US" dirty="0"/>
          </a:p>
        </p:txBody>
      </p:sp>
    </p:spTree>
    <p:extLst>
      <p:ext uri="{BB962C8B-B14F-4D97-AF65-F5344CB8AC3E}">
        <p14:creationId xmlns:p14="http://schemas.microsoft.com/office/powerpoint/2010/main" val="5331952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664" y="3789040"/>
            <a:ext cx="7024744" cy="1143000"/>
          </a:xfrm>
        </p:spPr>
        <p:txBody>
          <a:bodyPr>
            <a:noAutofit/>
          </a:bodyPr>
          <a:lstStyle/>
          <a:p>
            <a:pPr algn="ctr"/>
            <a:r>
              <a:rPr lang="en-GB" sz="7200" dirty="0" smtClean="0">
                <a:latin typeface="Comic Sans MS" pitchFamily="66" charset="0"/>
              </a:rPr>
              <a:t>What does conformity look like?</a:t>
            </a:r>
            <a:endParaRPr lang="en-GB" sz="7200" dirty="0">
              <a:latin typeface="Comic Sans MS" pitchFamily="66" charset="0"/>
            </a:endParaRPr>
          </a:p>
        </p:txBody>
      </p:sp>
      <p:sp>
        <p:nvSpPr>
          <p:cNvPr id="4" name="TextBox 3"/>
          <p:cNvSpPr txBox="1"/>
          <p:nvPr/>
        </p:nvSpPr>
        <p:spPr>
          <a:xfrm>
            <a:off x="5076056" y="44624"/>
            <a:ext cx="3168352" cy="523220"/>
          </a:xfrm>
          <a:prstGeom prst="rect">
            <a:avLst/>
          </a:prstGeom>
          <a:noFill/>
        </p:spPr>
        <p:txBody>
          <a:bodyPr wrap="square" rtlCol="0">
            <a:spAutoFit/>
          </a:bodyPr>
          <a:lstStyle/>
          <a:p>
            <a:r>
              <a:rPr lang="en-GB" sz="2800" dirty="0" smtClean="0">
                <a:solidFill>
                  <a:schemeClr val="bg2">
                    <a:lumMod val="75000"/>
                  </a:schemeClr>
                </a:solidFill>
                <a:latin typeface="Comic Sans MS" pitchFamily="66" charset="0"/>
              </a:rPr>
              <a:t>1.1 Conformity</a:t>
            </a:r>
            <a:endParaRPr lang="en-GB" sz="2800" dirty="0">
              <a:solidFill>
                <a:schemeClr val="bg2">
                  <a:lumMod val="75000"/>
                </a:schemeClr>
              </a:solidFill>
              <a:latin typeface="Comic Sans MS" pitchFamily="66" charset="0"/>
            </a:endParaRPr>
          </a:p>
        </p:txBody>
      </p:sp>
    </p:spTree>
    <p:extLst>
      <p:ext uri="{BB962C8B-B14F-4D97-AF65-F5344CB8AC3E}">
        <p14:creationId xmlns:p14="http://schemas.microsoft.com/office/powerpoint/2010/main" val="17297278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omic Sans MS" pitchFamily="66" charset="0"/>
              </a:rPr>
              <a:t>Uniform</a:t>
            </a:r>
            <a:endParaRPr lang="en-GB" b="1" dirty="0">
              <a:latin typeface="Comic Sans MS" pitchFamily="66" charset="0"/>
            </a:endParaRPr>
          </a:p>
        </p:txBody>
      </p:sp>
      <p:pic>
        <p:nvPicPr>
          <p:cNvPr id="4" name="Content Placeholder 3" descr="uniform army.jpg"/>
          <p:cNvPicPr>
            <a:picLocks noGrp="1" noChangeAspect="1"/>
          </p:cNvPicPr>
          <p:nvPr>
            <p:ph idx="1"/>
          </p:nvPr>
        </p:nvPicPr>
        <p:blipFill>
          <a:blip r:embed="rId2">
            <a:extLst>
              <a:ext uri="{28A0092B-C50C-407E-A947-70E740481C1C}">
                <a14:useLocalDpi xmlns:a14="http://schemas.microsoft.com/office/drawing/2010/main" val="0"/>
              </a:ext>
            </a:extLst>
          </a:blip>
          <a:srcRect l="17974" r="17974"/>
          <a:stretch>
            <a:fillRect/>
          </a:stretch>
        </p:blipFill>
        <p:spPr>
          <a:xfrm>
            <a:off x="3707904" y="908720"/>
            <a:ext cx="4431290" cy="2510771"/>
          </a:xfrm>
        </p:spPr>
      </p:pic>
      <p:pic>
        <p:nvPicPr>
          <p:cNvPr id="5" name="Picture 4" descr="uniform polic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580598" y="4396162"/>
            <a:ext cx="6336632" cy="2461838"/>
          </a:xfrm>
          <a:prstGeom prst="rect">
            <a:avLst/>
          </a:prstGeom>
        </p:spPr>
      </p:pic>
      <p:pic>
        <p:nvPicPr>
          <p:cNvPr id="6" name="Picture 5" descr="uniform schoo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2492896"/>
            <a:ext cx="2184400" cy="3556000"/>
          </a:xfrm>
          <a:prstGeom prst="rect">
            <a:avLst/>
          </a:prstGeom>
        </p:spPr>
      </p:pic>
    </p:spTree>
    <p:extLst>
      <p:ext uri="{BB962C8B-B14F-4D97-AF65-F5344CB8AC3E}">
        <p14:creationId xmlns:p14="http://schemas.microsoft.com/office/powerpoint/2010/main" val="31033266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92162" y="40341"/>
            <a:ext cx="7570787" cy="141194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chemeClr val="bg2">
                    <a:lumMod val="75000"/>
                  </a:schemeClr>
                </a:solidFill>
                <a:latin typeface="Comic Sans MS" pitchFamily="66" charset="0"/>
              </a:rPr>
              <a:t>Fashion</a:t>
            </a:r>
            <a:endParaRPr lang="en-US" b="1" dirty="0">
              <a:solidFill>
                <a:schemeClr val="bg2">
                  <a:lumMod val="75000"/>
                </a:schemeClr>
              </a:solidFill>
              <a:latin typeface="Comic Sans MS" pitchFamily="66" charset="0"/>
            </a:endParaRPr>
          </a:p>
        </p:txBody>
      </p:sp>
      <p:pic>
        <p:nvPicPr>
          <p:cNvPr id="5" name="Content Placeholder 3" descr="Emo-Kids.jpg"/>
          <p:cNvPicPr>
            <a:picLocks noChangeAspect="1"/>
          </p:cNvPicPr>
          <p:nvPr/>
        </p:nvPicPr>
        <p:blipFill>
          <a:blip r:embed="rId2" cstate="email">
            <a:extLst>
              <a:ext uri="{28A0092B-C50C-407E-A947-70E740481C1C}">
                <a14:useLocalDpi xmlns:a14="http://schemas.microsoft.com/office/drawing/2010/main" val="0"/>
              </a:ext>
            </a:extLst>
          </a:blip>
          <a:srcRect t="12228" b="12228"/>
          <a:stretch>
            <a:fillRect/>
          </a:stretch>
        </p:blipFill>
        <p:spPr>
          <a:xfrm>
            <a:off x="3639611" y="1222321"/>
            <a:ext cx="3743132" cy="2120860"/>
          </a:xfrm>
          <a:prstGeom prst="rect">
            <a:avLst/>
          </a:prstGeom>
        </p:spPr>
      </p:pic>
      <p:pic>
        <p:nvPicPr>
          <p:cNvPr id="6" name="Picture 5" descr="goths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14206"/>
            <a:ext cx="3124200" cy="3228975"/>
          </a:xfrm>
          <a:prstGeom prst="rect">
            <a:avLst/>
          </a:prstGeom>
        </p:spPr>
      </p:pic>
      <p:pic>
        <p:nvPicPr>
          <p:cNvPr id="7" name="Picture 6" descr="neon-fashion-trend-jessica-alba3.jp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732420" y="3434568"/>
            <a:ext cx="4090737" cy="3168881"/>
          </a:xfrm>
          <a:prstGeom prst="rect">
            <a:avLst/>
          </a:prstGeom>
        </p:spPr>
      </p:pic>
      <p:pic>
        <p:nvPicPr>
          <p:cNvPr id="8" name="Picture 7" descr="Punk-Fashion.jp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0" y="3604460"/>
            <a:ext cx="4338053" cy="3253540"/>
          </a:xfrm>
          <a:prstGeom prst="rect">
            <a:avLst/>
          </a:prstGeom>
        </p:spPr>
      </p:pic>
    </p:spTree>
    <p:extLst>
      <p:ext uri="{BB962C8B-B14F-4D97-AF65-F5344CB8AC3E}">
        <p14:creationId xmlns:p14="http://schemas.microsoft.com/office/powerpoint/2010/main" val="31063801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9529" y="1855785"/>
            <a:ext cx="7024744" cy="1143000"/>
          </a:xfrm>
        </p:spPr>
        <p:txBody>
          <a:bodyPr/>
          <a:lstStyle/>
          <a:p>
            <a:r>
              <a:rPr lang="en-GB" b="1" dirty="0" smtClean="0">
                <a:latin typeface="Comic Sans MS" pitchFamily="66" charset="0"/>
              </a:rPr>
              <a:t>Belief</a:t>
            </a:r>
            <a:endParaRPr lang="en-GB" b="1" dirty="0">
              <a:latin typeface="Comic Sans MS" pitchFamily="66"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21569"/>
            <a:ext cx="2808312" cy="2427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548680"/>
            <a:ext cx="3499643" cy="230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148" y="3573016"/>
            <a:ext cx="3457575"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125" y="3309505"/>
            <a:ext cx="4972050" cy="348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22302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2060848"/>
            <a:ext cx="4752528" cy="276999"/>
          </a:xfrm>
          <a:prstGeom prst="rect">
            <a:avLst/>
          </a:prstGeom>
          <a:noFill/>
        </p:spPr>
        <p:txBody>
          <a:bodyPr wrap="square" rtlCol="0">
            <a:spAutoFit/>
          </a:bodyPr>
          <a:lstStyle/>
          <a:p>
            <a:endParaRPr lang="en-GB" sz="1200" dirty="0"/>
          </a:p>
        </p:txBody>
      </p:sp>
      <p:sp>
        <p:nvSpPr>
          <p:cNvPr id="3" name="Rectangle 2"/>
          <p:cNvSpPr/>
          <p:nvPr/>
        </p:nvSpPr>
        <p:spPr>
          <a:xfrm>
            <a:off x="1673064" y="87015"/>
            <a:ext cx="5653855"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Social Influence</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2050" name="Picture 2" descr="http://uldissprogis.files.wordpress.com/2014/08/conformity-conformity-rooster-flamingo-stilts-birds-demotivational-posters-1315154204-e13702082634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2855" y="1124744"/>
            <a:ext cx="5715000" cy="54959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487194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2060848"/>
            <a:ext cx="4752528" cy="276999"/>
          </a:xfrm>
          <a:prstGeom prst="rect">
            <a:avLst/>
          </a:prstGeom>
          <a:noFill/>
        </p:spPr>
        <p:txBody>
          <a:bodyPr wrap="square" rtlCol="0">
            <a:spAutoFit/>
          </a:bodyPr>
          <a:lstStyle/>
          <a:p>
            <a:endParaRPr lang="en-GB" sz="1200" dirty="0"/>
          </a:p>
        </p:txBody>
      </p:sp>
      <p:pic>
        <p:nvPicPr>
          <p:cNvPr id="1026" name="Picture 2" descr="http://lo.myschoolstuff.co.za/wp-content/uploads/sites/8/2013/02/conformit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548680"/>
            <a:ext cx="7143750" cy="5715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8567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3062180"/>
            <a:ext cx="7024744" cy="1143000"/>
          </a:xfrm>
        </p:spPr>
        <p:txBody>
          <a:bodyPr/>
          <a:lstStyle/>
          <a:p>
            <a:r>
              <a:rPr lang="en-GB" b="1" dirty="0" smtClean="0">
                <a:latin typeface="Comic Sans MS" pitchFamily="66" charset="0"/>
              </a:rPr>
              <a:t>Behaviour</a:t>
            </a:r>
            <a:endParaRPr lang="en-GB" b="1" dirty="0">
              <a:latin typeface="Comic Sans MS" pitchFamily="66"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62372"/>
            <a:ext cx="4257124" cy="2476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6275" y="3804557"/>
            <a:ext cx="4657725"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2929" y="1145044"/>
            <a:ext cx="3744416" cy="2292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38475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836712"/>
            <a:ext cx="7848990" cy="901904"/>
          </a:xfrm>
        </p:spPr>
        <p:txBody>
          <a:bodyPr>
            <a:normAutofit fontScale="90000"/>
          </a:bodyPr>
          <a:lstStyle/>
          <a:p>
            <a:r>
              <a:rPr lang="en-GB" dirty="0" smtClean="0">
                <a:latin typeface="Comic Sans MS" pitchFamily="66" charset="0"/>
              </a:rPr>
              <a:t>Conformity (Majority Influence)</a:t>
            </a:r>
            <a:endParaRPr lang="en-GB" dirty="0">
              <a:latin typeface="Comic Sans MS" pitchFamily="66" charset="0"/>
            </a:endParaRPr>
          </a:p>
        </p:txBody>
      </p:sp>
      <p:sp>
        <p:nvSpPr>
          <p:cNvPr id="3" name="Content Placeholder 2"/>
          <p:cNvSpPr>
            <a:spLocks noGrp="1"/>
          </p:cNvSpPr>
          <p:nvPr>
            <p:ph idx="1"/>
          </p:nvPr>
        </p:nvSpPr>
        <p:spPr>
          <a:xfrm>
            <a:off x="1043493" y="2323653"/>
            <a:ext cx="5328708" cy="2113460"/>
          </a:xfrm>
        </p:spPr>
        <p:txBody>
          <a:bodyPr/>
          <a:lstStyle/>
          <a:p>
            <a:r>
              <a:rPr lang="en-GB" dirty="0" smtClean="0">
                <a:latin typeface="Comic Sans MS" pitchFamily="66" charset="0"/>
              </a:rPr>
              <a:t>“Yielding to group pressure”</a:t>
            </a:r>
          </a:p>
          <a:p>
            <a:r>
              <a:rPr lang="en-GB" dirty="0" smtClean="0">
                <a:latin typeface="Comic Sans MS" pitchFamily="66" charset="0"/>
              </a:rPr>
              <a:t>A change in a persons behaviour or opinions as a result of real or imagined pressure from a person or group of people. </a:t>
            </a:r>
            <a:endParaRPr lang="en-GB" dirty="0">
              <a:latin typeface="Comic Sans MS" pitchFamily="66" charset="0"/>
            </a:endParaRPr>
          </a:p>
        </p:txBody>
      </p:sp>
      <p:pic>
        <p:nvPicPr>
          <p:cNvPr id="4" name="Picture 3" descr="C:\Users\Jane\AppData\Local\Microsoft\Windows\Temporary Internet Files\Content.IE5\3MCGBGZ4\key-16457-lar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2821725"/>
            <a:ext cx="1584176" cy="36010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076056" y="44624"/>
            <a:ext cx="3168352" cy="523220"/>
          </a:xfrm>
          <a:prstGeom prst="rect">
            <a:avLst/>
          </a:prstGeom>
          <a:noFill/>
        </p:spPr>
        <p:txBody>
          <a:bodyPr wrap="square" rtlCol="0">
            <a:spAutoFit/>
          </a:bodyPr>
          <a:lstStyle/>
          <a:p>
            <a:r>
              <a:rPr lang="en-GB" sz="2800" dirty="0" smtClean="0">
                <a:solidFill>
                  <a:schemeClr val="bg2">
                    <a:lumMod val="75000"/>
                  </a:schemeClr>
                </a:solidFill>
                <a:latin typeface="Comic Sans MS" pitchFamily="66" charset="0"/>
              </a:rPr>
              <a:t>1.1 Conformity</a:t>
            </a:r>
            <a:endParaRPr lang="en-GB" sz="2800" dirty="0">
              <a:solidFill>
                <a:schemeClr val="bg2">
                  <a:lumMod val="75000"/>
                </a:schemeClr>
              </a:solidFill>
              <a:latin typeface="Comic Sans MS" pitchFamily="66" charset="0"/>
            </a:endParaRPr>
          </a:p>
        </p:txBody>
      </p:sp>
    </p:spTree>
    <p:extLst>
      <p:ext uri="{BB962C8B-B14F-4D97-AF65-F5344CB8AC3E}">
        <p14:creationId xmlns:p14="http://schemas.microsoft.com/office/powerpoint/2010/main" val="34918669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76672"/>
            <a:ext cx="7024744" cy="1143000"/>
          </a:xfrm>
        </p:spPr>
        <p:txBody>
          <a:bodyPr/>
          <a:lstStyle/>
          <a:p>
            <a:pPr eaLnBrk="1" fontAlgn="auto" hangingPunct="1">
              <a:spcAft>
                <a:spcPts val="0"/>
              </a:spcAft>
              <a:defRPr/>
            </a:pPr>
            <a:r>
              <a:rPr lang="en-GB" b="1" u="sng" dirty="0" smtClean="0">
                <a:latin typeface="Aharoni" pitchFamily="2" charset="-79"/>
                <a:ea typeface="Batang" pitchFamily="18" charset="-127"/>
                <a:cs typeface="Aharoni" pitchFamily="2" charset="-79"/>
              </a:rPr>
              <a:t>Kelman (1958)</a:t>
            </a:r>
            <a:endParaRPr lang="en-GB" b="1" u="sng" dirty="0">
              <a:latin typeface="Aharoni" pitchFamily="2" charset="-79"/>
              <a:ea typeface="Batang" pitchFamily="18" charset="-127"/>
              <a:cs typeface="Aharoni" pitchFamily="2" charset="-79"/>
            </a:endParaRPr>
          </a:p>
        </p:txBody>
      </p:sp>
      <p:sp>
        <p:nvSpPr>
          <p:cNvPr id="16386" name="Content Placeholder 2"/>
          <p:cNvSpPr>
            <a:spLocks noGrp="1"/>
          </p:cNvSpPr>
          <p:nvPr>
            <p:ph sz="quarter" idx="1"/>
          </p:nvPr>
        </p:nvSpPr>
        <p:spPr>
          <a:xfrm>
            <a:off x="457200" y="1600200"/>
            <a:ext cx="7643813" cy="4873625"/>
          </a:xfrm>
        </p:spPr>
        <p:txBody>
          <a:bodyPr/>
          <a:lstStyle/>
          <a:p>
            <a:pPr marL="457200" indent="-457200" eaLnBrk="1" hangingPunct="1">
              <a:buFont typeface="Wingdings" pitchFamily="2" charset="2"/>
              <a:buNone/>
            </a:pPr>
            <a:r>
              <a:rPr lang="en-GB" sz="3200" dirty="0" smtClean="0">
                <a:latin typeface="Segoe Print"/>
                <a:ea typeface="Miriam"/>
                <a:cs typeface="Miriam"/>
              </a:rPr>
              <a:t>There are different</a:t>
            </a:r>
          </a:p>
          <a:p>
            <a:pPr marL="457200" indent="-457200" eaLnBrk="1" hangingPunct="1">
              <a:buFont typeface="Wingdings" pitchFamily="2" charset="2"/>
              <a:buNone/>
            </a:pPr>
            <a:r>
              <a:rPr lang="en-GB" sz="3200" dirty="0" smtClean="0">
                <a:latin typeface="Segoe Print"/>
                <a:ea typeface="Miriam"/>
                <a:cs typeface="Miriam"/>
              </a:rPr>
              <a:t>types of </a:t>
            </a:r>
            <a:r>
              <a:rPr lang="en-GB" sz="3200" dirty="0" smtClean="0">
                <a:solidFill>
                  <a:schemeClr val="accent1"/>
                </a:solidFill>
                <a:latin typeface="Segoe Print"/>
                <a:ea typeface="Miriam"/>
                <a:cs typeface="Miriam"/>
              </a:rPr>
              <a:t>conformity</a:t>
            </a:r>
            <a:r>
              <a:rPr lang="en-GB" sz="3200" dirty="0" smtClean="0">
                <a:latin typeface="Segoe Print"/>
                <a:ea typeface="Miriam"/>
                <a:cs typeface="Miriam"/>
              </a:rPr>
              <a:t>:</a:t>
            </a:r>
            <a:endParaRPr lang="en-GB" sz="3200" dirty="0" smtClean="0">
              <a:solidFill>
                <a:srgbClr val="3668C4"/>
              </a:solidFill>
              <a:latin typeface="Segoe Print"/>
              <a:ea typeface="Miriam"/>
              <a:cs typeface="Miriam"/>
            </a:endParaRPr>
          </a:p>
          <a:p>
            <a:pPr marL="457200" indent="-457200" eaLnBrk="1" hangingPunct="1">
              <a:buFont typeface="Wingdings" pitchFamily="2" charset="2"/>
              <a:buNone/>
            </a:pPr>
            <a:endParaRPr lang="en-GB" sz="3200" dirty="0" smtClean="0">
              <a:solidFill>
                <a:srgbClr val="3668C4"/>
              </a:solidFill>
              <a:latin typeface="Segoe Print"/>
              <a:ea typeface="Miriam"/>
              <a:cs typeface="Miriam"/>
            </a:endParaRPr>
          </a:p>
          <a:p>
            <a:pPr marL="457200" indent="-457200" eaLnBrk="1" hangingPunct="1">
              <a:buFont typeface="Century Schoolbook" pitchFamily="18" charset="0"/>
              <a:buAutoNum type="arabicPeriod"/>
            </a:pPr>
            <a:r>
              <a:rPr lang="en-GB" sz="3200" i="1" dirty="0" smtClean="0">
                <a:solidFill>
                  <a:srgbClr val="3668C4"/>
                </a:solidFill>
                <a:latin typeface="Segoe Print"/>
                <a:ea typeface="Miriam"/>
                <a:cs typeface="Miriam"/>
              </a:rPr>
              <a:t>Compliance</a:t>
            </a:r>
          </a:p>
          <a:p>
            <a:pPr marL="457200" indent="-457200" eaLnBrk="1" hangingPunct="1">
              <a:buFont typeface="Century Schoolbook" pitchFamily="18" charset="0"/>
              <a:buAutoNum type="arabicPeriod"/>
            </a:pPr>
            <a:endParaRPr lang="en-GB" sz="3200" i="1" dirty="0" smtClean="0">
              <a:solidFill>
                <a:srgbClr val="3668C4"/>
              </a:solidFill>
              <a:latin typeface="Segoe Print"/>
              <a:ea typeface="Miriam"/>
              <a:cs typeface="Miriam"/>
            </a:endParaRPr>
          </a:p>
          <a:p>
            <a:pPr marL="457200" indent="-457200" eaLnBrk="1" hangingPunct="1">
              <a:buFont typeface="Century Schoolbook" pitchFamily="18" charset="0"/>
              <a:buAutoNum type="arabicPeriod"/>
            </a:pPr>
            <a:r>
              <a:rPr lang="en-GB" sz="3200" i="1" dirty="0" smtClean="0">
                <a:solidFill>
                  <a:srgbClr val="3668C4"/>
                </a:solidFill>
                <a:latin typeface="Segoe Print"/>
                <a:ea typeface="Miriam"/>
                <a:cs typeface="Miriam"/>
              </a:rPr>
              <a:t>Identification</a:t>
            </a:r>
          </a:p>
          <a:p>
            <a:pPr marL="457200" indent="-457200" eaLnBrk="1" hangingPunct="1">
              <a:buFont typeface="Century Schoolbook" pitchFamily="18" charset="0"/>
              <a:buAutoNum type="arabicPeriod"/>
            </a:pPr>
            <a:endParaRPr lang="en-GB" sz="3200" i="1" dirty="0" smtClean="0">
              <a:solidFill>
                <a:srgbClr val="3668C4"/>
              </a:solidFill>
              <a:latin typeface="Segoe Print"/>
              <a:ea typeface="Miriam"/>
              <a:cs typeface="Miriam"/>
            </a:endParaRPr>
          </a:p>
          <a:p>
            <a:pPr marL="457200" indent="-457200" eaLnBrk="1" hangingPunct="1">
              <a:buFont typeface="Century Schoolbook" pitchFamily="18" charset="0"/>
              <a:buAutoNum type="arabicPeriod"/>
            </a:pPr>
            <a:r>
              <a:rPr lang="en-GB" sz="3200" i="1" dirty="0" smtClean="0">
                <a:solidFill>
                  <a:srgbClr val="3668C4"/>
                </a:solidFill>
                <a:latin typeface="Segoe Print"/>
                <a:ea typeface="Miriam"/>
                <a:cs typeface="Miriam"/>
              </a:rPr>
              <a:t>Internalisation</a:t>
            </a:r>
          </a:p>
          <a:p>
            <a:pPr marL="457200" indent="-457200" eaLnBrk="1" hangingPunct="1">
              <a:buFont typeface="Wingdings" pitchFamily="2" charset="2"/>
              <a:buNone/>
            </a:pPr>
            <a:endParaRPr lang="en-GB" sz="2600" dirty="0" smtClean="0">
              <a:latin typeface="Miriam"/>
              <a:ea typeface="Miriam"/>
              <a:cs typeface="Miriam"/>
            </a:endParaRPr>
          </a:p>
          <a:p>
            <a:pPr marL="457200" indent="-457200" eaLnBrk="1" hangingPunct="1">
              <a:buFont typeface="Wingdings" pitchFamily="2" charset="2"/>
              <a:buNone/>
            </a:pPr>
            <a:endParaRPr lang="en-GB" dirty="0" smtClean="0"/>
          </a:p>
        </p:txBody>
      </p:sp>
      <p:pic>
        <p:nvPicPr>
          <p:cNvPr id="16387" name="Picture 2"/>
          <p:cNvPicPr>
            <a:picLocks noChangeAspect="1" noChangeArrowheads="1"/>
          </p:cNvPicPr>
          <p:nvPr/>
        </p:nvPicPr>
        <p:blipFill>
          <a:blip r:embed="rId2" cstate="print"/>
          <a:srcRect/>
          <a:stretch>
            <a:fillRect/>
          </a:stretch>
        </p:blipFill>
        <p:spPr bwMode="auto">
          <a:xfrm>
            <a:off x="6444208" y="1109384"/>
            <a:ext cx="2067892" cy="1487047"/>
          </a:xfrm>
          <a:prstGeom prst="rect">
            <a:avLst/>
          </a:prstGeom>
          <a:noFill/>
          <a:ln w="9525">
            <a:noFill/>
            <a:miter lim="800000"/>
            <a:headEnd/>
            <a:tailEnd/>
          </a:ln>
        </p:spPr>
      </p:pic>
      <p:sp>
        <p:nvSpPr>
          <p:cNvPr id="5" name="Up-Down Arrow 4"/>
          <p:cNvSpPr/>
          <p:nvPr/>
        </p:nvSpPr>
        <p:spPr>
          <a:xfrm>
            <a:off x="4499992" y="3212976"/>
            <a:ext cx="1008062" cy="3096344"/>
          </a:xfrm>
          <a:prstGeom prst="up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6389" name="TextBox 5"/>
          <p:cNvSpPr txBox="1">
            <a:spLocks noChangeArrowheads="1"/>
          </p:cNvSpPr>
          <p:nvPr/>
        </p:nvSpPr>
        <p:spPr bwMode="auto">
          <a:xfrm>
            <a:off x="5652120" y="3356992"/>
            <a:ext cx="2951163" cy="584200"/>
          </a:xfrm>
          <a:prstGeom prst="rect">
            <a:avLst/>
          </a:prstGeom>
          <a:noFill/>
          <a:ln w="9525">
            <a:noFill/>
            <a:miter lim="800000"/>
            <a:headEnd/>
            <a:tailEnd/>
          </a:ln>
        </p:spPr>
        <p:txBody>
          <a:bodyPr>
            <a:spAutoFit/>
          </a:bodyPr>
          <a:lstStyle/>
          <a:p>
            <a:r>
              <a:rPr lang="en-GB" sz="3200" dirty="0">
                <a:latin typeface="Segoe Print"/>
              </a:rPr>
              <a:t>Shallow Level</a:t>
            </a:r>
          </a:p>
        </p:txBody>
      </p:sp>
      <p:sp>
        <p:nvSpPr>
          <p:cNvPr id="16390" name="TextBox 6"/>
          <p:cNvSpPr txBox="1">
            <a:spLocks noChangeArrowheads="1"/>
          </p:cNvSpPr>
          <p:nvPr/>
        </p:nvSpPr>
        <p:spPr bwMode="auto">
          <a:xfrm>
            <a:off x="5724128" y="5589240"/>
            <a:ext cx="2449513" cy="584200"/>
          </a:xfrm>
          <a:prstGeom prst="rect">
            <a:avLst/>
          </a:prstGeom>
          <a:noFill/>
          <a:ln w="9525">
            <a:noFill/>
            <a:miter lim="800000"/>
            <a:headEnd/>
            <a:tailEnd/>
          </a:ln>
        </p:spPr>
        <p:txBody>
          <a:bodyPr>
            <a:spAutoFit/>
          </a:bodyPr>
          <a:lstStyle/>
          <a:p>
            <a:r>
              <a:rPr lang="en-GB" sz="3200" dirty="0">
                <a:latin typeface="Segoe Print"/>
              </a:rPr>
              <a:t>Deep Level</a:t>
            </a:r>
          </a:p>
        </p:txBody>
      </p:sp>
    </p:spTree>
    <p:extLst>
      <p:ext uri="{BB962C8B-B14F-4D97-AF65-F5344CB8AC3E}">
        <p14:creationId xmlns:p14="http://schemas.microsoft.com/office/powerpoint/2010/main" val="23360120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4624"/>
            <a:ext cx="7024744" cy="1143000"/>
          </a:xfrm>
        </p:spPr>
        <p:txBody>
          <a:bodyPr/>
          <a:lstStyle/>
          <a:p>
            <a:r>
              <a:rPr lang="en-GB" dirty="0" smtClean="0">
                <a:latin typeface="Comic Sans MS" pitchFamily="66" charset="0"/>
              </a:rPr>
              <a:t>Compliance</a:t>
            </a:r>
            <a:endParaRPr lang="en-GB" dirty="0">
              <a:latin typeface="Comic Sans MS" pitchFamily="66" charset="0"/>
            </a:endParaRPr>
          </a:p>
        </p:txBody>
      </p:sp>
      <p:sp>
        <p:nvSpPr>
          <p:cNvPr id="3" name="Content Placeholder 2"/>
          <p:cNvSpPr>
            <a:spLocks noGrp="1"/>
          </p:cNvSpPr>
          <p:nvPr>
            <p:ph idx="1"/>
          </p:nvPr>
        </p:nvSpPr>
        <p:spPr>
          <a:xfrm>
            <a:off x="1043492" y="1700808"/>
            <a:ext cx="6777317" cy="4131821"/>
          </a:xfrm>
        </p:spPr>
        <p:txBody>
          <a:bodyPr>
            <a:normAutofit/>
          </a:bodyPr>
          <a:lstStyle/>
          <a:p>
            <a:endParaRPr lang="en-GB" dirty="0">
              <a:latin typeface="Comic Sans MS" pitchFamily="66" charset="0"/>
            </a:endParaRPr>
          </a:p>
          <a:p>
            <a:pPr marL="68580" indent="0">
              <a:buNone/>
            </a:pPr>
            <a:endParaRPr lang="en-GB" dirty="0">
              <a:latin typeface="Comic Sans MS" pitchFamily="66" charset="0"/>
            </a:endParaRPr>
          </a:p>
        </p:txBody>
      </p:sp>
      <p:sp>
        <p:nvSpPr>
          <p:cNvPr id="4" name="TextBox 3"/>
          <p:cNvSpPr txBox="1"/>
          <p:nvPr/>
        </p:nvSpPr>
        <p:spPr>
          <a:xfrm>
            <a:off x="5148064" y="44624"/>
            <a:ext cx="3024336" cy="523220"/>
          </a:xfrm>
          <a:prstGeom prst="rect">
            <a:avLst/>
          </a:prstGeom>
          <a:noFill/>
        </p:spPr>
        <p:txBody>
          <a:bodyPr wrap="square" rtlCol="0">
            <a:spAutoFit/>
          </a:bodyPr>
          <a:lstStyle/>
          <a:p>
            <a:r>
              <a:rPr lang="en-GB" sz="2800" dirty="0" smtClean="0">
                <a:solidFill>
                  <a:schemeClr val="bg2">
                    <a:lumMod val="75000"/>
                  </a:schemeClr>
                </a:solidFill>
                <a:latin typeface="Comic Sans MS" pitchFamily="66" charset="0"/>
              </a:rPr>
              <a:t>1.1 conformity</a:t>
            </a:r>
            <a:endParaRPr lang="en-GB" sz="2800" dirty="0">
              <a:solidFill>
                <a:schemeClr val="bg2">
                  <a:lumMod val="75000"/>
                </a:schemeClr>
              </a:solidFill>
              <a:latin typeface="Comic Sans MS" pitchFamily="66" charset="0"/>
            </a:endParaRPr>
          </a:p>
        </p:txBody>
      </p:sp>
      <p:pic>
        <p:nvPicPr>
          <p:cNvPr id="5" name="Picture 3" descr="C:\Users\Jane\AppData\Local\Microsoft\Windows\Temporary Internet Files\Content.IE5\3MCGBGZ4\key-16457-lar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1196752"/>
            <a:ext cx="2088232" cy="47468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39552" y="1340768"/>
            <a:ext cx="5904656" cy="3785652"/>
          </a:xfrm>
          <a:prstGeom prst="rect">
            <a:avLst/>
          </a:prstGeom>
          <a:noFill/>
        </p:spPr>
        <p:txBody>
          <a:bodyPr wrap="square" rtlCol="0">
            <a:spAutoFit/>
          </a:bodyPr>
          <a:lstStyle/>
          <a:p>
            <a:r>
              <a:rPr lang="en-GB" sz="2400" dirty="0" smtClean="0">
                <a:latin typeface="Comic Sans MS" pitchFamily="66" charset="0"/>
              </a:rPr>
              <a:t>Compliance is when you just go along with what others </a:t>
            </a:r>
            <a:r>
              <a:rPr lang="en-GB" sz="2400" smtClean="0">
                <a:latin typeface="Comic Sans MS" pitchFamily="66" charset="0"/>
              </a:rPr>
              <a:t>are </a:t>
            </a:r>
            <a:r>
              <a:rPr lang="en-GB" sz="2400" smtClean="0">
                <a:latin typeface="Comic Sans MS" pitchFamily="66" charset="0"/>
              </a:rPr>
              <a:t>doing</a:t>
            </a:r>
            <a:r>
              <a:rPr lang="en-GB" sz="2400" dirty="0" smtClean="0">
                <a:latin typeface="Comic Sans MS" pitchFamily="66" charset="0"/>
              </a:rPr>
              <a:t>.</a:t>
            </a:r>
          </a:p>
          <a:p>
            <a:endParaRPr lang="en-GB" sz="2400" dirty="0">
              <a:latin typeface="Comic Sans MS" pitchFamily="66" charset="0"/>
            </a:endParaRPr>
          </a:p>
          <a:p>
            <a:r>
              <a:rPr lang="en-GB" sz="2400" dirty="0" smtClean="0">
                <a:latin typeface="Comic Sans MS" pitchFamily="66" charset="0"/>
              </a:rPr>
              <a:t>The behaviour is simply to fit in with a group and once away from the group, behaviour and opinions will be back to ‘normal’.</a:t>
            </a:r>
          </a:p>
          <a:p>
            <a:endParaRPr lang="en-GB" sz="2400" dirty="0">
              <a:latin typeface="Comic Sans MS" pitchFamily="66" charset="0"/>
            </a:endParaRPr>
          </a:p>
          <a:p>
            <a:r>
              <a:rPr lang="en-GB" sz="2400" dirty="0" smtClean="0">
                <a:latin typeface="Comic Sans MS" pitchFamily="66" charset="0"/>
              </a:rPr>
              <a:t>Real life example: Laughing at a joke you don’t find funny.</a:t>
            </a:r>
            <a:endParaRPr lang="en-GB" sz="2400" dirty="0">
              <a:latin typeface="Comic Sans MS" pitchFamily="66" charset="0"/>
            </a:endParaRPr>
          </a:p>
        </p:txBody>
      </p:sp>
    </p:spTree>
    <p:extLst>
      <p:ext uri="{BB962C8B-B14F-4D97-AF65-F5344CB8AC3E}">
        <p14:creationId xmlns:p14="http://schemas.microsoft.com/office/powerpoint/2010/main" val="3537460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4624"/>
            <a:ext cx="7024744" cy="1143000"/>
          </a:xfrm>
        </p:spPr>
        <p:txBody>
          <a:bodyPr/>
          <a:lstStyle/>
          <a:p>
            <a:r>
              <a:rPr lang="en-GB" dirty="0" smtClean="0">
                <a:latin typeface="Comic Sans MS" pitchFamily="66" charset="0"/>
              </a:rPr>
              <a:t>Identification</a:t>
            </a:r>
            <a:endParaRPr lang="en-GB" dirty="0">
              <a:latin typeface="Comic Sans MS" pitchFamily="66" charset="0"/>
            </a:endParaRPr>
          </a:p>
        </p:txBody>
      </p:sp>
      <p:sp>
        <p:nvSpPr>
          <p:cNvPr id="3" name="Content Placeholder 2"/>
          <p:cNvSpPr>
            <a:spLocks noGrp="1"/>
          </p:cNvSpPr>
          <p:nvPr>
            <p:ph idx="1"/>
          </p:nvPr>
        </p:nvSpPr>
        <p:spPr>
          <a:xfrm>
            <a:off x="1043492" y="1700808"/>
            <a:ext cx="6777317" cy="4131821"/>
          </a:xfrm>
        </p:spPr>
        <p:txBody>
          <a:bodyPr>
            <a:normAutofit/>
          </a:bodyPr>
          <a:lstStyle/>
          <a:p>
            <a:endParaRPr lang="en-GB" dirty="0">
              <a:latin typeface="Comic Sans MS" pitchFamily="66" charset="0"/>
            </a:endParaRPr>
          </a:p>
          <a:p>
            <a:pPr marL="68580" indent="0">
              <a:buNone/>
            </a:pPr>
            <a:endParaRPr lang="en-GB" dirty="0">
              <a:latin typeface="Comic Sans MS" pitchFamily="66" charset="0"/>
            </a:endParaRPr>
          </a:p>
        </p:txBody>
      </p:sp>
      <p:sp>
        <p:nvSpPr>
          <p:cNvPr id="4" name="TextBox 3"/>
          <p:cNvSpPr txBox="1"/>
          <p:nvPr/>
        </p:nvSpPr>
        <p:spPr>
          <a:xfrm>
            <a:off x="5148064" y="44624"/>
            <a:ext cx="3024336" cy="523220"/>
          </a:xfrm>
          <a:prstGeom prst="rect">
            <a:avLst/>
          </a:prstGeom>
          <a:noFill/>
        </p:spPr>
        <p:txBody>
          <a:bodyPr wrap="square" rtlCol="0">
            <a:spAutoFit/>
          </a:bodyPr>
          <a:lstStyle/>
          <a:p>
            <a:r>
              <a:rPr lang="en-GB" sz="2800" dirty="0" smtClean="0">
                <a:solidFill>
                  <a:schemeClr val="bg2">
                    <a:lumMod val="75000"/>
                  </a:schemeClr>
                </a:solidFill>
                <a:latin typeface="Comic Sans MS" pitchFamily="66" charset="0"/>
              </a:rPr>
              <a:t>1.1 conformity</a:t>
            </a:r>
            <a:endParaRPr lang="en-GB" sz="2800" dirty="0">
              <a:solidFill>
                <a:schemeClr val="bg2">
                  <a:lumMod val="75000"/>
                </a:schemeClr>
              </a:solidFill>
              <a:latin typeface="Comic Sans MS" pitchFamily="66" charset="0"/>
            </a:endParaRPr>
          </a:p>
        </p:txBody>
      </p:sp>
      <p:pic>
        <p:nvPicPr>
          <p:cNvPr id="5" name="Picture 3" descr="C:\Users\Jane\AppData\Local\Microsoft\Windows\Temporary Internet Files\Content.IE5\3MCGBGZ4\key-16457-lar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1196752"/>
            <a:ext cx="2088232" cy="47468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39552" y="1340768"/>
            <a:ext cx="5904656" cy="4893647"/>
          </a:xfrm>
          <a:prstGeom prst="rect">
            <a:avLst/>
          </a:prstGeom>
          <a:noFill/>
        </p:spPr>
        <p:txBody>
          <a:bodyPr wrap="square" rtlCol="0">
            <a:spAutoFit/>
          </a:bodyPr>
          <a:lstStyle/>
          <a:p>
            <a:r>
              <a:rPr lang="en-GB" sz="2400" dirty="0" smtClean="0">
                <a:latin typeface="Comic Sans MS" pitchFamily="66" charset="0"/>
              </a:rPr>
              <a:t>Sometimes a person conforms to the behaviours of a group because membership of the group is desirable.</a:t>
            </a:r>
          </a:p>
          <a:p>
            <a:endParaRPr lang="en-GB" sz="2400" dirty="0" smtClean="0">
              <a:latin typeface="Comic Sans MS" pitchFamily="66" charset="0"/>
            </a:endParaRPr>
          </a:p>
          <a:p>
            <a:r>
              <a:rPr lang="en-GB" sz="2400" dirty="0" smtClean="0">
                <a:latin typeface="Comic Sans MS" pitchFamily="66" charset="0"/>
              </a:rPr>
              <a:t>Public and private acceptance of majority influence in order to gain group acceptance.</a:t>
            </a:r>
            <a:endParaRPr lang="en-GB" sz="2400" dirty="0">
              <a:latin typeface="Comic Sans MS" pitchFamily="66" charset="0"/>
            </a:endParaRPr>
          </a:p>
          <a:p>
            <a:endParaRPr lang="en-GB" sz="2400" dirty="0" smtClean="0">
              <a:latin typeface="Comic Sans MS" pitchFamily="66" charset="0"/>
            </a:endParaRPr>
          </a:p>
          <a:p>
            <a:r>
              <a:rPr lang="en-GB" sz="2400" dirty="0" smtClean="0">
                <a:latin typeface="Comic Sans MS" pitchFamily="66" charset="0"/>
              </a:rPr>
              <a:t>You are publically part of a group but privately you may behave differently.</a:t>
            </a:r>
          </a:p>
          <a:p>
            <a:endParaRPr lang="en-GB" sz="2400" dirty="0">
              <a:latin typeface="Comic Sans MS" pitchFamily="66" charset="0"/>
            </a:endParaRPr>
          </a:p>
          <a:p>
            <a:r>
              <a:rPr lang="en-GB" sz="2400" dirty="0" smtClean="0">
                <a:latin typeface="Comic Sans MS" pitchFamily="66" charset="0"/>
              </a:rPr>
              <a:t>Real life example: Football team</a:t>
            </a:r>
          </a:p>
          <a:p>
            <a:r>
              <a:rPr lang="en-GB" sz="2400" dirty="0" smtClean="0">
                <a:latin typeface="Comic Sans MS" pitchFamily="66" charset="0"/>
              </a:rPr>
              <a:t>School uniforms, work uniforms etc. </a:t>
            </a:r>
            <a:endParaRPr lang="en-GB" sz="2400" dirty="0">
              <a:latin typeface="Comic Sans MS" pitchFamily="66" charset="0"/>
            </a:endParaRPr>
          </a:p>
        </p:txBody>
      </p:sp>
    </p:spTree>
    <p:extLst>
      <p:ext uri="{BB962C8B-B14F-4D97-AF65-F5344CB8AC3E}">
        <p14:creationId xmlns:p14="http://schemas.microsoft.com/office/powerpoint/2010/main" val="38210822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4624"/>
            <a:ext cx="7024744" cy="1143000"/>
          </a:xfrm>
        </p:spPr>
        <p:txBody>
          <a:bodyPr/>
          <a:lstStyle/>
          <a:p>
            <a:r>
              <a:rPr lang="en-GB" dirty="0" smtClean="0">
                <a:latin typeface="Comic Sans MS" pitchFamily="66" charset="0"/>
              </a:rPr>
              <a:t>Internalisation</a:t>
            </a:r>
            <a:endParaRPr lang="en-GB" dirty="0">
              <a:latin typeface="Comic Sans MS" pitchFamily="66" charset="0"/>
            </a:endParaRPr>
          </a:p>
        </p:txBody>
      </p:sp>
      <p:sp>
        <p:nvSpPr>
          <p:cNvPr id="3" name="Content Placeholder 2"/>
          <p:cNvSpPr>
            <a:spLocks noGrp="1"/>
          </p:cNvSpPr>
          <p:nvPr>
            <p:ph idx="1"/>
          </p:nvPr>
        </p:nvSpPr>
        <p:spPr>
          <a:xfrm>
            <a:off x="1043492" y="1700808"/>
            <a:ext cx="6777317" cy="4131821"/>
          </a:xfrm>
        </p:spPr>
        <p:txBody>
          <a:bodyPr>
            <a:normAutofit/>
          </a:bodyPr>
          <a:lstStyle/>
          <a:p>
            <a:endParaRPr lang="en-GB" dirty="0">
              <a:latin typeface="Comic Sans MS" pitchFamily="66" charset="0"/>
            </a:endParaRPr>
          </a:p>
          <a:p>
            <a:pPr marL="68580" indent="0">
              <a:buNone/>
            </a:pPr>
            <a:endParaRPr lang="en-GB" dirty="0">
              <a:latin typeface="Comic Sans MS" pitchFamily="66" charset="0"/>
            </a:endParaRPr>
          </a:p>
        </p:txBody>
      </p:sp>
      <p:sp>
        <p:nvSpPr>
          <p:cNvPr id="4" name="TextBox 3"/>
          <p:cNvSpPr txBox="1"/>
          <p:nvPr/>
        </p:nvSpPr>
        <p:spPr>
          <a:xfrm>
            <a:off x="5148064" y="44624"/>
            <a:ext cx="3024336" cy="523220"/>
          </a:xfrm>
          <a:prstGeom prst="rect">
            <a:avLst/>
          </a:prstGeom>
          <a:noFill/>
        </p:spPr>
        <p:txBody>
          <a:bodyPr wrap="square" rtlCol="0">
            <a:spAutoFit/>
          </a:bodyPr>
          <a:lstStyle/>
          <a:p>
            <a:r>
              <a:rPr lang="en-GB" sz="2800" dirty="0" smtClean="0">
                <a:solidFill>
                  <a:schemeClr val="bg2">
                    <a:lumMod val="75000"/>
                  </a:schemeClr>
                </a:solidFill>
                <a:latin typeface="Comic Sans MS" pitchFamily="66" charset="0"/>
              </a:rPr>
              <a:t>1.1 conformity</a:t>
            </a:r>
            <a:endParaRPr lang="en-GB" sz="2800" dirty="0">
              <a:solidFill>
                <a:schemeClr val="bg2">
                  <a:lumMod val="75000"/>
                </a:schemeClr>
              </a:solidFill>
              <a:latin typeface="Comic Sans MS" pitchFamily="66" charset="0"/>
            </a:endParaRPr>
          </a:p>
        </p:txBody>
      </p:sp>
      <p:pic>
        <p:nvPicPr>
          <p:cNvPr id="5" name="Picture 3" descr="C:\Users\Jane\AppData\Local\Microsoft\Windows\Temporary Internet Files\Content.IE5\3MCGBGZ4\key-16457-lar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1196752"/>
            <a:ext cx="2088232" cy="47468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67544" y="1268760"/>
            <a:ext cx="6408712" cy="5262980"/>
          </a:xfrm>
          <a:prstGeom prst="rect">
            <a:avLst/>
          </a:prstGeom>
          <a:noFill/>
        </p:spPr>
        <p:txBody>
          <a:bodyPr wrap="square" rtlCol="0">
            <a:spAutoFit/>
          </a:bodyPr>
          <a:lstStyle/>
          <a:p>
            <a:r>
              <a:rPr lang="en-GB" sz="2800" dirty="0" smtClean="0">
                <a:latin typeface="Comic Sans MS" pitchFamily="66" charset="0"/>
              </a:rPr>
              <a:t>This is when a person genuinely believes and accepts a group norm. This would be publicly and privately as the views, behaviour and beliefs become part of the way they think.</a:t>
            </a:r>
          </a:p>
          <a:p>
            <a:endParaRPr lang="en-GB" sz="2800" dirty="0">
              <a:latin typeface="Comic Sans MS" pitchFamily="66" charset="0"/>
            </a:endParaRPr>
          </a:p>
          <a:p>
            <a:r>
              <a:rPr lang="en-GB" sz="2800" dirty="0" smtClean="0">
                <a:latin typeface="Comic Sans MS" pitchFamily="66" charset="0"/>
              </a:rPr>
              <a:t>The behaviour and beliefs are present even when not with the group. </a:t>
            </a:r>
          </a:p>
          <a:p>
            <a:endParaRPr lang="en-GB" sz="2800" dirty="0">
              <a:latin typeface="Comic Sans MS" pitchFamily="66" charset="0"/>
            </a:endParaRPr>
          </a:p>
          <a:p>
            <a:r>
              <a:rPr lang="en-GB" sz="2800" dirty="0" smtClean="0">
                <a:latin typeface="Comic Sans MS" pitchFamily="66" charset="0"/>
              </a:rPr>
              <a:t>Real life example: Religion, Vegetarianism</a:t>
            </a:r>
            <a:endParaRPr lang="en-GB" sz="2800" dirty="0">
              <a:latin typeface="Comic Sans MS" pitchFamily="66" charset="0"/>
            </a:endParaRPr>
          </a:p>
        </p:txBody>
      </p:sp>
    </p:spTree>
    <p:extLst>
      <p:ext uri="{BB962C8B-B14F-4D97-AF65-F5344CB8AC3E}">
        <p14:creationId xmlns:p14="http://schemas.microsoft.com/office/powerpoint/2010/main" val="27423008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692696"/>
            <a:ext cx="7024744" cy="1143000"/>
          </a:xfrm>
        </p:spPr>
        <p:txBody>
          <a:bodyPr>
            <a:normAutofit fontScale="90000"/>
          </a:bodyPr>
          <a:lstStyle/>
          <a:p>
            <a:r>
              <a:rPr lang="en-GB" dirty="0" smtClean="0">
                <a:latin typeface="Comic Sans MS" pitchFamily="66" charset="0"/>
              </a:rPr>
              <a:t>Internalisation, identification or compliance?</a:t>
            </a:r>
            <a:endParaRPr lang="en-GB" dirty="0">
              <a:latin typeface="Comic Sans MS" pitchFamily="66" charset="0"/>
            </a:endParaRPr>
          </a:p>
        </p:txBody>
      </p:sp>
      <p:sp>
        <p:nvSpPr>
          <p:cNvPr id="3" name="Content Placeholder 2"/>
          <p:cNvSpPr>
            <a:spLocks noGrp="1"/>
          </p:cNvSpPr>
          <p:nvPr>
            <p:ph idx="1"/>
          </p:nvPr>
        </p:nvSpPr>
        <p:spPr>
          <a:xfrm>
            <a:off x="1043608" y="1844824"/>
            <a:ext cx="6777317" cy="4464496"/>
          </a:xfrm>
        </p:spPr>
        <p:txBody>
          <a:bodyPr>
            <a:normAutofit/>
          </a:bodyPr>
          <a:lstStyle/>
          <a:p>
            <a:r>
              <a:rPr lang="en-GB" dirty="0" smtClean="0">
                <a:latin typeface="Comic Sans MS" pitchFamily="66" charset="0"/>
              </a:rPr>
              <a:t>Jamie always wears smart shoes but found out that at college most boys wear trainers. He decided to buy a pair of trainers and only wear them when he is in college.</a:t>
            </a:r>
          </a:p>
          <a:p>
            <a:endParaRPr lang="en-GB" dirty="0">
              <a:latin typeface="Comic Sans MS" pitchFamily="66" charset="0"/>
            </a:endParaRPr>
          </a:p>
          <a:p>
            <a:r>
              <a:rPr lang="en-GB" dirty="0" smtClean="0">
                <a:latin typeface="Comic Sans MS" pitchFamily="66" charset="0"/>
              </a:rPr>
              <a:t>Katie spoke to her local MP about Labour policies; she now is campaigning for Labour</a:t>
            </a:r>
          </a:p>
          <a:p>
            <a:pPr marL="68580" indent="0">
              <a:buNone/>
            </a:pPr>
            <a:r>
              <a:rPr lang="en-GB" dirty="0" smtClean="0">
                <a:latin typeface="Comic Sans MS" pitchFamily="66" charset="0"/>
              </a:rPr>
              <a:t> </a:t>
            </a:r>
          </a:p>
          <a:p>
            <a:r>
              <a:rPr lang="en-GB" dirty="0" smtClean="0">
                <a:latin typeface="Comic Sans MS" pitchFamily="66" charset="0"/>
              </a:rPr>
              <a:t>James puts his coat in the cloakroom despite wanting to take it into the restaurant.</a:t>
            </a:r>
            <a:endParaRPr lang="en-GB" dirty="0">
              <a:latin typeface="Comic Sans MS" pitchFamily="66" charset="0"/>
            </a:endParaRPr>
          </a:p>
        </p:txBody>
      </p:sp>
      <p:sp>
        <p:nvSpPr>
          <p:cNvPr id="4" name="TextBox 3"/>
          <p:cNvSpPr txBox="1"/>
          <p:nvPr/>
        </p:nvSpPr>
        <p:spPr>
          <a:xfrm>
            <a:off x="5076056" y="44624"/>
            <a:ext cx="3168352" cy="523220"/>
          </a:xfrm>
          <a:prstGeom prst="rect">
            <a:avLst/>
          </a:prstGeom>
          <a:noFill/>
        </p:spPr>
        <p:txBody>
          <a:bodyPr wrap="square" rtlCol="0">
            <a:spAutoFit/>
          </a:bodyPr>
          <a:lstStyle/>
          <a:p>
            <a:r>
              <a:rPr lang="en-GB" sz="2800" dirty="0" smtClean="0">
                <a:solidFill>
                  <a:schemeClr val="bg2">
                    <a:lumMod val="75000"/>
                  </a:schemeClr>
                </a:solidFill>
                <a:latin typeface="Comic Sans MS" pitchFamily="66" charset="0"/>
              </a:rPr>
              <a:t>1.1 Conformity</a:t>
            </a:r>
            <a:endParaRPr lang="en-GB" sz="2800" dirty="0">
              <a:solidFill>
                <a:schemeClr val="bg2">
                  <a:lumMod val="75000"/>
                </a:schemeClr>
              </a:solidFill>
              <a:latin typeface="Comic Sans MS" pitchFamily="66" charset="0"/>
            </a:endParaRPr>
          </a:p>
        </p:txBody>
      </p:sp>
      <p:sp>
        <p:nvSpPr>
          <p:cNvPr id="6" name="TextBox 5"/>
          <p:cNvSpPr txBox="1"/>
          <p:nvPr/>
        </p:nvSpPr>
        <p:spPr>
          <a:xfrm>
            <a:off x="6804248" y="3109610"/>
            <a:ext cx="1656184" cy="369332"/>
          </a:xfrm>
          <a:prstGeom prst="rect">
            <a:avLst/>
          </a:prstGeom>
          <a:noFill/>
        </p:spPr>
        <p:txBody>
          <a:bodyPr wrap="square" rtlCol="0">
            <a:spAutoFit/>
          </a:bodyPr>
          <a:lstStyle/>
          <a:p>
            <a:r>
              <a:rPr lang="en-GB" dirty="0" smtClean="0"/>
              <a:t>Identification</a:t>
            </a:r>
            <a:endParaRPr lang="en-GB" dirty="0"/>
          </a:p>
        </p:txBody>
      </p:sp>
      <p:sp>
        <p:nvSpPr>
          <p:cNvPr id="7" name="TextBox 6"/>
          <p:cNvSpPr txBox="1"/>
          <p:nvPr/>
        </p:nvSpPr>
        <p:spPr>
          <a:xfrm>
            <a:off x="6804248" y="4662428"/>
            <a:ext cx="1872208" cy="369332"/>
          </a:xfrm>
          <a:prstGeom prst="rect">
            <a:avLst/>
          </a:prstGeom>
          <a:noFill/>
        </p:spPr>
        <p:txBody>
          <a:bodyPr wrap="square" rtlCol="0">
            <a:spAutoFit/>
          </a:bodyPr>
          <a:lstStyle/>
          <a:p>
            <a:r>
              <a:rPr lang="en-GB" dirty="0" smtClean="0"/>
              <a:t>Internalisation</a:t>
            </a:r>
            <a:endParaRPr lang="en-GB" dirty="0"/>
          </a:p>
        </p:txBody>
      </p:sp>
      <p:sp>
        <p:nvSpPr>
          <p:cNvPr id="8" name="TextBox 7"/>
          <p:cNvSpPr txBox="1"/>
          <p:nvPr/>
        </p:nvSpPr>
        <p:spPr>
          <a:xfrm>
            <a:off x="6804248" y="5805264"/>
            <a:ext cx="1587294" cy="369332"/>
          </a:xfrm>
          <a:prstGeom prst="rect">
            <a:avLst/>
          </a:prstGeom>
          <a:noFill/>
        </p:spPr>
        <p:txBody>
          <a:bodyPr wrap="none" rtlCol="0">
            <a:spAutoFit/>
          </a:bodyPr>
          <a:lstStyle/>
          <a:p>
            <a:r>
              <a:rPr lang="en-GB" dirty="0" smtClean="0"/>
              <a:t>Compliance</a:t>
            </a:r>
            <a:endParaRPr lang="en-GB" dirty="0"/>
          </a:p>
        </p:txBody>
      </p:sp>
    </p:spTree>
    <p:extLst>
      <p:ext uri="{BB962C8B-B14F-4D97-AF65-F5344CB8AC3E}">
        <p14:creationId xmlns:p14="http://schemas.microsoft.com/office/powerpoint/2010/main" val="1803012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332656"/>
            <a:ext cx="7024744" cy="1143000"/>
          </a:xfrm>
        </p:spPr>
        <p:txBody>
          <a:bodyPr/>
          <a:lstStyle/>
          <a:p>
            <a:r>
              <a:rPr lang="en-GB" dirty="0" smtClean="0">
                <a:latin typeface="Comic Sans MS" pitchFamily="66" charset="0"/>
              </a:rPr>
              <a:t>Real-life application</a:t>
            </a:r>
            <a:endParaRPr lang="en-GB" dirty="0">
              <a:latin typeface="Comic Sans MS" pitchFamily="66" charset="0"/>
            </a:endParaRPr>
          </a:p>
        </p:txBody>
      </p:sp>
      <p:sp>
        <p:nvSpPr>
          <p:cNvPr id="3" name="Content Placeholder 2"/>
          <p:cNvSpPr>
            <a:spLocks noGrp="1"/>
          </p:cNvSpPr>
          <p:nvPr>
            <p:ph idx="1"/>
          </p:nvPr>
        </p:nvSpPr>
        <p:spPr>
          <a:xfrm>
            <a:off x="1043608" y="1484784"/>
            <a:ext cx="6777317" cy="2329484"/>
          </a:xfrm>
        </p:spPr>
        <p:txBody>
          <a:bodyPr/>
          <a:lstStyle/>
          <a:p>
            <a:pPr marL="68580" indent="0">
              <a:buNone/>
            </a:pPr>
            <a:r>
              <a:rPr lang="en-GB" dirty="0" err="1" smtClean="0">
                <a:latin typeface="Comic Sans MS" pitchFamily="66" charset="0"/>
              </a:rPr>
              <a:t>Schutz</a:t>
            </a:r>
            <a:r>
              <a:rPr lang="en-GB" dirty="0" smtClean="0">
                <a:latin typeface="Comic Sans MS" pitchFamily="66" charset="0"/>
              </a:rPr>
              <a:t> et al (2008) found they were able to change the behaviour of hotel guests by using printed messages encouraging them to save energy.  The messages that suggested other guests were using fewer bath towels were most successful.</a:t>
            </a:r>
            <a:endParaRPr lang="en-GB" dirty="0">
              <a:latin typeface="Comic Sans MS" pitchFamily="66" charset="0"/>
            </a:endParaRPr>
          </a:p>
        </p:txBody>
      </p:sp>
      <p:sp>
        <p:nvSpPr>
          <p:cNvPr id="4" name="TextBox 3"/>
          <p:cNvSpPr txBox="1"/>
          <p:nvPr/>
        </p:nvSpPr>
        <p:spPr>
          <a:xfrm>
            <a:off x="5076056" y="44624"/>
            <a:ext cx="3168352" cy="523220"/>
          </a:xfrm>
          <a:prstGeom prst="rect">
            <a:avLst/>
          </a:prstGeom>
          <a:noFill/>
        </p:spPr>
        <p:txBody>
          <a:bodyPr wrap="square" rtlCol="0">
            <a:spAutoFit/>
          </a:bodyPr>
          <a:lstStyle/>
          <a:p>
            <a:r>
              <a:rPr lang="en-GB" sz="2800" dirty="0" smtClean="0">
                <a:solidFill>
                  <a:schemeClr val="bg2">
                    <a:lumMod val="75000"/>
                  </a:schemeClr>
                </a:solidFill>
                <a:latin typeface="Comic Sans MS" pitchFamily="66" charset="0"/>
              </a:rPr>
              <a:t>1.1 Conformity</a:t>
            </a:r>
            <a:endParaRPr lang="en-GB" sz="2800" dirty="0">
              <a:solidFill>
                <a:schemeClr val="bg2">
                  <a:lumMod val="75000"/>
                </a:schemeClr>
              </a:solidFill>
              <a:latin typeface="Comic Sans MS" pitchFamily="66" charset="0"/>
            </a:endParaRPr>
          </a:p>
        </p:txBody>
      </p:sp>
      <p:sp>
        <p:nvSpPr>
          <p:cNvPr id="5" name="TextBox 4"/>
          <p:cNvSpPr txBox="1"/>
          <p:nvPr/>
        </p:nvSpPr>
        <p:spPr>
          <a:xfrm>
            <a:off x="611561" y="4221088"/>
            <a:ext cx="7848872" cy="954107"/>
          </a:xfrm>
          <a:prstGeom prst="rect">
            <a:avLst/>
          </a:prstGeom>
          <a:noFill/>
        </p:spPr>
        <p:txBody>
          <a:bodyPr wrap="square" rtlCol="0">
            <a:spAutoFit/>
          </a:bodyPr>
          <a:lstStyle/>
          <a:p>
            <a:r>
              <a:rPr lang="en-US" sz="2800" b="1" dirty="0" smtClean="0"/>
              <a:t>Question:  Is this ISI or NSI? </a:t>
            </a:r>
          </a:p>
          <a:p>
            <a:r>
              <a:rPr lang="en-US" sz="2800" b="1" dirty="0"/>
              <a:t>	</a:t>
            </a:r>
            <a:r>
              <a:rPr lang="en-US" sz="2800" b="1" dirty="0" smtClean="0"/>
              <a:t>	Explain your answer</a:t>
            </a:r>
            <a:endParaRPr lang="en-US" sz="2800" b="1" dirty="0"/>
          </a:p>
        </p:txBody>
      </p:sp>
    </p:spTree>
    <p:extLst>
      <p:ext uri="{BB962C8B-B14F-4D97-AF65-F5344CB8AC3E}">
        <p14:creationId xmlns:p14="http://schemas.microsoft.com/office/powerpoint/2010/main" val="2485433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373438772"/>
              </p:ext>
            </p:extLst>
          </p:nvPr>
        </p:nvGraphicFramePr>
        <p:xfrm>
          <a:off x="1691680" y="692696"/>
          <a:ext cx="5741991" cy="6339840"/>
        </p:xfrm>
        <a:graphic>
          <a:graphicData uri="http://schemas.openxmlformats.org/drawingml/2006/table">
            <a:tbl>
              <a:tblPr firstRow="1" firstCol="1" bandRow="1">
                <a:tableStyleId>{5C22544A-7EE6-4342-B048-85BDC9FD1C3A}</a:tableStyleId>
              </a:tblPr>
              <a:tblGrid>
                <a:gridCol w="566928"/>
                <a:gridCol w="2178445"/>
                <a:gridCol w="2996618"/>
              </a:tblGrid>
              <a:tr h="149026">
                <a:tc gridSpan="3">
                  <a:txBody>
                    <a:bodyPr/>
                    <a:lstStyle/>
                    <a:p>
                      <a:pPr>
                        <a:spcAft>
                          <a:spcPts val="0"/>
                        </a:spcAft>
                      </a:pPr>
                      <a:r>
                        <a:rPr lang="en-GB" sz="1000" u="none" strike="noStrike" dirty="0">
                          <a:effectLst/>
                        </a:rPr>
                        <a:t> </a:t>
                      </a:r>
                      <a:endParaRPr lang="en-GB" sz="1000" dirty="0">
                        <a:effectLst/>
                        <a:latin typeface="Calibri"/>
                        <a:ea typeface="Calibri"/>
                        <a:cs typeface="Times New Roman"/>
                      </a:endParaRPr>
                    </a:p>
                  </a:txBody>
                  <a:tcPr marL="63846" marR="63846" marT="0" marB="0"/>
                </a:tc>
                <a:tc hMerge="1">
                  <a:txBody>
                    <a:bodyPr/>
                    <a:lstStyle/>
                    <a:p>
                      <a:endParaRPr lang="en-GB"/>
                    </a:p>
                  </a:txBody>
                  <a:tcPr/>
                </a:tc>
                <a:tc hMerge="1">
                  <a:txBody>
                    <a:bodyPr/>
                    <a:lstStyle/>
                    <a:p>
                      <a:endParaRPr lang="en-GB"/>
                    </a:p>
                  </a:txBody>
                  <a:tcPr/>
                </a:tc>
              </a:tr>
              <a:tr h="536446">
                <a:tc>
                  <a:txBody>
                    <a:bodyPr/>
                    <a:lstStyle/>
                    <a:p>
                      <a:pPr>
                        <a:spcAft>
                          <a:spcPts val="0"/>
                        </a:spcAft>
                      </a:pPr>
                      <a:r>
                        <a:rPr lang="en-GB" sz="1000" dirty="0">
                          <a:effectLst/>
                        </a:rPr>
                        <a:t> </a:t>
                      </a:r>
                      <a:endParaRPr lang="en-GB" sz="1000" dirty="0">
                        <a:effectLst/>
                        <a:latin typeface="Calibri"/>
                        <a:ea typeface="Calibri"/>
                        <a:cs typeface="Times New Roman"/>
                      </a:endParaRPr>
                    </a:p>
                  </a:txBody>
                  <a:tcPr marL="63846" marR="63846" marT="0" marB="0"/>
                </a:tc>
                <a:tc>
                  <a:txBody>
                    <a:bodyPr/>
                    <a:lstStyle/>
                    <a:p>
                      <a:pPr>
                        <a:spcAft>
                          <a:spcPts val="0"/>
                        </a:spcAft>
                      </a:pPr>
                      <a:r>
                        <a:rPr lang="en-GB" sz="1200" dirty="0">
                          <a:effectLst/>
                        </a:rPr>
                        <a:t>Types of conformity </a:t>
                      </a:r>
                      <a:endParaRPr lang="en-GB" sz="1200" dirty="0">
                        <a:effectLst/>
                        <a:latin typeface="Calibri"/>
                        <a:ea typeface="Calibri"/>
                        <a:cs typeface="Times New Roman"/>
                      </a:endParaRPr>
                    </a:p>
                  </a:txBody>
                  <a:tcPr marL="63846" marR="63846" marT="0" marB="0"/>
                </a:tc>
                <a:tc>
                  <a:txBody>
                    <a:bodyPr/>
                    <a:lstStyle/>
                    <a:p>
                      <a:pPr>
                        <a:spcAft>
                          <a:spcPts val="0"/>
                        </a:spcAft>
                      </a:pPr>
                      <a:r>
                        <a:rPr lang="en-GB" sz="1200" dirty="0">
                          <a:effectLst/>
                        </a:rPr>
                        <a:t>internalisation, identification and compliance. </a:t>
                      </a:r>
                    </a:p>
                    <a:p>
                      <a:pPr>
                        <a:spcAft>
                          <a:spcPts val="0"/>
                        </a:spcAft>
                      </a:pPr>
                      <a:r>
                        <a:rPr lang="en-GB" sz="1200" dirty="0">
                          <a:effectLst/>
                        </a:rPr>
                        <a:t> </a:t>
                      </a:r>
                      <a:endParaRPr lang="en-GB" sz="1200" dirty="0">
                        <a:effectLst/>
                        <a:latin typeface="Calibri"/>
                        <a:ea typeface="Calibri"/>
                        <a:cs typeface="Times New Roman"/>
                      </a:endParaRPr>
                    </a:p>
                  </a:txBody>
                  <a:tcPr marL="63846" marR="63846" marT="0" marB="0"/>
                </a:tc>
              </a:tr>
              <a:tr h="1072893">
                <a:tc>
                  <a:txBody>
                    <a:bodyPr/>
                    <a:lstStyle/>
                    <a:p>
                      <a:pPr>
                        <a:spcAft>
                          <a:spcPts val="0"/>
                        </a:spcAft>
                      </a:pPr>
                      <a:r>
                        <a:rPr lang="en-GB" sz="1000" dirty="0">
                          <a:effectLst/>
                        </a:rPr>
                        <a:t> </a:t>
                      </a:r>
                      <a:r>
                        <a:rPr lang="en-GB" sz="1000" dirty="0" smtClean="0">
                          <a:effectLst/>
                        </a:rPr>
                        <a:t>1.2</a:t>
                      </a:r>
                    </a:p>
                    <a:p>
                      <a:pPr>
                        <a:spcAft>
                          <a:spcPts val="0"/>
                        </a:spcAft>
                      </a:pPr>
                      <a:endParaRPr lang="en-GB" sz="1000" dirty="0" smtClean="0">
                        <a:effectLst/>
                        <a:latin typeface="Calibri"/>
                        <a:ea typeface="Calibri"/>
                        <a:cs typeface="Times New Roman"/>
                      </a:endParaRPr>
                    </a:p>
                    <a:p>
                      <a:pPr>
                        <a:spcAft>
                          <a:spcPts val="0"/>
                        </a:spcAft>
                      </a:pPr>
                      <a:endParaRPr lang="en-GB" sz="1000" dirty="0" smtClean="0">
                        <a:effectLst/>
                        <a:latin typeface="Calibri"/>
                        <a:ea typeface="Calibri"/>
                        <a:cs typeface="Times New Roman"/>
                      </a:endParaRPr>
                    </a:p>
                    <a:p>
                      <a:pPr>
                        <a:spcAft>
                          <a:spcPts val="0"/>
                        </a:spcAft>
                      </a:pPr>
                      <a:endParaRPr lang="en-GB" sz="1000" dirty="0" smtClean="0">
                        <a:effectLst/>
                        <a:latin typeface="Calibri"/>
                        <a:ea typeface="Calibri"/>
                        <a:cs typeface="Times New Roman"/>
                      </a:endParaRPr>
                    </a:p>
                    <a:p>
                      <a:pPr algn="l">
                        <a:spcAft>
                          <a:spcPts val="0"/>
                        </a:spcAft>
                      </a:pPr>
                      <a:r>
                        <a:rPr lang="en-GB" sz="1000" dirty="0" smtClean="0">
                          <a:effectLst/>
                          <a:latin typeface="Calibri"/>
                          <a:ea typeface="Calibri"/>
                          <a:cs typeface="Times New Roman"/>
                        </a:rPr>
                        <a:t>1.3</a:t>
                      </a:r>
                      <a:endParaRPr lang="en-GB" sz="1000" dirty="0">
                        <a:effectLst/>
                        <a:latin typeface="Calibri"/>
                        <a:ea typeface="Calibri"/>
                        <a:cs typeface="Times New Roman"/>
                      </a:endParaRPr>
                    </a:p>
                  </a:txBody>
                  <a:tcPr marL="63846" marR="63846" marT="0" marB="0"/>
                </a:tc>
                <a:tc>
                  <a:txBody>
                    <a:bodyPr/>
                    <a:lstStyle/>
                    <a:p>
                      <a:pPr>
                        <a:spcAft>
                          <a:spcPts val="0"/>
                        </a:spcAft>
                      </a:pPr>
                      <a:r>
                        <a:rPr lang="en-GB" sz="1400" b="1" dirty="0">
                          <a:solidFill>
                            <a:srgbClr val="FF0000"/>
                          </a:solidFill>
                          <a:effectLst/>
                        </a:rPr>
                        <a:t>Explanations for conformity</a:t>
                      </a:r>
                      <a:endParaRPr lang="en-GB" sz="1400" b="1" dirty="0">
                        <a:solidFill>
                          <a:srgbClr val="FF0000"/>
                        </a:solidFill>
                        <a:effectLst/>
                        <a:latin typeface="Calibri"/>
                        <a:ea typeface="Calibri"/>
                        <a:cs typeface="Times New Roman"/>
                      </a:endParaRPr>
                    </a:p>
                  </a:txBody>
                  <a:tcPr marL="63846" marR="63846" marT="0" marB="0"/>
                </a:tc>
                <a:tc>
                  <a:txBody>
                    <a:bodyPr/>
                    <a:lstStyle/>
                    <a:p>
                      <a:pPr>
                        <a:spcAft>
                          <a:spcPts val="0"/>
                        </a:spcAft>
                      </a:pPr>
                      <a:r>
                        <a:rPr lang="en-GB" sz="1200" b="1" dirty="0">
                          <a:solidFill>
                            <a:srgbClr val="FF0000"/>
                          </a:solidFill>
                          <a:effectLst/>
                        </a:rPr>
                        <a:t>informational social influence and normative social influence, and </a:t>
                      </a:r>
                      <a:endParaRPr lang="en-GB" sz="1200" b="1" dirty="0" smtClean="0">
                        <a:solidFill>
                          <a:srgbClr val="FF0000"/>
                        </a:solidFill>
                        <a:effectLst/>
                      </a:endParaRPr>
                    </a:p>
                    <a:p>
                      <a:pPr>
                        <a:spcAft>
                          <a:spcPts val="0"/>
                        </a:spcAft>
                      </a:pPr>
                      <a:endParaRPr lang="en-GB" sz="1200" b="1" dirty="0" smtClean="0">
                        <a:solidFill>
                          <a:srgbClr val="FF0000"/>
                        </a:solidFill>
                        <a:effectLst/>
                      </a:endParaRPr>
                    </a:p>
                    <a:p>
                      <a:pPr>
                        <a:spcAft>
                          <a:spcPts val="0"/>
                        </a:spcAft>
                      </a:pPr>
                      <a:r>
                        <a:rPr lang="en-GB" sz="1200" b="1" dirty="0" smtClean="0">
                          <a:solidFill>
                            <a:srgbClr val="FF0000"/>
                          </a:solidFill>
                          <a:effectLst/>
                        </a:rPr>
                        <a:t>variables </a:t>
                      </a:r>
                      <a:r>
                        <a:rPr lang="en-GB" sz="1200" b="1" dirty="0">
                          <a:solidFill>
                            <a:srgbClr val="FF0000"/>
                          </a:solidFill>
                          <a:effectLst/>
                        </a:rPr>
                        <a:t>affecting conformity</a:t>
                      </a:r>
                    </a:p>
                    <a:p>
                      <a:pPr>
                        <a:spcAft>
                          <a:spcPts val="0"/>
                        </a:spcAft>
                      </a:pPr>
                      <a:r>
                        <a:rPr lang="en-GB" sz="1200" b="1" dirty="0">
                          <a:solidFill>
                            <a:srgbClr val="FF0000"/>
                          </a:solidFill>
                          <a:effectLst/>
                        </a:rPr>
                        <a:t>including group size, unanimity and task difficulty as investigated by Asch.</a:t>
                      </a:r>
                    </a:p>
                    <a:p>
                      <a:pPr>
                        <a:spcAft>
                          <a:spcPts val="0"/>
                        </a:spcAft>
                      </a:pPr>
                      <a:r>
                        <a:rPr lang="en-GB" sz="1200" dirty="0">
                          <a:effectLst/>
                        </a:rPr>
                        <a:t> </a:t>
                      </a:r>
                      <a:endParaRPr lang="en-GB" sz="1200" dirty="0">
                        <a:effectLst/>
                        <a:latin typeface="Calibri"/>
                        <a:ea typeface="Calibri"/>
                        <a:cs typeface="Times New Roman"/>
                      </a:endParaRPr>
                    </a:p>
                  </a:txBody>
                  <a:tcPr marL="63846" marR="63846" marT="0" marB="0"/>
                </a:tc>
              </a:tr>
              <a:tr h="357631">
                <a:tc>
                  <a:txBody>
                    <a:bodyPr/>
                    <a:lstStyle/>
                    <a:p>
                      <a:pPr>
                        <a:spcAft>
                          <a:spcPts val="0"/>
                        </a:spcAft>
                      </a:pPr>
                      <a:r>
                        <a:rPr lang="en-GB" sz="1000">
                          <a:effectLst/>
                        </a:rPr>
                        <a:t> </a:t>
                      </a:r>
                      <a:endParaRPr lang="en-GB" sz="1000">
                        <a:effectLst/>
                        <a:latin typeface="Calibri"/>
                        <a:ea typeface="Calibri"/>
                        <a:cs typeface="Times New Roman"/>
                      </a:endParaRPr>
                    </a:p>
                  </a:txBody>
                  <a:tcPr marL="63846" marR="63846" marT="0" marB="0"/>
                </a:tc>
                <a:tc>
                  <a:txBody>
                    <a:bodyPr/>
                    <a:lstStyle/>
                    <a:p>
                      <a:pPr>
                        <a:spcAft>
                          <a:spcPts val="0"/>
                        </a:spcAft>
                      </a:pPr>
                      <a:r>
                        <a:rPr lang="en-GB" sz="1200">
                          <a:effectLst/>
                        </a:rPr>
                        <a:t>Conformity to social roles</a:t>
                      </a:r>
                      <a:endParaRPr lang="en-GB" sz="1200">
                        <a:effectLst/>
                        <a:latin typeface="Calibri"/>
                        <a:ea typeface="Calibri"/>
                        <a:cs typeface="Times New Roman"/>
                      </a:endParaRPr>
                    </a:p>
                  </a:txBody>
                  <a:tcPr marL="63846" marR="63846" marT="0" marB="0"/>
                </a:tc>
                <a:tc>
                  <a:txBody>
                    <a:bodyPr/>
                    <a:lstStyle/>
                    <a:p>
                      <a:pPr>
                        <a:spcAft>
                          <a:spcPts val="0"/>
                        </a:spcAft>
                      </a:pPr>
                      <a:r>
                        <a:rPr lang="en-GB" sz="1200" dirty="0">
                          <a:effectLst/>
                        </a:rPr>
                        <a:t>investigated by </a:t>
                      </a:r>
                      <a:r>
                        <a:rPr lang="en-GB" sz="1200" dirty="0" err="1">
                          <a:effectLst/>
                        </a:rPr>
                        <a:t>Zimbardo</a:t>
                      </a:r>
                      <a:r>
                        <a:rPr lang="en-GB" sz="1200" dirty="0">
                          <a:effectLst/>
                        </a:rPr>
                        <a:t> </a:t>
                      </a:r>
                    </a:p>
                    <a:p>
                      <a:pPr>
                        <a:spcAft>
                          <a:spcPts val="0"/>
                        </a:spcAft>
                      </a:pPr>
                      <a:r>
                        <a:rPr lang="en-GB" sz="1200" dirty="0">
                          <a:effectLst/>
                        </a:rPr>
                        <a:t> </a:t>
                      </a:r>
                      <a:endParaRPr lang="en-GB" sz="1200" dirty="0">
                        <a:effectLst/>
                        <a:latin typeface="Calibri"/>
                        <a:ea typeface="Calibri"/>
                        <a:cs typeface="Times New Roman"/>
                      </a:endParaRPr>
                    </a:p>
                  </a:txBody>
                  <a:tcPr marL="63846" marR="63846" marT="0" marB="0"/>
                </a:tc>
              </a:tr>
              <a:tr h="1072893">
                <a:tc>
                  <a:txBody>
                    <a:bodyPr/>
                    <a:lstStyle/>
                    <a:p>
                      <a:pPr>
                        <a:spcAft>
                          <a:spcPts val="0"/>
                        </a:spcAft>
                      </a:pPr>
                      <a:r>
                        <a:rPr lang="en-GB" sz="1000">
                          <a:effectLst/>
                        </a:rPr>
                        <a:t> </a:t>
                      </a:r>
                      <a:endParaRPr lang="en-GB" sz="1000">
                        <a:effectLst/>
                        <a:latin typeface="Calibri"/>
                        <a:ea typeface="Calibri"/>
                        <a:cs typeface="Times New Roman"/>
                      </a:endParaRPr>
                    </a:p>
                  </a:txBody>
                  <a:tcPr marL="63846" marR="63846" marT="0" marB="0"/>
                </a:tc>
                <a:tc>
                  <a:txBody>
                    <a:bodyPr/>
                    <a:lstStyle/>
                    <a:p>
                      <a:pPr>
                        <a:spcAft>
                          <a:spcPts val="0"/>
                        </a:spcAft>
                      </a:pPr>
                      <a:r>
                        <a:rPr lang="en-GB" sz="1200">
                          <a:effectLst/>
                        </a:rPr>
                        <a:t>Explanations for obedience </a:t>
                      </a:r>
                    </a:p>
                    <a:p>
                      <a:pPr>
                        <a:spcAft>
                          <a:spcPts val="0"/>
                        </a:spcAft>
                      </a:pPr>
                      <a:r>
                        <a:rPr lang="en-GB" sz="1200">
                          <a:effectLst/>
                        </a:rPr>
                        <a:t> </a:t>
                      </a:r>
                      <a:endParaRPr lang="en-GB" sz="1200">
                        <a:effectLst/>
                        <a:latin typeface="Calibri"/>
                        <a:ea typeface="Calibri"/>
                        <a:cs typeface="Times New Roman"/>
                      </a:endParaRPr>
                    </a:p>
                  </a:txBody>
                  <a:tcPr marL="63846" marR="63846" marT="0" marB="0"/>
                </a:tc>
                <a:tc>
                  <a:txBody>
                    <a:bodyPr/>
                    <a:lstStyle/>
                    <a:p>
                      <a:pPr>
                        <a:spcAft>
                          <a:spcPts val="0"/>
                        </a:spcAft>
                      </a:pPr>
                      <a:r>
                        <a:rPr lang="en-GB" sz="1200" dirty="0" err="1">
                          <a:effectLst/>
                        </a:rPr>
                        <a:t>agentic</a:t>
                      </a:r>
                      <a:r>
                        <a:rPr lang="en-GB" sz="1200" dirty="0">
                          <a:effectLst/>
                        </a:rPr>
                        <a:t> state and legitimacy of authority, and situational variables</a:t>
                      </a:r>
                    </a:p>
                    <a:p>
                      <a:pPr>
                        <a:spcAft>
                          <a:spcPts val="0"/>
                        </a:spcAft>
                      </a:pPr>
                      <a:r>
                        <a:rPr lang="en-GB" sz="1200" dirty="0">
                          <a:effectLst/>
                        </a:rPr>
                        <a:t>affecting obedience including proximity, location and uniform, as investigated by </a:t>
                      </a:r>
                      <a:r>
                        <a:rPr lang="en-GB" sz="1200" dirty="0" err="1">
                          <a:effectLst/>
                        </a:rPr>
                        <a:t>Milgram</a:t>
                      </a:r>
                      <a:r>
                        <a:rPr lang="en-GB" sz="1200" dirty="0">
                          <a:effectLst/>
                        </a:rPr>
                        <a:t>.</a:t>
                      </a:r>
                    </a:p>
                    <a:p>
                      <a:pPr>
                        <a:spcAft>
                          <a:spcPts val="0"/>
                        </a:spcAft>
                      </a:pPr>
                      <a:r>
                        <a:rPr lang="en-GB" sz="1200" dirty="0">
                          <a:effectLst/>
                        </a:rPr>
                        <a:t> </a:t>
                      </a:r>
                      <a:endParaRPr lang="en-GB" sz="1200" dirty="0">
                        <a:effectLst/>
                        <a:latin typeface="Calibri"/>
                        <a:ea typeface="Calibri"/>
                        <a:cs typeface="Times New Roman"/>
                      </a:endParaRPr>
                    </a:p>
                  </a:txBody>
                  <a:tcPr marL="63846" marR="63846" marT="0" marB="0"/>
                </a:tc>
              </a:tr>
              <a:tr h="536446">
                <a:tc>
                  <a:txBody>
                    <a:bodyPr/>
                    <a:lstStyle/>
                    <a:p>
                      <a:pPr>
                        <a:spcAft>
                          <a:spcPts val="0"/>
                        </a:spcAft>
                      </a:pPr>
                      <a:r>
                        <a:rPr lang="en-GB" sz="1000">
                          <a:effectLst/>
                        </a:rPr>
                        <a:t> </a:t>
                      </a:r>
                      <a:endParaRPr lang="en-GB" sz="1000">
                        <a:effectLst/>
                        <a:latin typeface="Calibri"/>
                        <a:ea typeface="Calibri"/>
                        <a:cs typeface="Times New Roman"/>
                      </a:endParaRPr>
                    </a:p>
                  </a:txBody>
                  <a:tcPr marL="63846" marR="63846" marT="0" marB="0"/>
                </a:tc>
                <a:tc>
                  <a:txBody>
                    <a:bodyPr/>
                    <a:lstStyle/>
                    <a:p>
                      <a:pPr>
                        <a:spcAft>
                          <a:spcPts val="0"/>
                        </a:spcAft>
                      </a:pPr>
                      <a:r>
                        <a:rPr lang="en-GB" sz="1200">
                          <a:effectLst/>
                        </a:rPr>
                        <a:t>Dispositional explanations for obedience</a:t>
                      </a:r>
                    </a:p>
                    <a:p>
                      <a:pPr>
                        <a:spcAft>
                          <a:spcPts val="0"/>
                        </a:spcAft>
                      </a:pPr>
                      <a:r>
                        <a:rPr lang="en-GB" sz="1200">
                          <a:effectLst/>
                        </a:rPr>
                        <a:t> </a:t>
                      </a:r>
                      <a:endParaRPr lang="en-GB" sz="1200">
                        <a:effectLst/>
                        <a:latin typeface="Calibri"/>
                        <a:ea typeface="Calibri"/>
                        <a:cs typeface="Times New Roman"/>
                      </a:endParaRPr>
                    </a:p>
                  </a:txBody>
                  <a:tcPr marL="63846" marR="63846" marT="0" marB="0"/>
                </a:tc>
                <a:tc>
                  <a:txBody>
                    <a:bodyPr/>
                    <a:lstStyle/>
                    <a:p>
                      <a:pPr>
                        <a:spcAft>
                          <a:spcPts val="0"/>
                        </a:spcAft>
                      </a:pPr>
                      <a:r>
                        <a:rPr lang="en-GB" sz="1200" dirty="0">
                          <a:effectLst/>
                        </a:rPr>
                        <a:t>the Authoritarian Personality </a:t>
                      </a:r>
                      <a:endParaRPr lang="en-GB" sz="1200" dirty="0">
                        <a:effectLst/>
                        <a:latin typeface="Calibri"/>
                        <a:ea typeface="Calibri"/>
                        <a:cs typeface="Times New Roman"/>
                      </a:endParaRPr>
                    </a:p>
                  </a:txBody>
                  <a:tcPr marL="63846" marR="63846" marT="0" marB="0"/>
                </a:tc>
              </a:tr>
              <a:tr h="536446">
                <a:tc>
                  <a:txBody>
                    <a:bodyPr/>
                    <a:lstStyle/>
                    <a:p>
                      <a:pPr>
                        <a:spcAft>
                          <a:spcPts val="0"/>
                        </a:spcAft>
                      </a:pPr>
                      <a:r>
                        <a:rPr lang="en-GB" sz="1000">
                          <a:effectLst/>
                        </a:rPr>
                        <a:t> </a:t>
                      </a:r>
                      <a:endParaRPr lang="en-GB" sz="1000">
                        <a:effectLst/>
                        <a:latin typeface="Calibri"/>
                        <a:ea typeface="Calibri"/>
                        <a:cs typeface="Times New Roman"/>
                      </a:endParaRPr>
                    </a:p>
                  </a:txBody>
                  <a:tcPr marL="63846" marR="63846" marT="0" marB="0"/>
                </a:tc>
                <a:tc>
                  <a:txBody>
                    <a:bodyPr/>
                    <a:lstStyle/>
                    <a:p>
                      <a:pPr>
                        <a:spcAft>
                          <a:spcPts val="0"/>
                        </a:spcAft>
                      </a:pPr>
                      <a:r>
                        <a:rPr lang="en-GB" sz="1200">
                          <a:effectLst/>
                        </a:rPr>
                        <a:t>Explanations of resistance to social influence </a:t>
                      </a:r>
                    </a:p>
                    <a:p>
                      <a:pPr>
                        <a:spcAft>
                          <a:spcPts val="0"/>
                        </a:spcAft>
                      </a:pPr>
                      <a:r>
                        <a:rPr lang="en-GB" sz="1200">
                          <a:effectLst/>
                        </a:rPr>
                        <a:t> </a:t>
                      </a:r>
                      <a:endParaRPr lang="en-GB" sz="1200">
                        <a:effectLst/>
                        <a:latin typeface="Calibri"/>
                        <a:ea typeface="Calibri"/>
                        <a:cs typeface="Times New Roman"/>
                      </a:endParaRPr>
                    </a:p>
                  </a:txBody>
                  <a:tcPr marL="63846" marR="63846" marT="0" marB="0"/>
                </a:tc>
                <a:tc>
                  <a:txBody>
                    <a:bodyPr/>
                    <a:lstStyle/>
                    <a:p>
                      <a:pPr>
                        <a:spcAft>
                          <a:spcPts val="0"/>
                        </a:spcAft>
                      </a:pPr>
                      <a:r>
                        <a:rPr lang="en-GB" sz="1200" dirty="0">
                          <a:effectLst/>
                        </a:rPr>
                        <a:t>including social support and locus of control</a:t>
                      </a:r>
                      <a:endParaRPr lang="en-GB" sz="1200" dirty="0">
                        <a:effectLst/>
                        <a:latin typeface="Calibri"/>
                        <a:ea typeface="Calibri"/>
                        <a:cs typeface="Times New Roman"/>
                      </a:endParaRPr>
                    </a:p>
                  </a:txBody>
                  <a:tcPr marL="63846" marR="63846" marT="0" marB="0"/>
                </a:tc>
              </a:tr>
              <a:tr h="536446">
                <a:tc>
                  <a:txBody>
                    <a:bodyPr/>
                    <a:lstStyle/>
                    <a:p>
                      <a:pPr>
                        <a:spcAft>
                          <a:spcPts val="0"/>
                        </a:spcAft>
                      </a:pPr>
                      <a:r>
                        <a:rPr lang="en-GB" sz="1000">
                          <a:effectLst/>
                        </a:rPr>
                        <a:t> </a:t>
                      </a:r>
                      <a:endParaRPr lang="en-GB" sz="1000">
                        <a:effectLst/>
                        <a:latin typeface="Calibri"/>
                        <a:ea typeface="Calibri"/>
                        <a:cs typeface="Times New Roman"/>
                      </a:endParaRPr>
                    </a:p>
                  </a:txBody>
                  <a:tcPr marL="63846" marR="63846" marT="0" marB="0"/>
                </a:tc>
                <a:tc>
                  <a:txBody>
                    <a:bodyPr/>
                    <a:lstStyle/>
                    <a:p>
                      <a:pPr>
                        <a:spcAft>
                          <a:spcPts val="0"/>
                        </a:spcAft>
                      </a:pPr>
                      <a:r>
                        <a:rPr lang="en-GB" sz="1200" dirty="0">
                          <a:effectLst/>
                        </a:rPr>
                        <a:t>Minority influence </a:t>
                      </a:r>
                      <a:endParaRPr lang="en-GB" sz="1200" dirty="0">
                        <a:effectLst/>
                        <a:latin typeface="Calibri"/>
                        <a:ea typeface="Calibri"/>
                        <a:cs typeface="Times New Roman"/>
                      </a:endParaRPr>
                    </a:p>
                  </a:txBody>
                  <a:tcPr marL="63846" marR="63846" marT="0" marB="0"/>
                </a:tc>
                <a:tc>
                  <a:txBody>
                    <a:bodyPr/>
                    <a:lstStyle/>
                    <a:p>
                      <a:pPr>
                        <a:spcAft>
                          <a:spcPts val="0"/>
                        </a:spcAft>
                      </a:pPr>
                      <a:r>
                        <a:rPr lang="en-GB" sz="1200" dirty="0">
                          <a:effectLst/>
                        </a:rPr>
                        <a:t>including reference to consistency, commitment and flexibility</a:t>
                      </a:r>
                    </a:p>
                    <a:p>
                      <a:pPr>
                        <a:spcAft>
                          <a:spcPts val="0"/>
                        </a:spcAft>
                      </a:pPr>
                      <a:r>
                        <a:rPr lang="en-GB" sz="1200" dirty="0">
                          <a:effectLst/>
                        </a:rPr>
                        <a:t> </a:t>
                      </a:r>
                      <a:endParaRPr lang="en-GB" sz="1200" dirty="0">
                        <a:effectLst/>
                        <a:latin typeface="Calibri"/>
                        <a:ea typeface="Calibri"/>
                        <a:cs typeface="Times New Roman"/>
                      </a:endParaRPr>
                    </a:p>
                  </a:txBody>
                  <a:tcPr marL="63846" marR="63846" marT="0" marB="0"/>
                </a:tc>
              </a:tr>
              <a:tr h="894077">
                <a:tc>
                  <a:txBody>
                    <a:bodyPr/>
                    <a:lstStyle/>
                    <a:p>
                      <a:pPr>
                        <a:spcAft>
                          <a:spcPts val="0"/>
                        </a:spcAft>
                      </a:pPr>
                      <a:r>
                        <a:rPr lang="en-GB" sz="1000">
                          <a:effectLst/>
                        </a:rPr>
                        <a:t> </a:t>
                      </a:r>
                      <a:endParaRPr lang="en-GB" sz="1000">
                        <a:effectLst/>
                        <a:latin typeface="Calibri"/>
                        <a:ea typeface="Calibri"/>
                        <a:cs typeface="Times New Roman"/>
                      </a:endParaRPr>
                    </a:p>
                  </a:txBody>
                  <a:tcPr marL="63846" marR="63846" marT="0" marB="0"/>
                </a:tc>
                <a:tc>
                  <a:txBody>
                    <a:bodyPr/>
                    <a:lstStyle/>
                    <a:p>
                      <a:pPr>
                        <a:spcAft>
                          <a:spcPts val="0"/>
                        </a:spcAft>
                      </a:pPr>
                      <a:r>
                        <a:rPr lang="en-GB" sz="1200">
                          <a:effectLst/>
                        </a:rPr>
                        <a:t>The role of social influence processes in social change </a:t>
                      </a:r>
                      <a:endParaRPr lang="en-GB" sz="1200">
                        <a:effectLst/>
                        <a:latin typeface="Calibri"/>
                        <a:ea typeface="Calibri"/>
                        <a:cs typeface="Times New Roman"/>
                      </a:endParaRPr>
                    </a:p>
                  </a:txBody>
                  <a:tcPr marL="63846" marR="63846" marT="0" marB="0"/>
                </a:tc>
                <a:tc>
                  <a:txBody>
                    <a:bodyPr/>
                    <a:lstStyle/>
                    <a:p>
                      <a:pPr>
                        <a:spcAft>
                          <a:spcPts val="0"/>
                        </a:spcAft>
                      </a:pPr>
                      <a:r>
                        <a:rPr lang="en-GB" sz="1200" dirty="0">
                          <a:effectLst/>
                        </a:rPr>
                        <a:t>application of the above research to </a:t>
                      </a:r>
                      <a:r>
                        <a:rPr lang="en-GB" sz="1200" dirty="0" smtClean="0">
                          <a:effectLst/>
                        </a:rPr>
                        <a:t>examples </a:t>
                      </a:r>
                      <a:r>
                        <a:rPr lang="en-GB" sz="1200" dirty="0">
                          <a:effectLst/>
                        </a:rPr>
                        <a:t>of social change e.g. suffragettes, </a:t>
                      </a:r>
                      <a:r>
                        <a:rPr lang="en-GB" sz="1200" dirty="0" err="1">
                          <a:effectLst/>
                        </a:rPr>
                        <a:t>Rosenstrasse</a:t>
                      </a:r>
                      <a:r>
                        <a:rPr lang="en-GB" sz="1200" dirty="0">
                          <a:effectLst/>
                        </a:rPr>
                        <a:t> Protest, racial equality, abolition of slave trade </a:t>
                      </a:r>
                      <a:r>
                        <a:rPr lang="en-GB" sz="1200" dirty="0" err="1">
                          <a:effectLst/>
                        </a:rPr>
                        <a:t>etc</a:t>
                      </a:r>
                      <a:r>
                        <a:rPr lang="en-GB" sz="1200" dirty="0">
                          <a:effectLst/>
                        </a:rPr>
                        <a:t> </a:t>
                      </a:r>
                    </a:p>
                    <a:p>
                      <a:pPr>
                        <a:spcAft>
                          <a:spcPts val="0"/>
                        </a:spcAft>
                      </a:pPr>
                      <a:r>
                        <a:rPr lang="en-GB" sz="1200" dirty="0">
                          <a:effectLst/>
                        </a:rPr>
                        <a:t> </a:t>
                      </a:r>
                      <a:endParaRPr lang="en-GB" sz="1200" dirty="0">
                        <a:effectLst/>
                        <a:latin typeface="Calibri"/>
                        <a:ea typeface="Calibri"/>
                        <a:cs typeface="Times New Roman"/>
                      </a:endParaRPr>
                    </a:p>
                  </a:txBody>
                  <a:tcPr marL="63846" marR="63846" marT="0" marB="0"/>
                </a:tc>
              </a:tr>
              <a:tr h="149026">
                <a:tc gridSpan="3">
                  <a:txBody>
                    <a:bodyPr/>
                    <a:lstStyle/>
                    <a:p>
                      <a:pPr>
                        <a:spcAft>
                          <a:spcPts val="0"/>
                        </a:spcAft>
                      </a:pPr>
                      <a:r>
                        <a:rPr lang="en-GB" sz="1000" dirty="0">
                          <a:effectLst/>
                        </a:rPr>
                        <a:t> </a:t>
                      </a:r>
                      <a:endParaRPr lang="en-GB" sz="1000" dirty="0">
                        <a:effectLst/>
                        <a:latin typeface="Calibri"/>
                        <a:ea typeface="Calibri"/>
                        <a:cs typeface="Times New Roman"/>
                      </a:endParaRPr>
                    </a:p>
                  </a:txBody>
                  <a:tcPr marL="63846" marR="63846" marT="0" marB="0"/>
                </a:tc>
                <a:tc hMerge="1">
                  <a:txBody>
                    <a:bodyPr/>
                    <a:lstStyle/>
                    <a:p>
                      <a:endParaRPr lang="en-GB"/>
                    </a:p>
                  </a:txBody>
                  <a:tcPr/>
                </a:tc>
                <a:tc hMerge="1">
                  <a:txBody>
                    <a:bodyPr/>
                    <a:lstStyle/>
                    <a:p>
                      <a:endParaRPr lang="en-GB"/>
                    </a:p>
                  </a:txBody>
                  <a:tcPr/>
                </a:tc>
              </a:tr>
            </a:tbl>
          </a:graphicData>
        </a:graphic>
      </p:graphicFrame>
      <p:sp>
        <p:nvSpPr>
          <p:cNvPr id="5" name="TextBox 4"/>
          <p:cNvSpPr txBox="1"/>
          <p:nvPr/>
        </p:nvSpPr>
        <p:spPr>
          <a:xfrm>
            <a:off x="4644008" y="116632"/>
            <a:ext cx="3672408" cy="369332"/>
          </a:xfrm>
          <a:prstGeom prst="rect">
            <a:avLst/>
          </a:prstGeom>
          <a:noFill/>
        </p:spPr>
        <p:txBody>
          <a:bodyPr wrap="square" rtlCol="0">
            <a:spAutoFit/>
          </a:bodyPr>
          <a:lstStyle/>
          <a:p>
            <a:r>
              <a:rPr lang="en-US" dirty="0" smtClean="0">
                <a:solidFill>
                  <a:srgbClr val="FFFFFF"/>
                </a:solidFill>
              </a:rPr>
              <a:t>1.2 Explanations for Conformity</a:t>
            </a:r>
            <a:endParaRPr lang="en-US" dirty="0">
              <a:solidFill>
                <a:srgbClr val="FFFFFF"/>
              </a:solidFill>
            </a:endParaRPr>
          </a:p>
        </p:txBody>
      </p:sp>
    </p:spTree>
    <p:custDataLst>
      <p:tags r:id="rId1"/>
    </p:custDataLst>
    <p:extLst>
      <p:ext uri="{BB962C8B-B14F-4D97-AF65-F5344CB8AC3E}">
        <p14:creationId xmlns:p14="http://schemas.microsoft.com/office/powerpoint/2010/main" val="3334473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81051"/>
            <a:ext cx="7024744" cy="1143000"/>
          </a:xfrm>
        </p:spPr>
        <p:txBody>
          <a:bodyPr/>
          <a:lstStyle/>
          <a:p>
            <a:r>
              <a:rPr lang="en-GB" dirty="0" smtClean="0">
                <a:latin typeface="Comic Sans MS" pitchFamily="66" charset="0"/>
              </a:rPr>
              <a:t>Explanations of Conformity</a:t>
            </a:r>
            <a:endParaRPr lang="en-GB" dirty="0">
              <a:latin typeface="Comic Sans MS" pitchFamily="66" charset="0"/>
            </a:endParaRPr>
          </a:p>
        </p:txBody>
      </p:sp>
      <p:sp>
        <p:nvSpPr>
          <p:cNvPr id="3" name="Content Placeholder 2"/>
          <p:cNvSpPr>
            <a:spLocks noGrp="1"/>
          </p:cNvSpPr>
          <p:nvPr>
            <p:ph idx="1"/>
          </p:nvPr>
        </p:nvSpPr>
        <p:spPr>
          <a:xfrm>
            <a:off x="1043608" y="1556793"/>
            <a:ext cx="6777317" cy="2808312"/>
          </a:xfrm>
        </p:spPr>
        <p:txBody>
          <a:bodyPr>
            <a:normAutofit/>
          </a:bodyPr>
          <a:lstStyle/>
          <a:p>
            <a:r>
              <a:rPr lang="en-GB" dirty="0" smtClean="0">
                <a:latin typeface="Comic Sans MS" pitchFamily="66" charset="0"/>
              </a:rPr>
              <a:t>The specification requires you to be able to describe and evaluate two explanations of conformity.</a:t>
            </a:r>
          </a:p>
          <a:p>
            <a:endParaRPr lang="en-GB" dirty="0">
              <a:latin typeface="Comic Sans MS" pitchFamily="66" charset="0"/>
            </a:endParaRPr>
          </a:p>
          <a:p>
            <a:pPr lvl="1"/>
            <a:r>
              <a:rPr lang="en-GB" dirty="0" smtClean="0">
                <a:latin typeface="Comic Sans MS" pitchFamily="66" charset="0"/>
              </a:rPr>
              <a:t>Normative social influence</a:t>
            </a:r>
          </a:p>
          <a:p>
            <a:pPr lvl="1"/>
            <a:r>
              <a:rPr lang="en-GB" dirty="0" smtClean="0">
                <a:latin typeface="Comic Sans MS" pitchFamily="66" charset="0"/>
              </a:rPr>
              <a:t>Informational social influence</a:t>
            </a:r>
            <a:endParaRPr lang="en-GB" dirty="0">
              <a:latin typeface="Comic Sans MS" pitchFamily="66" charset="0"/>
            </a:endParaRPr>
          </a:p>
        </p:txBody>
      </p:sp>
      <p:sp>
        <p:nvSpPr>
          <p:cNvPr id="4" name="TextBox 3"/>
          <p:cNvSpPr txBox="1"/>
          <p:nvPr/>
        </p:nvSpPr>
        <p:spPr>
          <a:xfrm>
            <a:off x="5148064" y="44624"/>
            <a:ext cx="3024336" cy="523220"/>
          </a:xfrm>
          <a:prstGeom prst="rect">
            <a:avLst/>
          </a:prstGeom>
          <a:noFill/>
        </p:spPr>
        <p:txBody>
          <a:bodyPr wrap="square" rtlCol="0">
            <a:spAutoFit/>
          </a:bodyPr>
          <a:lstStyle/>
          <a:p>
            <a:r>
              <a:rPr lang="en-GB" sz="2800" dirty="0" smtClean="0">
                <a:solidFill>
                  <a:schemeClr val="bg2">
                    <a:lumMod val="75000"/>
                  </a:schemeClr>
                </a:solidFill>
                <a:latin typeface="Comic Sans MS" pitchFamily="66" charset="0"/>
              </a:rPr>
              <a:t>1.2 conformity</a:t>
            </a:r>
            <a:endParaRPr lang="en-GB" sz="2800" dirty="0">
              <a:solidFill>
                <a:schemeClr val="bg2">
                  <a:lumMod val="75000"/>
                </a:schemeClr>
              </a:solidFill>
              <a:latin typeface="Comic Sans MS" pitchFamily="66" charset="0"/>
            </a:endParaRPr>
          </a:p>
        </p:txBody>
      </p:sp>
      <p:sp>
        <p:nvSpPr>
          <p:cNvPr id="5" name="TextBox 4"/>
          <p:cNvSpPr txBox="1"/>
          <p:nvPr/>
        </p:nvSpPr>
        <p:spPr>
          <a:xfrm rot="19986435">
            <a:off x="4138239" y="4281574"/>
            <a:ext cx="4176464" cy="369332"/>
          </a:xfrm>
          <a:prstGeom prst="rect">
            <a:avLst/>
          </a:prstGeom>
          <a:solidFill>
            <a:schemeClr val="bg2"/>
          </a:solidFill>
          <a:ln>
            <a:solidFill>
              <a:schemeClr val="bg2">
                <a:lumMod val="50000"/>
              </a:schemeClr>
            </a:solidFill>
          </a:ln>
        </p:spPr>
        <p:txBody>
          <a:bodyPr wrap="square" rtlCol="0">
            <a:spAutoFit/>
          </a:bodyPr>
          <a:lstStyle/>
          <a:p>
            <a:r>
              <a:rPr lang="en-GB" dirty="0" smtClean="0">
                <a:latin typeface="Comic Sans MS" pitchFamily="66" charset="0"/>
              </a:rPr>
              <a:t>Explanations – Why do we conform?</a:t>
            </a:r>
            <a:endParaRPr lang="en-GB" dirty="0">
              <a:latin typeface="Comic Sans MS" pitchFamily="66" charset="0"/>
            </a:endParaRPr>
          </a:p>
        </p:txBody>
      </p:sp>
    </p:spTree>
    <p:extLst>
      <p:ext uri="{BB962C8B-B14F-4D97-AF65-F5344CB8AC3E}">
        <p14:creationId xmlns:p14="http://schemas.microsoft.com/office/powerpoint/2010/main" val="3196498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06234"/>
            <a:ext cx="7848872" cy="1143000"/>
          </a:xfrm>
        </p:spPr>
        <p:txBody>
          <a:bodyPr>
            <a:normAutofit/>
          </a:bodyPr>
          <a:lstStyle/>
          <a:p>
            <a:r>
              <a:rPr lang="en-GB" dirty="0" smtClean="0">
                <a:latin typeface="Comic Sans MS" pitchFamily="66" charset="0"/>
              </a:rPr>
              <a:t>Informational social influence</a:t>
            </a:r>
            <a:endParaRPr lang="en-GB" dirty="0">
              <a:latin typeface="Comic Sans MS" pitchFamily="66" charset="0"/>
            </a:endParaRPr>
          </a:p>
        </p:txBody>
      </p:sp>
      <p:sp>
        <p:nvSpPr>
          <p:cNvPr id="3" name="Content Placeholder 2"/>
          <p:cNvSpPr>
            <a:spLocks noGrp="1"/>
          </p:cNvSpPr>
          <p:nvPr>
            <p:ph idx="1"/>
          </p:nvPr>
        </p:nvSpPr>
        <p:spPr>
          <a:xfrm>
            <a:off x="899592" y="1628800"/>
            <a:ext cx="7272808" cy="4464496"/>
          </a:xfrm>
        </p:spPr>
        <p:txBody>
          <a:bodyPr>
            <a:normAutofit fontScale="92500" lnSpcReduction="10000"/>
          </a:bodyPr>
          <a:lstStyle/>
          <a:p>
            <a:r>
              <a:rPr lang="en-GB" dirty="0" smtClean="0">
                <a:latin typeface="Comic Sans MS" pitchFamily="66" charset="0"/>
              </a:rPr>
              <a:t>You want to be right! Right?</a:t>
            </a:r>
          </a:p>
          <a:p>
            <a:pPr marL="68580" indent="0">
              <a:buNone/>
            </a:pPr>
            <a:endParaRPr lang="en-GB" dirty="0" smtClean="0">
              <a:latin typeface="Comic Sans MS" pitchFamily="66" charset="0"/>
            </a:endParaRPr>
          </a:p>
          <a:p>
            <a:r>
              <a:rPr lang="en-GB" dirty="0" smtClean="0">
                <a:latin typeface="Comic Sans MS" pitchFamily="66" charset="0"/>
              </a:rPr>
              <a:t>It’s a cognitive process and to do with thinking</a:t>
            </a:r>
            <a:endParaRPr lang="en-GB" dirty="0">
              <a:latin typeface="Comic Sans MS" pitchFamily="66" charset="0"/>
            </a:endParaRPr>
          </a:p>
          <a:p>
            <a:r>
              <a:rPr lang="en-GB" dirty="0" smtClean="0">
                <a:latin typeface="Comic Sans MS" pitchFamily="66" charset="0"/>
              </a:rPr>
              <a:t>This is based on the idea that you need information in order to be right. If everyone is doing a particular thing, this may be the right thing to do and therefore you conform. </a:t>
            </a:r>
          </a:p>
          <a:p>
            <a:r>
              <a:rPr lang="en-GB" dirty="0" smtClean="0">
                <a:latin typeface="Comic Sans MS" pitchFamily="66" charset="0"/>
              </a:rPr>
              <a:t>ISI usually occurs when a person is new to a situation and wants to do the right thing, the situation is ambiguous and you look for what is right or in times of crisis. </a:t>
            </a:r>
          </a:p>
          <a:p>
            <a:r>
              <a:rPr lang="en-GB" dirty="0" smtClean="0">
                <a:latin typeface="Comic Sans MS" pitchFamily="66" charset="0"/>
              </a:rPr>
              <a:t>You tend to look for an expert to see what they would do. </a:t>
            </a:r>
            <a:endParaRPr lang="en-GB" dirty="0">
              <a:latin typeface="Comic Sans MS" pitchFamily="66" charset="0"/>
            </a:endParaRPr>
          </a:p>
        </p:txBody>
      </p:sp>
      <p:sp>
        <p:nvSpPr>
          <p:cNvPr id="4" name="TextBox 3"/>
          <p:cNvSpPr txBox="1"/>
          <p:nvPr/>
        </p:nvSpPr>
        <p:spPr>
          <a:xfrm>
            <a:off x="5148064" y="44624"/>
            <a:ext cx="3024336" cy="523220"/>
          </a:xfrm>
          <a:prstGeom prst="rect">
            <a:avLst/>
          </a:prstGeom>
          <a:noFill/>
        </p:spPr>
        <p:txBody>
          <a:bodyPr wrap="square" rtlCol="0">
            <a:spAutoFit/>
          </a:bodyPr>
          <a:lstStyle/>
          <a:p>
            <a:r>
              <a:rPr lang="en-GB" sz="2800" dirty="0" smtClean="0">
                <a:solidFill>
                  <a:schemeClr val="bg2">
                    <a:lumMod val="75000"/>
                  </a:schemeClr>
                </a:solidFill>
                <a:latin typeface="Comic Sans MS" pitchFamily="66" charset="0"/>
              </a:rPr>
              <a:t>1.2 conformity</a:t>
            </a:r>
            <a:endParaRPr lang="en-GB" sz="2800" dirty="0">
              <a:solidFill>
                <a:schemeClr val="bg2">
                  <a:lumMod val="75000"/>
                </a:schemeClr>
              </a:solidFill>
              <a:latin typeface="Comic Sans MS" pitchFamily="66" charset="0"/>
            </a:endParaRPr>
          </a:p>
        </p:txBody>
      </p:sp>
      <p:pic>
        <p:nvPicPr>
          <p:cNvPr id="5" name="Picture 4" descr="C:\Users\Jane\AppData\Local\Microsoft\Windows\Temporary Internet Files\Content.IE5\3MCGBGZ4\key-16457-lar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331859" y="4254786"/>
            <a:ext cx="1633418" cy="3712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7415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692696"/>
            <a:ext cx="7024744" cy="1143000"/>
          </a:xfrm>
        </p:spPr>
        <p:txBody>
          <a:bodyPr/>
          <a:lstStyle/>
          <a:p>
            <a:r>
              <a:rPr lang="en-GB" dirty="0" smtClean="0">
                <a:latin typeface="Comic Sans MS" pitchFamily="66" charset="0"/>
              </a:rPr>
              <a:t>Examples of ISI</a:t>
            </a:r>
            <a:endParaRPr lang="en-GB" dirty="0">
              <a:latin typeface="Comic Sans MS" pitchFamily="66" charset="0"/>
            </a:endParaRPr>
          </a:p>
        </p:txBody>
      </p:sp>
      <p:sp>
        <p:nvSpPr>
          <p:cNvPr id="3" name="Content Placeholder 2"/>
          <p:cNvSpPr>
            <a:spLocks noGrp="1"/>
          </p:cNvSpPr>
          <p:nvPr>
            <p:ph idx="1"/>
          </p:nvPr>
        </p:nvSpPr>
        <p:spPr/>
        <p:txBody>
          <a:bodyPr/>
          <a:lstStyle/>
          <a:p>
            <a:r>
              <a:rPr lang="en-GB" dirty="0" smtClean="0">
                <a:latin typeface="Comic Sans MS" pitchFamily="66" charset="0"/>
              </a:rPr>
              <a:t>Your in class and are asked to write your answer on your whiteboard but you don’t know the answer. You look at other peoples boards for help. (ISI)</a:t>
            </a:r>
          </a:p>
          <a:p>
            <a:endParaRPr lang="en-GB" dirty="0">
              <a:latin typeface="Comic Sans MS" pitchFamily="66" charset="0"/>
            </a:endParaRPr>
          </a:p>
          <a:p>
            <a:r>
              <a:rPr lang="en-GB" dirty="0" smtClean="0">
                <a:latin typeface="Comic Sans MS" pitchFamily="66" charset="0"/>
              </a:rPr>
              <a:t>The road is shut due to fire. Everyone is running down a side street, including emergency services. </a:t>
            </a:r>
            <a:r>
              <a:rPr lang="en-GB" dirty="0">
                <a:latin typeface="Comic Sans MS" pitchFamily="66" charset="0"/>
              </a:rPr>
              <a:t>Y</a:t>
            </a:r>
            <a:r>
              <a:rPr lang="en-GB" dirty="0" smtClean="0">
                <a:latin typeface="Comic Sans MS" pitchFamily="66" charset="0"/>
              </a:rPr>
              <a:t>ou follow. Why?</a:t>
            </a:r>
            <a:endParaRPr lang="en-GB" dirty="0">
              <a:latin typeface="Comic Sans MS" pitchFamily="66" charset="0"/>
            </a:endParaRPr>
          </a:p>
        </p:txBody>
      </p:sp>
      <p:sp>
        <p:nvSpPr>
          <p:cNvPr id="4" name="TextBox 3"/>
          <p:cNvSpPr txBox="1"/>
          <p:nvPr/>
        </p:nvSpPr>
        <p:spPr>
          <a:xfrm>
            <a:off x="5148064" y="44624"/>
            <a:ext cx="3024336" cy="523220"/>
          </a:xfrm>
          <a:prstGeom prst="rect">
            <a:avLst/>
          </a:prstGeom>
          <a:noFill/>
        </p:spPr>
        <p:txBody>
          <a:bodyPr wrap="square" rtlCol="0">
            <a:spAutoFit/>
          </a:bodyPr>
          <a:lstStyle/>
          <a:p>
            <a:r>
              <a:rPr lang="en-GB" sz="2800" dirty="0" smtClean="0">
                <a:solidFill>
                  <a:schemeClr val="bg2">
                    <a:lumMod val="75000"/>
                  </a:schemeClr>
                </a:solidFill>
                <a:latin typeface="Comic Sans MS" pitchFamily="66" charset="0"/>
              </a:rPr>
              <a:t>1.2 conformity</a:t>
            </a:r>
            <a:endParaRPr lang="en-GB" sz="2800" dirty="0">
              <a:solidFill>
                <a:schemeClr val="bg2">
                  <a:lumMod val="75000"/>
                </a:schemeClr>
              </a:solidFill>
              <a:latin typeface="Comic Sans MS" pitchFamily="66" charset="0"/>
            </a:endParaRPr>
          </a:p>
        </p:txBody>
      </p:sp>
    </p:spTree>
    <p:extLst>
      <p:ext uri="{BB962C8B-B14F-4D97-AF65-F5344CB8AC3E}">
        <p14:creationId xmlns:p14="http://schemas.microsoft.com/office/powerpoint/2010/main" val="28139063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306234"/>
            <a:ext cx="7024744" cy="1143000"/>
          </a:xfrm>
        </p:spPr>
        <p:txBody>
          <a:bodyPr/>
          <a:lstStyle/>
          <a:p>
            <a:r>
              <a:rPr lang="en-GB" dirty="0" smtClean="0">
                <a:latin typeface="Comic Sans MS" pitchFamily="66" charset="0"/>
              </a:rPr>
              <a:t>Normative Social Influence</a:t>
            </a:r>
            <a:endParaRPr lang="en-GB" dirty="0">
              <a:latin typeface="Comic Sans MS" pitchFamily="66" charset="0"/>
            </a:endParaRPr>
          </a:p>
        </p:txBody>
      </p:sp>
      <p:sp>
        <p:nvSpPr>
          <p:cNvPr id="3" name="Content Placeholder 2"/>
          <p:cNvSpPr>
            <a:spLocks noGrp="1"/>
          </p:cNvSpPr>
          <p:nvPr>
            <p:ph idx="1"/>
          </p:nvPr>
        </p:nvSpPr>
        <p:spPr>
          <a:xfrm>
            <a:off x="611560" y="1412776"/>
            <a:ext cx="6777317" cy="4176464"/>
          </a:xfrm>
        </p:spPr>
        <p:txBody>
          <a:bodyPr>
            <a:normAutofit lnSpcReduction="10000"/>
          </a:bodyPr>
          <a:lstStyle/>
          <a:p>
            <a:r>
              <a:rPr lang="en-GB" dirty="0" smtClean="0">
                <a:latin typeface="Comic Sans MS" pitchFamily="66" charset="0"/>
              </a:rPr>
              <a:t>You want to be liked? Want to fit in?</a:t>
            </a:r>
          </a:p>
          <a:p>
            <a:endParaRPr lang="en-GB" dirty="0">
              <a:latin typeface="Comic Sans MS" pitchFamily="66" charset="0"/>
            </a:endParaRPr>
          </a:p>
          <a:p>
            <a:r>
              <a:rPr lang="en-GB" dirty="0" smtClean="0">
                <a:latin typeface="Comic Sans MS" pitchFamily="66" charset="0"/>
              </a:rPr>
              <a:t>NSI is concerned with emotion. Humans have a desire to be accepted and fear rejection.</a:t>
            </a:r>
          </a:p>
          <a:p>
            <a:r>
              <a:rPr lang="en-GB" dirty="0" smtClean="0">
                <a:latin typeface="Comic Sans MS" pitchFamily="66" charset="0"/>
              </a:rPr>
              <a:t>Following social norms is a way of being accepted. Social norms are things society deem acceptable. </a:t>
            </a:r>
          </a:p>
          <a:p>
            <a:r>
              <a:rPr lang="en-GB" dirty="0" smtClean="0">
                <a:latin typeface="Comic Sans MS" pitchFamily="66" charset="0"/>
              </a:rPr>
              <a:t>NSI usually occurs when you seek the approval of strangers. Perhaps in an interview or the first day at a new job. </a:t>
            </a:r>
            <a:endParaRPr lang="en-GB" dirty="0">
              <a:latin typeface="Comic Sans MS" pitchFamily="66" charset="0"/>
            </a:endParaRPr>
          </a:p>
        </p:txBody>
      </p:sp>
      <p:sp>
        <p:nvSpPr>
          <p:cNvPr id="4" name="TextBox 3"/>
          <p:cNvSpPr txBox="1"/>
          <p:nvPr/>
        </p:nvSpPr>
        <p:spPr>
          <a:xfrm>
            <a:off x="5148064" y="44624"/>
            <a:ext cx="3024336" cy="523220"/>
          </a:xfrm>
          <a:prstGeom prst="rect">
            <a:avLst/>
          </a:prstGeom>
          <a:noFill/>
        </p:spPr>
        <p:txBody>
          <a:bodyPr wrap="square" rtlCol="0">
            <a:spAutoFit/>
          </a:bodyPr>
          <a:lstStyle/>
          <a:p>
            <a:r>
              <a:rPr lang="en-GB" sz="2800" dirty="0" smtClean="0">
                <a:solidFill>
                  <a:schemeClr val="bg2">
                    <a:lumMod val="75000"/>
                  </a:schemeClr>
                </a:solidFill>
                <a:latin typeface="Comic Sans MS" pitchFamily="66" charset="0"/>
              </a:rPr>
              <a:t>1.2 conformity</a:t>
            </a:r>
            <a:endParaRPr lang="en-GB" sz="2800" dirty="0">
              <a:solidFill>
                <a:schemeClr val="bg2">
                  <a:lumMod val="75000"/>
                </a:schemeClr>
              </a:solidFill>
              <a:latin typeface="Comic Sans MS" pitchFamily="66" charset="0"/>
            </a:endParaRPr>
          </a:p>
        </p:txBody>
      </p:sp>
      <p:pic>
        <p:nvPicPr>
          <p:cNvPr id="5" name="Picture 4" descr="C:\Users\Jane\AppData\Local\Microsoft\Windows\Temporary Internet Files\Content.IE5\3MCGBGZ4\key-16457-lar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331859" y="4254786"/>
            <a:ext cx="1633418" cy="3712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26899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692696"/>
            <a:ext cx="7024744" cy="1143000"/>
          </a:xfrm>
        </p:spPr>
        <p:txBody>
          <a:bodyPr/>
          <a:lstStyle/>
          <a:p>
            <a:r>
              <a:rPr lang="en-GB" dirty="0" smtClean="0">
                <a:latin typeface="Comic Sans MS" pitchFamily="66" charset="0"/>
              </a:rPr>
              <a:t>Examples of NSI</a:t>
            </a:r>
            <a:endParaRPr lang="en-GB" dirty="0">
              <a:latin typeface="Comic Sans MS" pitchFamily="66" charset="0"/>
            </a:endParaRPr>
          </a:p>
        </p:txBody>
      </p:sp>
      <p:sp>
        <p:nvSpPr>
          <p:cNvPr id="3" name="Content Placeholder 2"/>
          <p:cNvSpPr>
            <a:spLocks noGrp="1"/>
          </p:cNvSpPr>
          <p:nvPr>
            <p:ph idx="1"/>
          </p:nvPr>
        </p:nvSpPr>
        <p:spPr>
          <a:xfrm>
            <a:off x="1043608" y="1844824"/>
            <a:ext cx="6777317" cy="1897436"/>
          </a:xfrm>
        </p:spPr>
        <p:txBody>
          <a:bodyPr>
            <a:normAutofit fontScale="92500" lnSpcReduction="10000"/>
          </a:bodyPr>
          <a:lstStyle/>
          <a:p>
            <a:r>
              <a:rPr lang="en-GB" dirty="0" smtClean="0">
                <a:latin typeface="Comic Sans MS" pitchFamily="66" charset="0"/>
              </a:rPr>
              <a:t>In an interview waiting room, everyone is reading through their CVs, application forms etc. To fit in, you take out your documents. </a:t>
            </a:r>
          </a:p>
          <a:p>
            <a:endParaRPr lang="en-GB" dirty="0">
              <a:latin typeface="Comic Sans MS" pitchFamily="66" charset="0"/>
            </a:endParaRPr>
          </a:p>
          <a:p>
            <a:r>
              <a:rPr lang="en-GB" dirty="0" smtClean="0">
                <a:latin typeface="Comic Sans MS" pitchFamily="66" charset="0"/>
              </a:rPr>
              <a:t>Can you think of more?</a:t>
            </a:r>
          </a:p>
          <a:p>
            <a:pPr marL="68580" indent="0">
              <a:buNone/>
            </a:pPr>
            <a:endParaRPr lang="en-GB" dirty="0">
              <a:latin typeface="Comic Sans MS" pitchFamily="66" charset="0"/>
            </a:endParaRPr>
          </a:p>
        </p:txBody>
      </p:sp>
      <p:sp>
        <p:nvSpPr>
          <p:cNvPr id="4" name="TextBox 3"/>
          <p:cNvSpPr txBox="1"/>
          <p:nvPr/>
        </p:nvSpPr>
        <p:spPr>
          <a:xfrm>
            <a:off x="5148064" y="44624"/>
            <a:ext cx="3024336" cy="523220"/>
          </a:xfrm>
          <a:prstGeom prst="rect">
            <a:avLst/>
          </a:prstGeom>
          <a:noFill/>
        </p:spPr>
        <p:txBody>
          <a:bodyPr wrap="square" rtlCol="0">
            <a:spAutoFit/>
          </a:bodyPr>
          <a:lstStyle/>
          <a:p>
            <a:r>
              <a:rPr lang="en-GB" sz="2800" dirty="0" smtClean="0">
                <a:solidFill>
                  <a:schemeClr val="bg2">
                    <a:lumMod val="75000"/>
                  </a:schemeClr>
                </a:solidFill>
                <a:latin typeface="Comic Sans MS" pitchFamily="66" charset="0"/>
              </a:rPr>
              <a:t>1.2 conformity</a:t>
            </a:r>
            <a:endParaRPr lang="en-GB" sz="2800" dirty="0">
              <a:solidFill>
                <a:schemeClr val="bg2">
                  <a:lumMod val="75000"/>
                </a:schemeClr>
              </a:solidFill>
              <a:latin typeface="Comic Sans MS" pitchFamily="66" charset="0"/>
            </a:endParaRPr>
          </a:p>
        </p:txBody>
      </p:sp>
      <p:pic>
        <p:nvPicPr>
          <p:cNvPr id="5" name="Picture 4"/>
          <p:cNvPicPr>
            <a:picLocks noChangeAspect="1"/>
          </p:cNvPicPr>
          <p:nvPr/>
        </p:nvPicPr>
        <p:blipFill>
          <a:blip r:embed="rId2"/>
          <a:stretch>
            <a:fillRect/>
          </a:stretch>
        </p:blipFill>
        <p:spPr>
          <a:xfrm>
            <a:off x="4716016" y="3118148"/>
            <a:ext cx="3456384" cy="3456384"/>
          </a:xfrm>
          <a:prstGeom prst="rect">
            <a:avLst/>
          </a:prstGeom>
        </p:spPr>
      </p:pic>
      <p:sp>
        <p:nvSpPr>
          <p:cNvPr id="6" name="Rectangle 5"/>
          <p:cNvSpPr/>
          <p:nvPr/>
        </p:nvSpPr>
        <p:spPr>
          <a:xfrm>
            <a:off x="467544" y="4077072"/>
            <a:ext cx="3600400" cy="923330"/>
          </a:xfrm>
          <a:prstGeom prst="rect">
            <a:avLst/>
          </a:prstGeom>
        </p:spPr>
        <p:txBody>
          <a:bodyPr wrap="square">
            <a:spAutoFit/>
          </a:bodyPr>
          <a:lstStyle/>
          <a:p>
            <a:r>
              <a:rPr lang="en-US" dirty="0">
                <a:hlinkClick r:id="rId3"/>
              </a:rPr>
              <a:t>https://www.youtube.com/watch?v=</a:t>
            </a:r>
            <a:r>
              <a:rPr lang="en-US" dirty="0" smtClean="0">
                <a:hlinkClick r:id="rId3"/>
              </a:rPr>
              <a:t>KAOmTMCtGkI</a:t>
            </a:r>
            <a:endParaRPr lang="en-US" dirty="0" smtClean="0"/>
          </a:p>
          <a:p>
            <a:endParaRPr lang="en-US" dirty="0"/>
          </a:p>
        </p:txBody>
      </p:sp>
    </p:spTree>
    <p:extLst>
      <p:ext uri="{BB962C8B-B14F-4D97-AF65-F5344CB8AC3E}">
        <p14:creationId xmlns:p14="http://schemas.microsoft.com/office/powerpoint/2010/main" val="20955249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Evidence.</a:t>
            </a:r>
            <a:endParaRPr lang="en-US" dirty="0"/>
          </a:p>
        </p:txBody>
      </p:sp>
      <p:sp>
        <p:nvSpPr>
          <p:cNvPr id="3" name="Content Placeholder 2"/>
          <p:cNvSpPr>
            <a:spLocks noGrp="1"/>
          </p:cNvSpPr>
          <p:nvPr>
            <p:ph idx="1"/>
          </p:nvPr>
        </p:nvSpPr>
        <p:spPr/>
        <p:txBody>
          <a:bodyPr/>
          <a:lstStyle/>
          <a:p>
            <a:pPr marL="525780" indent="-457200">
              <a:buAutoNum type="arabicPeriod"/>
            </a:pPr>
            <a:r>
              <a:rPr lang="en-US" dirty="0" smtClean="0"/>
              <a:t>Informational Social Influence – </a:t>
            </a:r>
            <a:r>
              <a:rPr lang="en-US" dirty="0" err="1" smtClean="0"/>
              <a:t>Jenness</a:t>
            </a:r>
            <a:r>
              <a:rPr lang="en-US" dirty="0"/>
              <a:t> </a:t>
            </a:r>
            <a:r>
              <a:rPr lang="en-US" dirty="0" smtClean="0"/>
              <a:t>(1932) Jelly Beans.</a:t>
            </a:r>
          </a:p>
          <a:p>
            <a:pPr marL="525780" indent="-457200">
              <a:buAutoNum type="arabicPeriod"/>
            </a:pPr>
            <a:endParaRPr lang="en-US" dirty="0"/>
          </a:p>
          <a:p>
            <a:pPr marL="525780" indent="-457200">
              <a:buAutoNum type="arabicPeriod"/>
            </a:pPr>
            <a:r>
              <a:rPr lang="en-US" dirty="0" smtClean="0"/>
              <a:t>Majority Influence – Asch (1952)</a:t>
            </a:r>
          </a:p>
          <a:p>
            <a:pPr marL="525780" indent="-457200">
              <a:buAutoNum type="arabicPeriod"/>
            </a:pPr>
            <a:endParaRPr lang="en-US" dirty="0"/>
          </a:p>
          <a:p>
            <a:pPr marL="525780" indent="-457200">
              <a:buAutoNum type="arabicPeriod"/>
            </a:pPr>
            <a:r>
              <a:rPr lang="en-US" dirty="0" smtClean="0"/>
              <a:t>Conformity – Mori &amp; Arai (2010)</a:t>
            </a:r>
            <a:endParaRPr lang="en-US" dirty="0"/>
          </a:p>
        </p:txBody>
      </p:sp>
    </p:spTree>
    <p:extLst>
      <p:ext uri="{BB962C8B-B14F-4D97-AF65-F5344CB8AC3E}">
        <p14:creationId xmlns:p14="http://schemas.microsoft.com/office/powerpoint/2010/main" val="5525997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4624"/>
            <a:ext cx="7024744" cy="1143000"/>
          </a:xfrm>
        </p:spPr>
        <p:txBody>
          <a:bodyPr/>
          <a:lstStyle/>
          <a:p>
            <a:r>
              <a:rPr lang="en-GB" dirty="0" smtClean="0">
                <a:latin typeface="Comic Sans MS" pitchFamily="66" charset="0"/>
              </a:rPr>
              <a:t>Exam Questions</a:t>
            </a:r>
            <a:endParaRPr lang="en-GB" dirty="0">
              <a:latin typeface="Comic Sans MS" pitchFamily="66" charset="0"/>
            </a:endParaRPr>
          </a:p>
        </p:txBody>
      </p:sp>
      <p:sp>
        <p:nvSpPr>
          <p:cNvPr id="3" name="Content Placeholder 2"/>
          <p:cNvSpPr>
            <a:spLocks noGrp="1"/>
          </p:cNvSpPr>
          <p:nvPr>
            <p:ph idx="1"/>
          </p:nvPr>
        </p:nvSpPr>
        <p:spPr>
          <a:xfrm>
            <a:off x="755576" y="1196752"/>
            <a:ext cx="7632848" cy="4563869"/>
          </a:xfrm>
        </p:spPr>
        <p:txBody>
          <a:bodyPr>
            <a:normAutofit fontScale="77500" lnSpcReduction="20000"/>
          </a:bodyPr>
          <a:lstStyle/>
          <a:p>
            <a:pPr marL="68580" indent="0">
              <a:buNone/>
            </a:pPr>
            <a:endParaRPr lang="en-GB" dirty="0">
              <a:latin typeface="Comic Sans MS" pitchFamily="66" charset="0"/>
            </a:endParaRPr>
          </a:p>
          <a:p>
            <a:pPr marL="525780" indent="-457200">
              <a:buAutoNum type="arabicPeriod"/>
            </a:pPr>
            <a:r>
              <a:rPr lang="en-GB" dirty="0" smtClean="0">
                <a:latin typeface="Comic Sans MS" pitchFamily="66" charset="0"/>
              </a:rPr>
              <a:t>In </a:t>
            </a:r>
            <a:r>
              <a:rPr lang="en-GB" dirty="0">
                <a:latin typeface="Comic Sans MS" pitchFamily="66" charset="0"/>
              </a:rPr>
              <a:t>the context of conformity, explain </a:t>
            </a:r>
            <a:r>
              <a:rPr lang="en-GB" dirty="0" smtClean="0">
                <a:latin typeface="Comic Sans MS" pitchFamily="66" charset="0"/>
              </a:rPr>
              <a:t>what </a:t>
            </a:r>
            <a:r>
              <a:rPr lang="en-GB" dirty="0">
                <a:latin typeface="Comic Sans MS" pitchFamily="66" charset="0"/>
              </a:rPr>
              <a:t>psychologists mean by the term </a:t>
            </a:r>
            <a:r>
              <a:rPr lang="en-GB" i="1" dirty="0" smtClean="0">
                <a:latin typeface="Comic Sans MS" pitchFamily="66" charset="0"/>
              </a:rPr>
              <a:t>identification</a:t>
            </a:r>
            <a:r>
              <a:rPr lang="en-GB" i="1" dirty="0">
                <a:latin typeface="Comic Sans MS" pitchFamily="66" charset="0"/>
              </a:rPr>
              <a:t>.</a:t>
            </a:r>
            <a:r>
              <a:rPr lang="en-GB" dirty="0">
                <a:latin typeface="Comic Sans MS" pitchFamily="66" charset="0"/>
              </a:rPr>
              <a:t> (2 marks</a:t>
            </a:r>
            <a:r>
              <a:rPr lang="en-GB" dirty="0" smtClean="0">
                <a:latin typeface="Comic Sans MS" pitchFamily="66" charset="0"/>
              </a:rPr>
              <a:t>)</a:t>
            </a:r>
          </a:p>
          <a:p>
            <a:pPr marL="68580" indent="0">
              <a:buNone/>
            </a:pPr>
            <a:endParaRPr lang="en-GB" dirty="0" smtClean="0">
              <a:latin typeface="Comic Sans MS" pitchFamily="66" charset="0"/>
            </a:endParaRPr>
          </a:p>
          <a:p>
            <a:pPr marL="525780" indent="-457200">
              <a:buAutoNum type="arabicPeriod"/>
            </a:pPr>
            <a:r>
              <a:rPr lang="en-GB" dirty="0" smtClean="0">
                <a:latin typeface="Comic Sans MS" pitchFamily="66" charset="0"/>
              </a:rPr>
              <a:t>One type of conformity is internalisation.  Explain what psychologists mean by the term internalisation. (2 marks)</a:t>
            </a:r>
          </a:p>
          <a:p>
            <a:pPr marL="525780" indent="-457200">
              <a:buAutoNum type="arabicPeriod"/>
            </a:pPr>
            <a:endParaRPr lang="en-GB" dirty="0" smtClean="0">
              <a:latin typeface="Comic Sans MS" pitchFamily="66" charset="0"/>
            </a:endParaRPr>
          </a:p>
          <a:p>
            <a:pPr marL="525780" indent="-457200">
              <a:buAutoNum type="arabicPeriod"/>
            </a:pPr>
            <a:r>
              <a:rPr lang="en-GB" dirty="0" smtClean="0">
                <a:latin typeface="Comic Sans MS" pitchFamily="66" charset="0"/>
              </a:rPr>
              <a:t>Outline normative social influence as an explanation for conformity (2 marks)</a:t>
            </a:r>
            <a:endParaRPr lang="en-GB" dirty="0">
              <a:latin typeface="Comic Sans MS" pitchFamily="66" charset="0"/>
            </a:endParaRPr>
          </a:p>
          <a:p>
            <a:pPr marL="525780" indent="-457200">
              <a:buAutoNum type="arabicPeriod"/>
            </a:pPr>
            <a:endParaRPr lang="en-GB" dirty="0" smtClean="0">
              <a:latin typeface="Comic Sans MS" pitchFamily="66" charset="0"/>
            </a:endParaRPr>
          </a:p>
          <a:p>
            <a:pPr marL="525780" indent="-457200">
              <a:buAutoNum type="arabicPeriod"/>
            </a:pPr>
            <a:r>
              <a:rPr lang="en-GB" dirty="0" smtClean="0">
                <a:latin typeface="Comic Sans MS" pitchFamily="66" charset="0"/>
              </a:rPr>
              <a:t>Internalisation</a:t>
            </a:r>
            <a:r>
              <a:rPr lang="en-GB" dirty="0">
                <a:latin typeface="Comic Sans MS" pitchFamily="66" charset="0"/>
              </a:rPr>
              <a:t>, identification </a:t>
            </a:r>
            <a:r>
              <a:rPr lang="en-GB" dirty="0" smtClean="0">
                <a:latin typeface="Comic Sans MS" pitchFamily="66" charset="0"/>
              </a:rPr>
              <a:t>and compliance </a:t>
            </a:r>
            <a:r>
              <a:rPr lang="en-GB" dirty="0">
                <a:latin typeface="Comic Sans MS" pitchFamily="66" charset="0"/>
              </a:rPr>
              <a:t>are all types of </a:t>
            </a:r>
            <a:r>
              <a:rPr lang="en-GB" dirty="0" smtClean="0">
                <a:latin typeface="Comic Sans MS" pitchFamily="66" charset="0"/>
              </a:rPr>
              <a:t>conformity. Outline </a:t>
            </a:r>
            <a:r>
              <a:rPr lang="en-GB" dirty="0">
                <a:latin typeface="Comic Sans MS" pitchFamily="66" charset="0"/>
              </a:rPr>
              <a:t>one difference between any </a:t>
            </a:r>
            <a:r>
              <a:rPr lang="en-GB" b="1" dirty="0">
                <a:latin typeface="Comic Sans MS" pitchFamily="66" charset="0"/>
              </a:rPr>
              <a:t>two</a:t>
            </a:r>
            <a:r>
              <a:rPr lang="en-GB" dirty="0">
                <a:latin typeface="Comic Sans MS" pitchFamily="66" charset="0"/>
              </a:rPr>
              <a:t> of these. (2 marks</a:t>
            </a:r>
            <a:r>
              <a:rPr lang="en-GB" dirty="0" smtClean="0">
                <a:latin typeface="Comic Sans MS" pitchFamily="66" charset="0"/>
              </a:rPr>
              <a:t>)</a:t>
            </a:r>
          </a:p>
          <a:p>
            <a:pPr marL="525780" indent="-457200">
              <a:buAutoNum type="arabicPeriod"/>
            </a:pPr>
            <a:endParaRPr lang="en-GB" dirty="0" smtClean="0">
              <a:latin typeface="Comic Sans MS" pitchFamily="66" charset="0"/>
            </a:endParaRPr>
          </a:p>
          <a:p>
            <a:pPr marL="525780" indent="-457200">
              <a:buAutoNum type="arabicPeriod"/>
            </a:pPr>
            <a:r>
              <a:rPr lang="en-GB" dirty="0" smtClean="0">
                <a:latin typeface="Comic Sans MS" pitchFamily="66" charset="0"/>
              </a:rPr>
              <a:t>Describe and evaluate informational social influence and normative social influence as explanations for conformity.  Refer to evidence in your answer. (12 marks)</a:t>
            </a:r>
            <a:endParaRPr lang="en-GB" dirty="0">
              <a:latin typeface="Comic Sans MS" pitchFamily="66" charset="0"/>
            </a:endParaRPr>
          </a:p>
          <a:p>
            <a:endParaRPr lang="en-GB" dirty="0">
              <a:latin typeface="Comic Sans MS" pitchFamily="66" charset="0"/>
            </a:endParaRPr>
          </a:p>
        </p:txBody>
      </p:sp>
      <p:sp>
        <p:nvSpPr>
          <p:cNvPr id="4" name="TextBox 3"/>
          <p:cNvSpPr txBox="1"/>
          <p:nvPr/>
        </p:nvSpPr>
        <p:spPr>
          <a:xfrm>
            <a:off x="4860032" y="10587"/>
            <a:ext cx="3024336" cy="461665"/>
          </a:xfrm>
          <a:prstGeom prst="rect">
            <a:avLst/>
          </a:prstGeom>
          <a:noFill/>
        </p:spPr>
        <p:txBody>
          <a:bodyPr wrap="square" rtlCol="0">
            <a:spAutoFit/>
          </a:bodyPr>
          <a:lstStyle/>
          <a:p>
            <a:r>
              <a:rPr lang="en-GB" sz="2400" dirty="0" smtClean="0">
                <a:solidFill>
                  <a:srgbClr val="FFFFFF"/>
                </a:solidFill>
                <a:latin typeface="Comic Sans MS" pitchFamily="66" charset="0"/>
              </a:rPr>
              <a:t>1.1 &amp; 1.2 conformity</a:t>
            </a:r>
            <a:endParaRPr lang="en-GB" sz="2400" dirty="0">
              <a:solidFill>
                <a:srgbClr val="FFFFFF"/>
              </a:solidFill>
              <a:latin typeface="Comic Sans MS" pitchFamily="66" charset="0"/>
            </a:endParaRPr>
          </a:p>
        </p:txBody>
      </p:sp>
      <p:sp>
        <p:nvSpPr>
          <p:cNvPr id="5" name="TextBox 4"/>
          <p:cNvSpPr txBox="1"/>
          <p:nvPr/>
        </p:nvSpPr>
        <p:spPr>
          <a:xfrm>
            <a:off x="166174" y="2813234"/>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268274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51520" y="260648"/>
            <a:ext cx="7024744" cy="1143000"/>
          </a:xfrm>
        </p:spPr>
        <p:txBody>
          <a:bodyPr/>
          <a:lstStyle/>
          <a:p>
            <a:pPr eaLnBrk="1" hangingPunct="1"/>
            <a:r>
              <a:rPr lang="en-GB" dirty="0" smtClean="0"/>
              <a:t> Study of Majority Influence</a:t>
            </a:r>
          </a:p>
        </p:txBody>
      </p:sp>
      <p:pic>
        <p:nvPicPr>
          <p:cNvPr id="3075" name="Picture 5" descr="ANd9GcT__5m6DbgXgUWAxl-G72ghpml9BJr3pC5cGhMxAI7eqxGCsveX"/>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468313" y="1341438"/>
            <a:ext cx="5975350" cy="3068637"/>
          </a:xfrm>
          <a:prstGeom prst="rect">
            <a:avLst/>
          </a:prstGeom>
          <a:noFill/>
        </p:spPr>
      </p:pic>
      <p:pic>
        <p:nvPicPr>
          <p:cNvPr id="3076" name="Picture 8" descr="ANd9GcTZ8g4HIjCmfJdm7AUrAmM7YMeHMuZyPWTa4tQb61qZOiVxH_i3"/>
          <p:cNvPicPr>
            <a:picLocks noGrp="1" noChangeAspect="1" noChangeArrowheads="1"/>
          </p:cNvPicPr>
          <p:nvPr>
            <p:ph sz="half" idx="4294967295"/>
          </p:nvPr>
        </p:nvPicPr>
        <p:blipFill>
          <a:blip r:embed="rId5">
            <a:extLst>
              <a:ext uri="{28A0092B-C50C-407E-A947-70E740481C1C}">
                <a14:useLocalDpi xmlns:a14="http://schemas.microsoft.com/office/drawing/2010/main" val="0"/>
              </a:ext>
            </a:extLst>
          </a:blip>
          <a:srcRect/>
          <a:stretch>
            <a:fillRect/>
          </a:stretch>
        </p:blipFill>
        <p:spPr>
          <a:xfrm>
            <a:off x="5580063" y="4724400"/>
            <a:ext cx="2657475" cy="1724025"/>
          </a:xfrm>
          <a:prstGeom prst="rect">
            <a:avLst/>
          </a:prstGeom>
          <a:noFill/>
        </p:spPr>
      </p:pic>
      <p:sp>
        <p:nvSpPr>
          <p:cNvPr id="5" name="Rectangle 4"/>
          <p:cNvSpPr/>
          <p:nvPr/>
        </p:nvSpPr>
        <p:spPr>
          <a:xfrm>
            <a:off x="858468" y="4869160"/>
            <a:ext cx="3771866" cy="1384995"/>
          </a:xfrm>
          <a:prstGeom prst="rect">
            <a:avLst/>
          </a:prstGeom>
          <a:noFill/>
        </p:spPr>
        <p:txBody>
          <a:bodyPr wrap="none" lIns="91440" tIns="45720" rIns="91440" bIns="45720">
            <a:spAutoFit/>
          </a:bodyPr>
          <a:lstStyle/>
          <a:p>
            <a:pPr algn="ctr"/>
            <a:r>
              <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Make notes on:</a:t>
            </a:r>
          </a:p>
          <a:p>
            <a:pPr algn="ctr"/>
            <a:r>
              <a:rPr lang="en-US" sz="2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a:t>
            </a:r>
            <a:r>
              <a:rPr lang="en-US" sz="2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rocedure, findings, </a:t>
            </a:r>
          </a:p>
          <a:p>
            <a:pPr algn="ctr"/>
            <a:r>
              <a:rPr lang="en-US" sz="2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conclusion, evaluation</a:t>
            </a:r>
            <a:endParaRPr lang="en-US" sz="2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2" name="TextBox 1"/>
          <p:cNvSpPr txBox="1"/>
          <p:nvPr/>
        </p:nvSpPr>
        <p:spPr>
          <a:xfrm>
            <a:off x="5004048" y="22457"/>
            <a:ext cx="2300880" cy="523220"/>
          </a:xfrm>
          <a:prstGeom prst="rect">
            <a:avLst/>
          </a:prstGeom>
          <a:noFill/>
        </p:spPr>
        <p:txBody>
          <a:bodyPr wrap="none" rtlCol="0">
            <a:spAutoFit/>
          </a:bodyPr>
          <a:lstStyle/>
          <a:p>
            <a:r>
              <a:rPr lang="en-US" sz="2800" dirty="0" smtClean="0">
                <a:solidFill>
                  <a:srgbClr val="FFFFFF"/>
                </a:solidFill>
              </a:rPr>
              <a:t>Asch  (1955)</a:t>
            </a:r>
            <a:endParaRPr lang="en-US" sz="2800" dirty="0">
              <a:solidFill>
                <a:srgbClr val="FFFFFF"/>
              </a:solidFill>
            </a:endParaRPr>
          </a:p>
        </p:txBody>
      </p:sp>
    </p:spTree>
    <p:custDataLst>
      <p:tags r:id="rId1"/>
    </p:custDataLst>
    <p:extLst>
      <p:ext uri="{BB962C8B-B14F-4D97-AF65-F5344CB8AC3E}">
        <p14:creationId xmlns:p14="http://schemas.microsoft.com/office/powerpoint/2010/main" val="27556276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67544" y="332656"/>
            <a:ext cx="4608512" cy="1143000"/>
          </a:xfrm>
        </p:spPr>
        <p:txBody>
          <a:bodyPr/>
          <a:lstStyle/>
          <a:p>
            <a:r>
              <a:rPr lang="en-US" dirty="0" smtClean="0"/>
              <a:t>Asch video clip</a:t>
            </a:r>
            <a:endParaRPr lang="en-GB" dirty="0" smtClean="0"/>
          </a:p>
        </p:txBody>
      </p:sp>
      <p:sp>
        <p:nvSpPr>
          <p:cNvPr id="4099" name="Content Placeholder 2"/>
          <p:cNvSpPr>
            <a:spLocks noGrp="1"/>
          </p:cNvSpPr>
          <p:nvPr>
            <p:ph sz="half" idx="4294967295"/>
          </p:nvPr>
        </p:nvSpPr>
        <p:spPr>
          <a:xfrm>
            <a:off x="467544" y="1628800"/>
            <a:ext cx="4038600" cy="4525963"/>
          </a:xfrm>
          <a:prstGeom prst="rect">
            <a:avLst/>
          </a:prstGeom>
        </p:spPr>
        <p:txBody>
          <a:bodyPr/>
          <a:lstStyle/>
          <a:p>
            <a:pPr>
              <a:defRPr/>
            </a:pPr>
            <a:r>
              <a:rPr lang="en-GB" dirty="0" smtClean="0">
                <a:hlinkClick r:id="rId3"/>
              </a:rPr>
              <a:t>http://www.youtube.com/watch?v=iRh5qy09nNw</a:t>
            </a:r>
            <a:r>
              <a:rPr lang="en-GB" dirty="0" smtClean="0"/>
              <a:t> </a:t>
            </a:r>
          </a:p>
          <a:p>
            <a:pPr>
              <a:defRPr/>
            </a:pPr>
            <a:endParaRPr lang="en-GB" dirty="0"/>
          </a:p>
          <a:p>
            <a:pPr marL="0" indent="0">
              <a:buFontTx/>
              <a:buNone/>
              <a:defRPr/>
            </a:pPr>
            <a:r>
              <a:rPr lang="en-GB" dirty="0" smtClean="0"/>
              <a:t>Shorter version </a:t>
            </a:r>
          </a:p>
          <a:p>
            <a:pPr marL="0" indent="0">
              <a:buFontTx/>
              <a:buNone/>
              <a:defRPr/>
            </a:pPr>
            <a:r>
              <a:rPr lang="en-GB" dirty="0" smtClean="0"/>
              <a:t>(~2 </a:t>
            </a:r>
            <a:r>
              <a:rPr lang="en-GB" dirty="0" err="1" smtClean="0"/>
              <a:t>mins</a:t>
            </a:r>
            <a:r>
              <a:rPr lang="en-GB" dirty="0" smtClean="0"/>
              <a:t>)</a:t>
            </a:r>
          </a:p>
        </p:txBody>
      </p:sp>
      <p:sp>
        <p:nvSpPr>
          <p:cNvPr id="4100" name="Content Placeholder 3"/>
          <p:cNvSpPr>
            <a:spLocks noGrp="1"/>
          </p:cNvSpPr>
          <p:nvPr>
            <p:ph sz="half" idx="4294967295"/>
          </p:nvPr>
        </p:nvSpPr>
        <p:spPr>
          <a:xfrm>
            <a:off x="4648200" y="1600200"/>
            <a:ext cx="4038600" cy="4525963"/>
          </a:xfrm>
          <a:prstGeom prst="rect">
            <a:avLst/>
          </a:prstGeom>
        </p:spPr>
        <p:txBody>
          <a:bodyPr/>
          <a:lstStyle/>
          <a:p>
            <a:pPr>
              <a:buFontTx/>
              <a:buNone/>
            </a:pPr>
            <a:r>
              <a:rPr lang="en-GB" dirty="0" smtClean="0">
                <a:hlinkClick r:id="rId4"/>
              </a:rPr>
              <a:t>http://www.youtube.com/watch?v=TYIh4MkcfJA&amp;feature=related</a:t>
            </a:r>
            <a:r>
              <a:rPr lang="en-GB" dirty="0" smtClean="0"/>
              <a:t> </a:t>
            </a:r>
          </a:p>
          <a:p>
            <a:pPr>
              <a:buFontTx/>
              <a:buNone/>
            </a:pPr>
            <a:endParaRPr lang="en-GB" dirty="0" smtClean="0"/>
          </a:p>
          <a:p>
            <a:pPr>
              <a:buFontTx/>
              <a:buNone/>
            </a:pPr>
            <a:r>
              <a:rPr lang="en-GB" dirty="0" smtClean="0"/>
              <a:t>Longer version </a:t>
            </a:r>
          </a:p>
          <a:p>
            <a:pPr>
              <a:buFontTx/>
              <a:buNone/>
            </a:pPr>
            <a:r>
              <a:rPr lang="en-GB" dirty="0" smtClean="0"/>
              <a:t>(~4 </a:t>
            </a:r>
            <a:r>
              <a:rPr lang="en-GB" dirty="0" err="1" smtClean="0"/>
              <a:t>mins</a:t>
            </a:r>
            <a:r>
              <a:rPr lang="en-GB" dirty="0" smtClean="0"/>
              <a:t>)</a:t>
            </a:r>
          </a:p>
        </p:txBody>
      </p:sp>
      <p:sp>
        <p:nvSpPr>
          <p:cNvPr id="5" name="TextBox 4"/>
          <p:cNvSpPr txBox="1"/>
          <p:nvPr/>
        </p:nvSpPr>
        <p:spPr>
          <a:xfrm>
            <a:off x="5004048" y="22457"/>
            <a:ext cx="2300880" cy="523220"/>
          </a:xfrm>
          <a:prstGeom prst="rect">
            <a:avLst/>
          </a:prstGeom>
          <a:noFill/>
        </p:spPr>
        <p:txBody>
          <a:bodyPr wrap="none" rtlCol="0">
            <a:spAutoFit/>
          </a:bodyPr>
          <a:lstStyle/>
          <a:p>
            <a:r>
              <a:rPr lang="en-US" sz="2800" dirty="0" smtClean="0">
                <a:solidFill>
                  <a:srgbClr val="FFFFFF"/>
                </a:solidFill>
              </a:rPr>
              <a:t>Asch  (1955)</a:t>
            </a:r>
            <a:endParaRPr lang="en-US" sz="2800" dirty="0">
              <a:solidFill>
                <a:srgbClr val="FFFFFF"/>
              </a:solidFill>
            </a:endParaRPr>
          </a:p>
        </p:txBody>
      </p:sp>
    </p:spTree>
    <p:custDataLst>
      <p:tags r:id="rId1"/>
    </p:custDataLst>
    <p:extLst>
      <p:ext uri="{BB962C8B-B14F-4D97-AF65-F5344CB8AC3E}">
        <p14:creationId xmlns:p14="http://schemas.microsoft.com/office/powerpoint/2010/main" val="33933303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a:t>
            </a:r>
            <a:endParaRPr lang="en-US" dirty="0"/>
          </a:p>
        </p:txBody>
      </p:sp>
      <p:sp>
        <p:nvSpPr>
          <p:cNvPr id="3" name="Content Placeholder 2"/>
          <p:cNvSpPr>
            <a:spLocks noGrp="1"/>
          </p:cNvSpPr>
          <p:nvPr>
            <p:ph idx="1"/>
          </p:nvPr>
        </p:nvSpPr>
        <p:spPr>
          <a:xfrm>
            <a:off x="611560" y="2420888"/>
            <a:ext cx="5256583" cy="3508977"/>
          </a:xfrm>
        </p:spPr>
        <p:txBody>
          <a:bodyPr/>
          <a:lstStyle/>
          <a:p>
            <a:r>
              <a:rPr lang="en-US" dirty="0" smtClean="0"/>
              <a:t>To investigate the degree to which individuals would conform to a majority who gave obviously wrong answers.</a:t>
            </a:r>
            <a:endParaRPr lang="en-US" dirty="0"/>
          </a:p>
        </p:txBody>
      </p:sp>
      <p:pic>
        <p:nvPicPr>
          <p:cNvPr id="4" name="Picture 3"/>
          <p:cNvPicPr>
            <a:picLocks noChangeAspect="1"/>
          </p:cNvPicPr>
          <p:nvPr/>
        </p:nvPicPr>
        <p:blipFill>
          <a:blip r:embed="rId2"/>
          <a:stretch>
            <a:fillRect/>
          </a:stretch>
        </p:blipFill>
        <p:spPr>
          <a:xfrm>
            <a:off x="6084168" y="1484784"/>
            <a:ext cx="2324100" cy="3492500"/>
          </a:xfrm>
          <a:prstGeom prst="rect">
            <a:avLst/>
          </a:prstGeom>
        </p:spPr>
      </p:pic>
      <p:pic>
        <p:nvPicPr>
          <p:cNvPr id="5" name="Picture 8" descr="ANd9GcTZ8g4HIjCmfJdm7AUrAmM7YMeHMuZyPWTa4tQb61qZOiVxH_i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763688" y="4293096"/>
            <a:ext cx="2657475" cy="1724025"/>
          </a:xfrm>
          <a:prstGeom prst="rect">
            <a:avLst/>
          </a:prstGeom>
          <a:noFill/>
        </p:spPr>
      </p:pic>
      <p:sp>
        <p:nvSpPr>
          <p:cNvPr id="6" name="TextBox 5"/>
          <p:cNvSpPr txBox="1"/>
          <p:nvPr/>
        </p:nvSpPr>
        <p:spPr>
          <a:xfrm>
            <a:off x="5004048" y="22457"/>
            <a:ext cx="2300880" cy="523220"/>
          </a:xfrm>
          <a:prstGeom prst="rect">
            <a:avLst/>
          </a:prstGeom>
          <a:noFill/>
        </p:spPr>
        <p:txBody>
          <a:bodyPr wrap="none" rtlCol="0">
            <a:spAutoFit/>
          </a:bodyPr>
          <a:lstStyle/>
          <a:p>
            <a:r>
              <a:rPr lang="en-US" sz="2800" dirty="0" smtClean="0">
                <a:solidFill>
                  <a:srgbClr val="FFFFFF"/>
                </a:solidFill>
              </a:rPr>
              <a:t>Asch  (1955)</a:t>
            </a:r>
            <a:endParaRPr lang="en-US" sz="2800" dirty="0">
              <a:solidFill>
                <a:srgbClr val="FFFFFF"/>
              </a:solidFill>
            </a:endParaRPr>
          </a:p>
        </p:txBody>
      </p:sp>
    </p:spTree>
    <p:extLst>
      <p:ext uri="{BB962C8B-B14F-4D97-AF65-F5344CB8AC3E}">
        <p14:creationId xmlns:p14="http://schemas.microsoft.com/office/powerpoint/2010/main" val="2399844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716016" y="0"/>
            <a:ext cx="2303041" cy="598512"/>
          </a:xfrm>
        </p:spPr>
        <p:txBody>
          <a:bodyPr>
            <a:normAutofit fontScale="90000"/>
          </a:bodyPr>
          <a:lstStyle/>
          <a:p>
            <a:pPr eaLnBrk="1" hangingPunct="1"/>
            <a:r>
              <a:rPr lang="en-GB" dirty="0" smtClean="0">
                <a:solidFill>
                  <a:srgbClr val="FFFFFF"/>
                </a:solidFill>
                <a:latin typeface="Tw Cen MT" charset="0"/>
              </a:rPr>
              <a:t>Procedure</a:t>
            </a:r>
            <a:endParaRPr lang="en-GB" dirty="0">
              <a:solidFill>
                <a:srgbClr val="FFFFFF"/>
              </a:solidFill>
              <a:latin typeface="Tw Cen MT" charset="0"/>
            </a:endParaRPr>
          </a:p>
        </p:txBody>
      </p:sp>
      <p:sp>
        <p:nvSpPr>
          <p:cNvPr id="3" name="Content Placeholder 2"/>
          <p:cNvSpPr>
            <a:spLocks noGrp="1"/>
          </p:cNvSpPr>
          <p:nvPr>
            <p:ph sz="quarter" idx="1"/>
          </p:nvPr>
        </p:nvSpPr>
        <p:spPr>
          <a:xfrm>
            <a:off x="612775" y="1600200"/>
            <a:ext cx="8153400" cy="4853136"/>
          </a:xfrm>
        </p:spPr>
        <p:txBody>
          <a:bodyPr>
            <a:normAutofit lnSpcReduction="10000"/>
          </a:bodyPr>
          <a:lstStyle/>
          <a:p>
            <a:pPr eaLnBrk="1" hangingPunct="1">
              <a:lnSpc>
                <a:spcPct val="90000"/>
              </a:lnSpc>
            </a:pPr>
            <a:r>
              <a:rPr lang="en-GB" sz="2700" dirty="0">
                <a:latin typeface="Tw Cen MT" charset="0"/>
              </a:rPr>
              <a:t>123 male American undergraduates recruited for a ‘vision test’</a:t>
            </a:r>
          </a:p>
          <a:p>
            <a:pPr eaLnBrk="1" hangingPunct="1">
              <a:lnSpc>
                <a:spcPct val="90000"/>
              </a:lnSpc>
            </a:pPr>
            <a:r>
              <a:rPr lang="en-GB" sz="2700" dirty="0">
                <a:latin typeface="Tw Cen MT" charset="0"/>
              </a:rPr>
              <a:t>In each experiment all but one were confederates</a:t>
            </a:r>
          </a:p>
          <a:p>
            <a:pPr eaLnBrk="1" hangingPunct="1">
              <a:lnSpc>
                <a:spcPct val="90000"/>
              </a:lnSpc>
            </a:pPr>
            <a:r>
              <a:rPr lang="en-GB" sz="2700" dirty="0">
                <a:latin typeface="Tw Cen MT" charset="0"/>
              </a:rPr>
              <a:t>In turn, participants and confederates were asked to state which of three lines was the same length as a stimulus line.</a:t>
            </a:r>
          </a:p>
          <a:p>
            <a:pPr eaLnBrk="1" hangingPunct="1">
              <a:lnSpc>
                <a:spcPct val="90000"/>
              </a:lnSpc>
            </a:pPr>
            <a:r>
              <a:rPr lang="en-GB" sz="2700" dirty="0">
                <a:latin typeface="Tw Cen MT" charset="0"/>
              </a:rPr>
              <a:t>The real participant always answered last or second to last</a:t>
            </a:r>
          </a:p>
          <a:p>
            <a:pPr eaLnBrk="1" hangingPunct="1">
              <a:lnSpc>
                <a:spcPct val="90000"/>
              </a:lnSpc>
            </a:pPr>
            <a:r>
              <a:rPr lang="en-GB" sz="2700" dirty="0">
                <a:latin typeface="Tw Cen MT" charset="0"/>
              </a:rPr>
              <a:t>Confederates would give the same incorrect answer for 12 out of 18 </a:t>
            </a:r>
            <a:r>
              <a:rPr lang="en-GB" sz="2700" dirty="0" smtClean="0">
                <a:latin typeface="Tw Cen MT" charset="0"/>
              </a:rPr>
              <a:t>trials</a:t>
            </a:r>
          </a:p>
          <a:p>
            <a:pPr eaLnBrk="1" hangingPunct="1">
              <a:lnSpc>
                <a:spcPct val="90000"/>
              </a:lnSpc>
            </a:pPr>
            <a:r>
              <a:rPr lang="en-GB" sz="2700" dirty="0" smtClean="0">
                <a:latin typeface="Tw Cen MT" charset="0"/>
              </a:rPr>
              <a:t>Control group of 36 participants who were tested individually to see how accurate individual judgements were.</a:t>
            </a:r>
            <a:endParaRPr lang="en-GB" sz="2700" dirty="0">
              <a:latin typeface="Tw Cen MT" charset="0"/>
            </a:endParaRPr>
          </a:p>
          <a:p>
            <a:pPr eaLnBrk="1" hangingPunct="1">
              <a:lnSpc>
                <a:spcPct val="90000"/>
              </a:lnSpc>
            </a:pPr>
            <a:endParaRPr lang="en-GB" sz="2700" dirty="0">
              <a:latin typeface="Tw Cen MT" charset="0"/>
            </a:endParaRPr>
          </a:p>
        </p:txBody>
      </p:sp>
      <p:pic>
        <p:nvPicPr>
          <p:cNvPr id="17412" name="Picture 2" descr="http://frontpage.wiu.edu/~mfjtd/asch_files/image00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16632"/>
            <a:ext cx="2152650" cy="139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64046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932040" y="15309"/>
            <a:ext cx="1943001" cy="598512"/>
          </a:xfrm>
        </p:spPr>
        <p:txBody>
          <a:bodyPr>
            <a:normAutofit fontScale="90000"/>
          </a:bodyPr>
          <a:lstStyle/>
          <a:p>
            <a:pPr eaLnBrk="1" hangingPunct="1"/>
            <a:r>
              <a:rPr lang="en-GB" dirty="0">
                <a:solidFill>
                  <a:srgbClr val="FFFFFF"/>
                </a:solidFill>
                <a:latin typeface="Tw Cen MT" charset="0"/>
              </a:rPr>
              <a:t>Findings</a:t>
            </a:r>
          </a:p>
        </p:txBody>
      </p:sp>
      <p:sp>
        <p:nvSpPr>
          <p:cNvPr id="3" name="Content Placeholder 2"/>
          <p:cNvSpPr>
            <a:spLocks noGrp="1"/>
          </p:cNvSpPr>
          <p:nvPr>
            <p:ph sz="quarter" idx="1"/>
          </p:nvPr>
        </p:nvSpPr>
        <p:spPr>
          <a:xfrm>
            <a:off x="612775" y="1600200"/>
            <a:ext cx="8153400" cy="4495800"/>
          </a:xfrm>
        </p:spPr>
        <p:txBody>
          <a:bodyPr/>
          <a:lstStyle/>
          <a:p>
            <a:r>
              <a:rPr lang="en-GB" dirty="0">
                <a:latin typeface="Tw Cen MT" charset="0"/>
              </a:rPr>
              <a:t>In a control trial, only </a:t>
            </a:r>
            <a:r>
              <a:rPr lang="en-GB" dirty="0" smtClean="0">
                <a:latin typeface="Tw Cen MT" charset="0"/>
              </a:rPr>
              <a:t>0.04% </a:t>
            </a:r>
            <a:r>
              <a:rPr lang="en-GB" dirty="0">
                <a:latin typeface="Tw Cen MT" charset="0"/>
              </a:rPr>
              <a:t>of responses given by participants were incorrect</a:t>
            </a:r>
          </a:p>
          <a:p>
            <a:pPr eaLnBrk="1" hangingPunct="1"/>
            <a:r>
              <a:rPr lang="en-GB" dirty="0" smtClean="0">
                <a:latin typeface="Tw Cen MT" charset="0"/>
              </a:rPr>
              <a:t>For </a:t>
            </a:r>
            <a:r>
              <a:rPr lang="en-GB" dirty="0">
                <a:latin typeface="Tw Cen MT" charset="0"/>
              </a:rPr>
              <a:t>12 critical trials </a:t>
            </a:r>
            <a:r>
              <a:rPr lang="en-GB" dirty="0" smtClean="0">
                <a:latin typeface="Tw Cen MT" charset="0"/>
              </a:rPr>
              <a:t>32% </a:t>
            </a:r>
            <a:r>
              <a:rPr lang="en-GB" dirty="0">
                <a:latin typeface="Tw Cen MT" charset="0"/>
              </a:rPr>
              <a:t>of responses given by participants were </a:t>
            </a:r>
            <a:r>
              <a:rPr lang="en-GB" dirty="0" smtClean="0">
                <a:latin typeface="Tw Cen MT" charset="0"/>
              </a:rPr>
              <a:t>incorrect.</a:t>
            </a:r>
          </a:p>
          <a:p>
            <a:pPr eaLnBrk="1" hangingPunct="1"/>
            <a:r>
              <a:rPr lang="en-GB" dirty="0" smtClean="0">
                <a:latin typeface="Tw Cen MT" charset="0"/>
              </a:rPr>
              <a:t>75% conformed to at least one wrong answer.</a:t>
            </a:r>
            <a:endParaRPr lang="en-GB" dirty="0">
              <a:latin typeface="Tw Cen MT" charset="0"/>
            </a:endParaRPr>
          </a:p>
          <a:p>
            <a:pPr eaLnBrk="1" hangingPunct="1"/>
            <a:r>
              <a:rPr lang="en-GB" dirty="0" smtClean="0">
                <a:latin typeface="Tw Cen MT" charset="0"/>
              </a:rPr>
              <a:t>25% </a:t>
            </a:r>
            <a:r>
              <a:rPr lang="en-GB" dirty="0">
                <a:latin typeface="Tw Cen MT" charset="0"/>
              </a:rPr>
              <a:t>of participants never </a:t>
            </a:r>
            <a:r>
              <a:rPr lang="en-GB" dirty="0" smtClean="0">
                <a:latin typeface="Tw Cen MT" charset="0"/>
              </a:rPr>
              <a:t>conformed.</a:t>
            </a:r>
          </a:p>
          <a:p>
            <a:pPr eaLnBrk="1" hangingPunct="1"/>
            <a:r>
              <a:rPr lang="en-GB" dirty="0" smtClean="0">
                <a:latin typeface="Tw Cen MT" charset="0"/>
              </a:rPr>
              <a:t>5% conformed to all 12 wrong answers.</a:t>
            </a:r>
            <a:endParaRPr lang="en-GB" dirty="0">
              <a:latin typeface="Tw Cen MT" charset="0"/>
            </a:endParaRPr>
          </a:p>
        </p:txBody>
      </p:sp>
    </p:spTree>
    <p:extLst>
      <p:ext uri="{BB962C8B-B14F-4D97-AF65-F5344CB8AC3E}">
        <p14:creationId xmlns:p14="http://schemas.microsoft.com/office/powerpoint/2010/main" val="4545566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11560" y="692696"/>
            <a:ext cx="8153400" cy="990600"/>
          </a:xfrm>
        </p:spPr>
        <p:txBody>
          <a:bodyPr/>
          <a:lstStyle/>
          <a:p>
            <a:pPr eaLnBrk="1" hangingPunct="1"/>
            <a:r>
              <a:rPr lang="en-GB" dirty="0">
                <a:latin typeface="Tw Cen MT" charset="0"/>
              </a:rPr>
              <a:t>Why</a:t>
            </a:r>
            <a:r>
              <a:rPr lang="en-GB" dirty="0" smtClean="0">
                <a:latin typeface="Tw Cen MT" charset="0"/>
              </a:rPr>
              <a:t>? Post Experiment Interviews</a:t>
            </a:r>
            <a:endParaRPr lang="en-GB" dirty="0">
              <a:latin typeface="Tw Cen MT" charset="0"/>
            </a:endParaRPr>
          </a:p>
        </p:txBody>
      </p:sp>
      <p:sp>
        <p:nvSpPr>
          <p:cNvPr id="3" name="Content Placeholder 2"/>
          <p:cNvSpPr>
            <a:spLocks noGrp="1"/>
          </p:cNvSpPr>
          <p:nvPr>
            <p:ph sz="quarter" idx="1"/>
          </p:nvPr>
        </p:nvSpPr>
        <p:spPr>
          <a:xfrm>
            <a:off x="539552" y="1714500"/>
            <a:ext cx="8153400" cy="5143500"/>
          </a:xfrm>
        </p:spPr>
        <p:txBody>
          <a:bodyPr/>
          <a:lstStyle/>
          <a:p>
            <a:pPr eaLnBrk="1" hangingPunct="1">
              <a:buFont typeface="Wingdings" charset="0"/>
              <a:buNone/>
            </a:pPr>
            <a:r>
              <a:rPr lang="en-GB" dirty="0">
                <a:latin typeface="Tw Cen MT" charset="0"/>
              </a:rPr>
              <a:t>When asked why they conformed, participants often gave one of three answers:</a:t>
            </a:r>
          </a:p>
          <a:p>
            <a:pPr eaLnBrk="1" hangingPunct="1"/>
            <a:r>
              <a:rPr lang="en-GB" dirty="0">
                <a:latin typeface="Tw Cen MT" charset="0"/>
              </a:rPr>
              <a:t>Distortion of perception</a:t>
            </a:r>
          </a:p>
          <a:p>
            <a:pPr lvl="1" eaLnBrk="1" hangingPunct="1"/>
            <a:r>
              <a:rPr lang="en-GB" dirty="0">
                <a:latin typeface="Tw Cen MT" charset="0"/>
              </a:rPr>
              <a:t>Participants actually started to perceive the line differently</a:t>
            </a:r>
          </a:p>
          <a:p>
            <a:pPr eaLnBrk="1" hangingPunct="1"/>
            <a:r>
              <a:rPr lang="en-GB" dirty="0">
                <a:latin typeface="Tw Cen MT" charset="0"/>
              </a:rPr>
              <a:t>Distortion of judgement</a:t>
            </a:r>
          </a:p>
          <a:p>
            <a:pPr lvl="1" eaLnBrk="1" hangingPunct="1"/>
            <a:r>
              <a:rPr lang="en-GB" dirty="0">
                <a:latin typeface="Tw Cen MT" charset="0"/>
              </a:rPr>
              <a:t>Feelings of doubt about their judgement</a:t>
            </a:r>
          </a:p>
          <a:p>
            <a:pPr eaLnBrk="1" hangingPunct="1"/>
            <a:r>
              <a:rPr lang="en-GB" dirty="0">
                <a:latin typeface="Tw Cen MT" charset="0"/>
              </a:rPr>
              <a:t>Distortion of action</a:t>
            </a:r>
          </a:p>
          <a:p>
            <a:pPr lvl="1" eaLnBrk="1" hangingPunct="1"/>
            <a:r>
              <a:rPr lang="en-GB" dirty="0">
                <a:latin typeface="Tw Cen MT" charset="0"/>
              </a:rPr>
              <a:t>Majority continued to trust their own perception and judgement but changed their behaviour to avoid disapproval</a:t>
            </a:r>
          </a:p>
          <a:p>
            <a:pPr eaLnBrk="1" hangingPunct="1"/>
            <a:endParaRPr lang="en-GB" dirty="0">
              <a:latin typeface="Tw Cen MT" charset="0"/>
            </a:endParaRPr>
          </a:p>
        </p:txBody>
      </p:sp>
      <p:sp>
        <p:nvSpPr>
          <p:cNvPr id="4" name="Title 1"/>
          <p:cNvSpPr txBox="1">
            <a:spLocks/>
          </p:cNvSpPr>
          <p:nvPr/>
        </p:nvSpPr>
        <p:spPr>
          <a:xfrm>
            <a:off x="4932040" y="15309"/>
            <a:ext cx="1943001" cy="598512"/>
          </a:xfrm>
          <a:prstGeom prst="rect">
            <a:avLst/>
          </a:prstGeom>
        </p:spPr>
        <p:txBody>
          <a:bodyPr vert="horz" lIns="91440" tIns="45720" rIns="91440" bIns="45720" rtlCol="0" anchor="b">
            <a:normAutofit fontScale="900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mtClean="0">
                <a:solidFill>
                  <a:srgbClr val="FFFFFF"/>
                </a:solidFill>
                <a:latin typeface="Tw Cen MT" charset="0"/>
              </a:rPr>
              <a:t>Findings</a:t>
            </a:r>
            <a:endParaRPr lang="en-GB" dirty="0">
              <a:solidFill>
                <a:srgbClr val="FFFFFF"/>
              </a:solidFill>
              <a:latin typeface="Tw Cen MT" charset="0"/>
            </a:endParaRPr>
          </a:p>
        </p:txBody>
      </p:sp>
    </p:spTree>
    <p:extLst>
      <p:ext uri="{BB962C8B-B14F-4D97-AF65-F5344CB8AC3E}">
        <p14:creationId xmlns:p14="http://schemas.microsoft.com/office/powerpoint/2010/main" val="42646080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9"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0"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7" presetClass="entr" presetSubtype="1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9"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p:cTn id="32"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4" end="4"/>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1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9" presetClass="entr" presetSubtype="0"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 calcmode="lin" valueType="num">
                                      <p:cBhvr>
                                        <p:cTn id="45"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46"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7"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24" y="0"/>
            <a:ext cx="3024454" cy="613872"/>
          </a:xfrm>
        </p:spPr>
        <p:txBody>
          <a:bodyPr>
            <a:normAutofit fontScale="90000"/>
          </a:bodyPr>
          <a:lstStyle/>
          <a:p>
            <a:r>
              <a:rPr lang="en-US" dirty="0" smtClean="0">
                <a:solidFill>
                  <a:srgbClr val="FFFFFF"/>
                </a:solidFill>
              </a:rPr>
              <a:t>Conclusions</a:t>
            </a:r>
            <a:endParaRPr lang="en-US" dirty="0">
              <a:solidFill>
                <a:srgbClr val="FFFFFF"/>
              </a:solidFill>
            </a:endParaRPr>
          </a:p>
        </p:txBody>
      </p:sp>
      <p:sp>
        <p:nvSpPr>
          <p:cNvPr id="3" name="Content Placeholder 2"/>
          <p:cNvSpPr>
            <a:spLocks noGrp="1"/>
          </p:cNvSpPr>
          <p:nvPr>
            <p:ph idx="1"/>
          </p:nvPr>
        </p:nvSpPr>
        <p:spPr>
          <a:xfrm>
            <a:off x="971600" y="1052736"/>
            <a:ext cx="6777317" cy="3508977"/>
          </a:xfrm>
        </p:spPr>
        <p:txBody>
          <a:bodyPr/>
          <a:lstStyle/>
          <a:p>
            <a:r>
              <a:rPr lang="en-US" dirty="0"/>
              <a:t> </a:t>
            </a:r>
            <a:r>
              <a:rPr lang="en-US" dirty="0" smtClean="0"/>
              <a:t>Most people were motivated by NORMATIVE SOCIAL INFLUENCE.</a:t>
            </a:r>
          </a:p>
          <a:p>
            <a:endParaRPr lang="en-US" dirty="0"/>
          </a:p>
          <a:p>
            <a:r>
              <a:rPr lang="en-US" dirty="0" smtClean="0"/>
              <a:t>Individual </a:t>
            </a:r>
            <a:r>
              <a:rPr lang="en-US" dirty="0" err="1" smtClean="0"/>
              <a:t>judgement</a:t>
            </a:r>
            <a:r>
              <a:rPr lang="en-US" dirty="0" smtClean="0"/>
              <a:t> is influenced by majority opinions, even when the majority are obviously wrong.</a:t>
            </a:r>
          </a:p>
          <a:p>
            <a:endParaRPr lang="en-US" dirty="0"/>
          </a:p>
          <a:p>
            <a:r>
              <a:rPr lang="en-US" dirty="0" smtClean="0"/>
              <a:t>This is known as the Asch Effect.</a:t>
            </a:r>
            <a:endParaRPr lang="en-US" dirty="0"/>
          </a:p>
        </p:txBody>
      </p:sp>
    </p:spTree>
    <p:extLst>
      <p:ext uri="{BB962C8B-B14F-4D97-AF65-F5344CB8AC3E}">
        <p14:creationId xmlns:p14="http://schemas.microsoft.com/office/powerpoint/2010/main" val="2614886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24" y="-22730"/>
            <a:ext cx="2736422" cy="685880"/>
          </a:xfrm>
        </p:spPr>
        <p:txBody>
          <a:bodyPr>
            <a:normAutofit fontScale="90000"/>
          </a:bodyPr>
          <a:lstStyle/>
          <a:p>
            <a:r>
              <a:rPr lang="en-US" dirty="0" smtClean="0">
                <a:solidFill>
                  <a:schemeClr val="bg1"/>
                </a:solidFill>
              </a:rPr>
              <a:t>Evaluation</a:t>
            </a:r>
            <a:endParaRPr lang="en-US" dirty="0">
              <a:solidFill>
                <a:schemeClr val="bg1"/>
              </a:solidFill>
            </a:endParaRPr>
          </a:p>
        </p:txBody>
      </p:sp>
      <p:sp>
        <p:nvSpPr>
          <p:cNvPr id="4" name="Content Placeholder 3"/>
          <p:cNvSpPr>
            <a:spLocks noGrp="1"/>
          </p:cNvSpPr>
          <p:nvPr>
            <p:ph sz="quarter" idx="13"/>
          </p:nvPr>
        </p:nvSpPr>
        <p:spPr>
          <a:xfrm>
            <a:off x="755576" y="764704"/>
            <a:ext cx="3240360" cy="5760640"/>
          </a:xfrm>
        </p:spPr>
        <p:txBody>
          <a:bodyPr/>
          <a:lstStyle/>
          <a:p>
            <a:pPr marL="68580" indent="0">
              <a:buNone/>
            </a:pPr>
            <a:r>
              <a:rPr lang="en-US" dirty="0" smtClean="0">
                <a:sym typeface="Wingdings"/>
              </a:rPr>
              <a:t></a:t>
            </a:r>
            <a:endParaRPr lang="en-US" dirty="0" smtClean="0"/>
          </a:p>
          <a:p>
            <a:endParaRPr lang="en-US" dirty="0"/>
          </a:p>
          <a:p>
            <a:r>
              <a:rPr lang="en-US" dirty="0" smtClean="0"/>
              <a:t>Paradigm of conformity research.  Established a scientific procedure.</a:t>
            </a:r>
            <a:endParaRPr lang="en-US" dirty="0"/>
          </a:p>
        </p:txBody>
      </p:sp>
      <p:sp>
        <p:nvSpPr>
          <p:cNvPr id="5" name="Content Placeholder 4"/>
          <p:cNvSpPr>
            <a:spLocks noGrp="1"/>
          </p:cNvSpPr>
          <p:nvPr>
            <p:ph sz="quarter" idx="14"/>
          </p:nvPr>
        </p:nvSpPr>
        <p:spPr>
          <a:xfrm>
            <a:off x="4645152" y="764704"/>
            <a:ext cx="4103312" cy="5688632"/>
          </a:xfrm>
        </p:spPr>
        <p:txBody>
          <a:bodyPr>
            <a:normAutofit fontScale="85000" lnSpcReduction="10000"/>
          </a:bodyPr>
          <a:lstStyle/>
          <a:p>
            <a:pPr marL="68580" indent="0">
              <a:buNone/>
            </a:pPr>
            <a:r>
              <a:rPr lang="en-US" sz="2800" dirty="0" smtClean="0">
                <a:sym typeface="Wingdings"/>
              </a:rPr>
              <a:t></a:t>
            </a:r>
            <a:endParaRPr lang="en-US" sz="2800" dirty="0" smtClean="0"/>
          </a:p>
          <a:p>
            <a:r>
              <a:rPr lang="en-US" dirty="0" smtClean="0"/>
              <a:t>Child of its time – Perrin &amp; Spencer (1980) UK students only 1 in 396 trials conformed.</a:t>
            </a:r>
          </a:p>
          <a:p>
            <a:endParaRPr lang="en-US" dirty="0"/>
          </a:p>
          <a:p>
            <a:r>
              <a:rPr lang="en-US" dirty="0" smtClean="0"/>
              <a:t>Lacks </a:t>
            </a:r>
            <a:r>
              <a:rPr lang="en-US" dirty="0" err="1" smtClean="0"/>
              <a:t>generalisability</a:t>
            </a:r>
            <a:r>
              <a:rPr lang="en-US" dirty="0" smtClean="0"/>
              <a:t>? </a:t>
            </a:r>
          </a:p>
          <a:p>
            <a:endParaRPr lang="en-US" dirty="0"/>
          </a:p>
          <a:p>
            <a:r>
              <a:rPr lang="en-US" dirty="0" smtClean="0"/>
              <a:t>Lacks ecological validity – artificial situation and task.  Demand characteristics.</a:t>
            </a:r>
          </a:p>
          <a:p>
            <a:endParaRPr lang="en-US" dirty="0"/>
          </a:p>
          <a:p>
            <a:r>
              <a:rPr lang="en-US" dirty="0" smtClean="0"/>
              <a:t>Unethical – participants are deceived – participants are psychologically stressed.</a:t>
            </a:r>
          </a:p>
          <a:p>
            <a:endParaRPr lang="en-US" dirty="0" smtClean="0"/>
          </a:p>
          <a:p>
            <a:r>
              <a:rPr lang="en-US" dirty="0" smtClean="0"/>
              <a:t>2/3 of participants do not conform.</a:t>
            </a:r>
            <a:endParaRPr lang="en-US" dirty="0"/>
          </a:p>
        </p:txBody>
      </p:sp>
    </p:spTree>
    <p:extLst>
      <p:ext uri="{BB962C8B-B14F-4D97-AF65-F5344CB8AC3E}">
        <p14:creationId xmlns:p14="http://schemas.microsoft.com/office/powerpoint/2010/main" val="31063103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0"/>
            <a:ext cx="3816542" cy="541864"/>
          </a:xfrm>
        </p:spPr>
        <p:txBody>
          <a:bodyPr>
            <a:normAutofit/>
          </a:bodyPr>
          <a:lstStyle/>
          <a:p>
            <a:r>
              <a:rPr lang="en-US" sz="1800" dirty="0" smtClean="0">
                <a:solidFill>
                  <a:srgbClr val="FFFFFF"/>
                </a:solidFill>
              </a:rPr>
              <a:t>Contemporary research</a:t>
            </a:r>
            <a:endParaRPr lang="en-US" sz="1800" dirty="0">
              <a:solidFill>
                <a:srgbClr val="FFFFFF"/>
              </a:solidFill>
            </a:endParaRPr>
          </a:p>
        </p:txBody>
      </p:sp>
      <p:sp>
        <p:nvSpPr>
          <p:cNvPr id="3" name="Content Placeholder 2"/>
          <p:cNvSpPr>
            <a:spLocks noGrp="1"/>
          </p:cNvSpPr>
          <p:nvPr>
            <p:ph sz="quarter" idx="13"/>
          </p:nvPr>
        </p:nvSpPr>
        <p:spPr>
          <a:xfrm>
            <a:off x="1043608" y="764704"/>
            <a:ext cx="7344816" cy="5616624"/>
          </a:xfrm>
        </p:spPr>
        <p:txBody>
          <a:bodyPr/>
          <a:lstStyle/>
          <a:p>
            <a:r>
              <a:rPr lang="en-US" dirty="0" smtClean="0"/>
              <a:t>Mori &amp; Arai (2010)</a:t>
            </a:r>
          </a:p>
          <a:p>
            <a:endParaRPr lang="en-US" dirty="0"/>
          </a:p>
          <a:p>
            <a:pPr marL="68580" indent="0">
              <a:buNone/>
            </a:pPr>
            <a:r>
              <a:rPr lang="en-US" dirty="0" smtClean="0"/>
              <a:t>Asch without the actors.  </a:t>
            </a:r>
          </a:p>
          <a:p>
            <a:pPr marL="68580" indent="0">
              <a:buNone/>
            </a:pPr>
            <a:r>
              <a:rPr lang="en-US" dirty="0" smtClean="0"/>
              <a:t>To combat the criticism of demand characteristics, this study uses real participants with overlapping filter glasses which change the participants view of the stimulus only.</a:t>
            </a:r>
          </a:p>
          <a:p>
            <a:pPr marL="68580" indent="0">
              <a:buNone/>
            </a:pPr>
            <a:endParaRPr lang="en-US" dirty="0"/>
          </a:p>
          <a:p>
            <a:pPr marL="68580" indent="0">
              <a:buNone/>
            </a:pPr>
            <a:r>
              <a:rPr lang="en-US" dirty="0" smtClean="0"/>
              <a:t>Minority participants answered incorrectly 19.6% of the time compared with control of 8.2%.</a:t>
            </a:r>
            <a:endParaRPr lang="en-US" dirty="0"/>
          </a:p>
        </p:txBody>
      </p:sp>
      <p:pic>
        <p:nvPicPr>
          <p:cNvPr id="6" name="Picture 5"/>
          <p:cNvPicPr>
            <a:picLocks noChangeAspect="1"/>
          </p:cNvPicPr>
          <p:nvPr/>
        </p:nvPicPr>
        <p:blipFill>
          <a:blip r:embed="rId2"/>
          <a:stretch>
            <a:fillRect/>
          </a:stretch>
        </p:blipFill>
        <p:spPr>
          <a:xfrm>
            <a:off x="6156176" y="4941168"/>
            <a:ext cx="2688271" cy="2023988"/>
          </a:xfrm>
          <a:prstGeom prst="rect">
            <a:avLst/>
          </a:prstGeom>
        </p:spPr>
      </p:pic>
    </p:spTree>
    <p:extLst>
      <p:ext uri="{BB962C8B-B14F-4D97-AF65-F5344CB8AC3E}">
        <p14:creationId xmlns:p14="http://schemas.microsoft.com/office/powerpoint/2010/main" val="24225243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908720"/>
            <a:ext cx="8136904" cy="1143000"/>
          </a:xfrm>
        </p:spPr>
        <p:txBody>
          <a:bodyPr>
            <a:noAutofit/>
          </a:bodyPr>
          <a:lstStyle/>
          <a:p>
            <a:r>
              <a:rPr lang="en-US" sz="2400" b="1" dirty="0" smtClean="0"/>
              <a:t>Question: What impact would you expect the following to have on levels of conformity?</a:t>
            </a:r>
            <a:endParaRPr lang="en-US" sz="24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93412729"/>
              </p:ext>
            </p:extLst>
          </p:nvPr>
        </p:nvGraphicFramePr>
        <p:xfrm>
          <a:off x="539552" y="2323652"/>
          <a:ext cx="8064896" cy="3508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5004048" y="0"/>
            <a:ext cx="2376264" cy="523220"/>
          </a:xfrm>
          <a:prstGeom prst="rect">
            <a:avLst/>
          </a:prstGeom>
          <a:noFill/>
        </p:spPr>
        <p:txBody>
          <a:bodyPr wrap="square" rtlCol="0">
            <a:spAutoFit/>
          </a:bodyPr>
          <a:lstStyle/>
          <a:p>
            <a:r>
              <a:rPr lang="en-US" sz="2800" dirty="0" smtClean="0">
                <a:solidFill>
                  <a:srgbClr val="FFFFFF"/>
                </a:solidFill>
              </a:rPr>
              <a:t>Variations</a:t>
            </a:r>
            <a:endParaRPr lang="en-US" sz="2800" dirty="0">
              <a:solidFill>
                <a:srgbClr val="FFFFFF"/>
              </a:solidFill>
            </a:endParaRPr>
          </a:p>
        </p:txBody>
      </p:sp>
    </p:spTree>
    <p:extLst>
      <p:ext uri="{BB962C8B-B14F-4D97-AF65-F5344CB8AC3E}">
        <p14:creationId xmlns:p14="http://schemas.microsoft.com/office/powerpoint/2010/main" val="31085305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12775" y="228600"/>
            <a:ext cx="8153400" cy="990600"/>
          </a:xfrm>
        </p:spPr>
        <p:txBody>
          <a:bodyPr/>
          <a:lstStyle/>
          <a:p>
            <a:pPr eaLnBrk="1" hangingPunct="1"/>
            <a:r>
              <a:rPr lang="en-GB">
                <a:latin typeface="Tw Cen MT" charset="0"/>
              </a:rPr>
              <a:t>Variations – Size of the Majority</a:t>
            </a:r>
          </a:p>
        </p:txBody>
      </p:sp>
      <p:sp>
        <p:nvSpPr>
          <p:cNvPr id="3" name="Content Placeholder 2"/>
          <p:cNvSpPr>
            <a:spLocks noGrp="1"/>
          </p:cNvSpPr>
          <p:nvPr>
            <p:ph sz="quarter" idx="1"/>
          </p:nvPr>
        </p:nvSpPr>
        <p:spPr>
          <a:xfrm>
            <a:off x="612775" y="1600200"/>
            <a:ext cx="8153400" cy="4495800"/>
          </a:xfrm>
        </p:spPr>
        <p:txBody>
          <a:bodyPr/>
          <a:lstStyle/>
          <a:p>
            <a:pPr eaLnBrk="1" hangingPunct="1"/>
            <a:r>
              <a:rPr lang="en-GB">
                <a:latin typeface="Tw Cen MT" charset="0"/>
              </a:rPr>
              <a:t>Conformity low when majority consisted of one or two</a:t>
            </a:r>
          </a:p>
          <a:p>
            <a:pPr eaLnBrk="1" hangingPunct="1"/>
            <a:r>
              <a:rPr lang="en-GB">
                <a:latin typeface="Tw Cen MT" charset="0"/>
              </a:rPr>
              <a:t>With majority of three, conformity rose to 30%</a:t>
            </a:r>
          </a:p>
          <a:p>
            <a:pPr eaLnBrk="1" hangingPunct="1"/>
            <a:r>
              <a:rPr lang="en-GB">
                <a:latin typeface="Tw Cen MT" charset="0"/>
              </a:rPr>
              <a:t>Further increases did not substantially increase conformity</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996952"/>
            <a:ext cx="8647776" cy="374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8" name="Picture 2" descr="http://www.boingboing.net/images/meerca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3212976"/>
            <a:ext cx="3438989" cy="3096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220072" y="0"/>
            <a:ext cx="1872208" cy="369332"/>
          </a:xfrm>
          <a:prstGeom prst="rect">
            <a:avLst/>
          </a:prstGeom>
          <a:noFill/>
        </p:spPr>
        <p:txBody>
          <a:bodyPr wrap="square" rtlCol="0">
            <a:spAutoFit/>
          </a:bodyPr>
          <a:lstStyle/>
          <a:p>
            <a:r>
              <a:rPr lang="en-US" dirty="0" smtClean="0">
                <a:solidFill>
                  <a:srgbClr val="FFFFFF"/>
                </a:solidFill>
              </a:rPr>
              <a:t>Group Size</a:t>
            </a:r>
            <a:endParaRPr lang="en-US" dirty="0">
              <a:solidFill>
                <a:srgbClr val="FFFFFF"/>
              </a:solidFill>
            </a:endParaRPr>
          </a:p>
        </p:txBody>
      </p:sp>
    </p:spTree>
    <p:extLst>
      <p:ext uri="{BB962C8B-B14F-4D97-AF65-F5344CB8AC3E}">
        <p14:creationId xmlns:p14="http://schemas.microsoft.com/office/powerpoint/2010/main" val="8883321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12775" y="228600"/>
            <a:ext cx="8153400" cy="990600"/>
          </a:xfrm>
        </p:spPr>
        <p:txBody>
          <a:bodyPr/>
          <a:lstStyle/>
          <a:p>
            <a:pPr eaLnBrk="1" hangingPunct="1"/>
            <a:r>
              <a:rPr lang="en-GB" sz="4000">
                <a:latin typeface="Tw Cen MT" charset="0"/>
              </a:rPr>
              <a:t>Variations – Unanimity of the Majority</a:t>
            </a:r>
          </a:p>
        </p:txBody>
      </p:sp>
      <p:sp>
        <p:nvSpPr>
          <p:cNvPr id="3" name="Content Placeholder 2"/>
          <p:cNvSpPr>
            <a:spLocks noGrp="1"/>
          </p:cNvSpPr>
          <p:nvPr>
            <p:ph sz="quarter" idx="1"/>
          </p:nvPr>
        </p:nvSpPr>
        <p:spPr>
          <a:xfrm>
            <a:off x="612775" y="1600200"/>
            <a:ext cx="8153400" cy="4495800"/>
          </a:xfrm>
        </p:spPr>
        <p:txBody>
          <a:bodyPr/>
          <a:lstStyle/>
          <a:p>
            <a:pPr eaLnBrk="1" hangingPunct="1"/>
            <a:r>
              <a:rPr lang="en-GB" dirty="0">
                <a:latin typeface="Tw Cen MT" charset="0"/>
              </a:rPr>
              <a:t>When participant was joined by another real participant or disaffected confederate, conformity fell from 32% to 5.5%</a:t>
            </a:r>
          </a:p>
          <a:p>
            <a:pPr eaLnBrk="1" hangingPunct="1"/>
            <a:r>
              <a:rPr lang="en-GB" dirty="0">
                <a:latin typeface="Tw Cen MT" charset="0"/>
              </a:rPr>
              <a:t> If the dissenter gave a different wrong answer conformity fell to 9%</a:t>
            </a:r>
          </a:p>
          <a:p>
            <a:pPr lvl="1" eaLnBrk="1" hangingPunct="1"/>
            <a:r>
              <a:rPr lang="en-GB" dirty="0">
                <a:latin typeface="Tw Cen MT" charset="0"/>
              </a:rPr>
              <a:t>Asch concluded: breaking the group’s consensus important to reduce conformity</a:t>
            </a:r>
          </a:p>
          <a:p>
            <a:pPr lvl="2" eaLnBrk="1" hangingPunct="1"/>
            <a:r>
              <a:rPr lang="en-GB" dirty="0">
                <a:latin typeface="Tw Cen MT" charset="0"/>
              </a:rPr>
              <a:t>Abu Ghraib – Private Joe Darby</a:t>
            </a:r>
          </a:p>
        </p:txBody>
      </p:sp>
      <p:pic>
        <p:nvPicPr>
          <p:cNvPr id="20482" name="Picture 2" descr="http://wwwimage.cbsnews.com/images/2004/05/05/image615721g.jpg"/>
          <p:cNvPicPr>
            <a:picLocks noChangeAspect="1" noChangeArrowheads="1"/>
          </p:cNvPicPr>
          <p:nvPr/>
        </p:nvPicPr>
        <p:blipFill>
          <a:blip r:embed="rId2" cstate="print"/>
          <a:srcRect/>
          <a:stretch>
            <a:fillRect/>
          </a:stretch>
        </p:blipFill>
        <p:spPr bwMode="auto">
          <a:xfrm>
            <a:off x="6500826" y="4929198"/>
            <a:ext cx="2324100" cy="1743075"/>
          </a:xfrm>
          <a:prstGeom prst="rect">
            <a:avLst/>
          </a:prstGeom>
          <a:noFill/>
          <a:ln>
            <a:noFill/>
          </a:ln>
          <a:effectLst>
            <a:glow rad="228600">
              <a:schemeClr val="accent1">
                <a:satMod val="175000"/>
                <a:alpha val="40000"/>
              </a:schemeClr>
            </a:glow>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2" name="TextBox 1"/>
          <p:cNvSpPr txBox="1"/>
          <p:nvPr/>
        </p:nvSpPr>
        <p:spPr>
          <a:xfrm>
            <a:off x="5076056" y="0"/>
            <a:ext cx="2304256" cy="584776"/>
          </a:xfrm>
          <a:prstGeom prst="rect">
            <a:avLst/>
          </a:prstGeom>
          <a:noFill/>
        </p:spPr>
        <p:txBody>
          <a:bodyPr wrap="square" rtlCol="0">
            <a:spAutoFit/>
          </a:bodyPr>
          <a:lstStyle/>
          <a:p>
            <a:r>
              <a:rPr lang="en-US" sz="3200" dirty="0" smtClean="0">
                <a:solidFill>
                  <a:srgbClr val="FFFFFF"/>
                </a:solidFill>
              </a:rPr>
              <a:t>Unanimity</a:t>
            </a:r>
            <a:endParaRPr lang="en-US" sz="3200" dirty="0">
              <a:solidFill>
                <a:srgbClr val="FFFFFF"/>
              </a:solidFill>
            </a:endParaRPr>
          </a:p>
        </p:txBody>
      </p:sp>
    </p:spTree>
    <p:extLst>
      <p:ext uri="{BB962C8B-B14F-4D97-AF65-F5344CB8AC3E}">
        <p14:creationId xmlns:p14="http://schemas.microsoft.com/office/powerpoint/2010/main" val="13860461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788024" y="4225"/>
            <a:ext cx="2776934" cy="664617"/>
          </a:xfrm>
        </p:spPr>
        <p:txBody>
          <a:bodyPr>
            <a:normAutofit fontScale="90000"/>
          </a:bodyPr>
          <a:lstStyle/>
          <a:p>
            <a:pPr eaLnBrk="1" hangingPunct="1"/>
            <a:r>
              <a:rPr lang="en-GB" dirty="0" smtClean="0">
                <a:solidFill>
                  <a:srgbClr val="FFFFFF"/>
                </a:solidFill>
                <a:latin typeface="Tw Cen MT" charset="0"/>
              </a:rPr>
              <a:t>Task Difficulty</a:t>
            </a:r>
            <a:endParaRPr lang="en-GB" dirty="0">
              <a:solidFill>
                <a:srgbClr val="FFFFFF"/>
              </a:solidFill>
              <a:latin typeface="Tw Cen MT" charset="0"/>
            </a:endParaRPr>
          </a:p>
        </p:txBody>
      </p:sp>
      <p:sp>
        <p:nvSpPr>
          <p:cNvPr id="3" name="Content Placeholder 2"/>
          <p:cNvSpPr>
            <a:spLocks noGrp="1"/>
          </p:cNvSpPr>
          <p:nvPr>
            <p:ph sz="quarter" idx="1"/>
          </p:nvPr>
        </p:nvSpPr>
        <p:spPr>
          <a:xfrm>
            <a:off x="467544" y="2086788"/>
            <a:ext cx="8229600" cy="4740547"/>
          </a:xfrm>
        </p:spPr>
        <p:txBody>
          <a:bodyPr>
            <a:normAutofit fontScale="92500" lnSpcReduction="10000"/>
          </a:bodyPr>
          <a:lstStyle/>
          <a:p>
            <a:pPr eaLnBrk="1" hangingPunct="1">
              <a:buFont typeface="Wingdings" pitchFamily="2" charset="2"/>
              <a:buChar char=""/>
              <a:defRPr/>
            </a:pPr>
            <a:r>
              <a:rPr lang="en-GB" dirty="0" smtClean="0">
                <a:ea typeface="+mn-ea"/>
              </a:rPr>
              <a:t>Differences between the lines were made smaller</a:t>
            </a:r>
          </a:p>
          <a:p>
            <a:pPr eaLnBrk="1" hangingPunct="1">
              <a:buFont typeface="Wingdings" pitchFamily="2" charset="2"/>
              <a:buChar char=""/>
              <a:defRPr/>
            </a:pPr>
            <a:r>
              <a:rPr lang="en-GB" dirty="0" smtClean="0">
                <a:ea typeface="+mn-ea"/>
              </a:rPr>
              <a:t>Conformity increased</a:t>
            </a:r>
          </a:p>
          <a:p>
            <a:pPr eaLnBrk="1" hangingPunct="1">
              <a:buFont typeface="Wingdings" pitchFamily="2" charset="2"/>
              <a:buChar char=""/>
              <a:defRPr/>
            </a:pPr>
            <a:r>
              <a:rPr lang="en-GB" dirty="0" smtClean="0"/>
              <a:t>When task is ambiguous we look to other people for guidance </a:t>
            </a:r>
            <a:r>
              <a:rPr lang="en-GB" b="1" dirty="0" smtClean="0"/>
              <a:t>INFORMATIONAL SOCIAL INFLUENCE.</a:t>
            </a:r>
          </a:p>
          <a:p>
            <a:pPr eaLnBrk="1" hangingPunct="1">
              <a:buFont typeface="Wingdings" pitchFamily="2" charset="2"/>
              <a:buChar char=""/>
              <a:defRPr/>
            </a:pPr>
            <a:endParaRPr lang="en-GB" dirty="0" smtClean="0">
              <a:ea typeface="+mn-ea"/>
            </a:endParaRPr>
          </a:p>
          <a:p>
            <a:pPr eaLnBrk="1" hangingPunct="1">
              <a:buFont typeface="Wingdings" pitchFamily="2" charset="2"/>
              <a:buChar char=""/>
              <a:defRPr/>
            </a:pPr>
            <a:r>
              <a:rPr lang="en-GB" dirty="0" smtClean="0">
                <a:ea typeface="+mn-ea"/>
              </a:rPr>
              <a:t>Lucas et al. (2006)</a:t>
            </a:r>
          </a:p>
          <a:p>
            <a:pPr lvl="1" eaLnBrk="1" hangingPunct="1">
              <a:buFont typeface="Wingdings 2" pitchFamily="18" charset="2"/>
              <a:buChar char=""/>
              <a:defRPr/>
            </a:pPr>
            <a:r>
              <a:rPr lang="en-GB" sz="2400" dirty="0" smtClean="0">
                <a:ea typeface="+mn-ea"/>
              </a:rPr>
              <a:t>Conformity is moderated by </a:t>
            </a:r>
            <a:r>
              <a:rPr lang="en-GB" sz="2400" i="1" dirty="0" smtClean="0">
                <a:ea typeface="+mn-ea"/>
              </a:rPr>
              <a:t>self-efficacy</a:t>
            </a:r>
            <a:r>
              <a:rPr lang="en-GB" sz="2400" dirty="0" smtClean="0">
                <a:ea typeface="+mn-ea"/>
              </a:rPr>
              <a:t> of the individual</a:t>
            </a:r>
          </a:p>
          <a:p>
            <a:pPr lvl="1" eaLnBrk="1" hangingPunct="1">
              <a:buFont typeface="Wingdings 2" pitchFamily="18" charset="2"/>
              <a:buChar char=""/>
              <a:defRPr/>
            </a:pPr>
            <a:r>
              <a:rPr lang="en-GB" sz="2400" dirty="0" smtClean="0">
                <a:ea typeface="+mn-ea"/>
              </a:rPr>
              <a:t>E.g. When exposed to maths problems, individuals confident in their abilities remained more independent</a:t>
            </a:r>
          </a:p>
          <a:p>
            <a:pPr lvl="1" eaLnBrk="1" hangingPunct="1">
              <a:buFont typeface="Wingdings 2" pitchFamily="18" charset="2"/>
              <a:buChar char=""/>
              <a:defRPr/>
            </a:pPr>
            <a:r>
              <a:rPr lang="en-GB" sz="2400" dirty="0" smtClean="0">
                <a:ea typeface="+mn-ea"/>
              </a:rPr>
              <a:t>Demonstrates both </a:t>
            </a:r>
            <a:r>
              <a:rPr lang="en-GB" sz="2400" b="1" dirty="0" smtClean="0">
                <a:ea typeface="+mn-ea"/>
              </a:rPr>
              <a:t>situational</a:t>
            </a:r>
            <a:r>
              <a:rPr lang="en-GB" sz="2400" dirty="0" smtClean="0">
                <a:ea typeface="+mn-ea"/>
              </a:rPr>
              <a:t> (task difficulty) and </a:t>
            </a:r>
            <a:r>
              <a:rPr lang="en-GB" sz="2400" b="1" dirty="0" smtClean="0">
                <a:ea typeface="+mn-ea"/>
              </a:rPr>
              <a:t>individual</a:t>
            </a:r>
            <a:r>
              <a:rPr lang="en-GB" sz="2400" dirty="0" smtClean="0">
                <a:ea typeface="+mn-ea"/>
              </a:rPr>
              <a:t> differences (self-efficacy) determine conformity</a:t>
            </a:r>
          </a:p>
          <a:p>
            <a:pPr lvl="1" eaLnBrk="1" hangingPunct="1">
              <a:buFont typeface="Wingdings 2" pitchFamily="18" charset="2"/>
              <a:buChar char=""/>
              <a:defRPr/>
            </a:pPr>
            <a:endParaRPr lang="en-GB" dirty="0" smtClean="0">
              <a:ea typeface="+mn-ea"/>
            </a:endParaRPr>
          </a:p>
          <a:p>
            <a:pPr lvl="1" eaLnBrk="1" hangingPunct="1">
              <a:buFont typeface="Wingdings 2" pitchFamily="18" charset="2"/>
              <a:buChar char=""/>
              <a:defRPr/>
            </a:pPr>
            <a:endParaRPr lang="en-GB" dirty="0">
              <a:ea typeface="+mn-ea"/>
            </a:endParaRPr>
          </a:p>
        </p:txBody>
      </p:sp>
      <p:grpSp>
        <p:nvGrpSpPr>
          <p:cNvPr id="20484" name="Group 10"/>
          <p:cNvGrpSpPr>
            <a:grpSpLocks/>
          </p:cNvGrpSpPr>
          <p:nvPr/>
        </p:nvGrpSpPr>
        <p:grpSpPr bwMode="auto">
          <a:xfrm>
            <a:off x="1259632" y="404664"/>
            <a:ext cx="2055714" cy="1380133"/>
            <a:chOff x="6429388" y="4143380"/>
            <a:chExt cx="2052638" cy="1933639"/>
          </a:xfrm>
        </p:grpSpPr>
        <p:sp>
          <p:nvSpPr>
            <p:cNvPr id="20485" name="Line 3"/>
            <p:cNvSpPr>
              <a:spLocks noChangeShapeType="1"/>
            </p:cNvSpPr>
            <p:nvPr/>
          </p:nvSpPr>
          <p:spPr bwMode="auto">
            <a:xfrm>
              <a:off x="6521297" y="4230480"/>
              <a:ext cx="0" cy="1509729"/>
            </a:xfrm>
            <a:prstGeom prst="line">
              <a:avLst/>
            </a:prstGeom>
            <a:noFill/>
            <a:ln w="2540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6" name="Line 4"/>
            <p:cNvSpPr>
              <a:spLocks noChangeShapeType="1"/>
            </p:cNvSpPr>
            <p:nvPr/>
          </p:nvSpPr>
          <p:spPr bwMode="auto">
            <a:xfrm>
              <a:off x="7624207" y="4230480"/>
              <a:ext cx="0" cy="1509729"/>
            </a:xfrm>
            <a:prstGeom prst="line">
              <a:avLst/>
            </a:prstGeom>
            <a:noFill/>
            <a:ln w="2540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7" name="Line 5"/>
            <p:cNvSpPr>
              <a:spLocks noChangeShapeType="1"/>
            </p:cNvSpPr>
            <p:nvPr/>
          </p:nvSpPr>
          <p:spPr bwMode="auto">
            <a:xfrm>
              <a:off x="7991844" y="4143380"/>
              <a:ext cx="0" cy="1596828"/>
            </a:xfrm>
            <a:prstGeom prst="line">
              <a:avLst/>
            </a:prstGeom>
            <a:noFill/>
            <a:ln w="2540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8" name="Line 6"/>
            <p:cNvSpPr>
              <a:spLocks noChangeShapeType="1"/>
            </p:cNvSpPr>
            <p:nvPr/>
          </p:nvSpPr>
          <p:spPr bwMode="auto">
            <a:xfrm>
              <a:off x="8358214" y="4214818"/>
              <a:ext cx="1266" cy="1525390"/>
            </a:xfrm>
            <a:prstGeom prst="line">
              <a:avLst/>
            </a:prstGeom>
            <a:noFill/>
            <a:ln w="2540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9" name="Text Box 7"/>
            <p:cNvSpPr txBox="1">
              <a:spLocks noChangeArrowheads="1"/>
            </p:cNvSpPr>
            <p:nvPr/>
          </p:nvSpPr>
          <p:spPr bwMode="auto">
            <a:xfrm>
              <a:off x="6429388" y="5769242"/>
              <a:ext cx="337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1400"/>
                <a:t>Q</a:t>
              </a:r>
              <a:endParaRPr lang="en-GB" sz="1400"/>
            </a:p>
          </p:txBody>
        </p:sp>
        <p:sp>
          <p:nvSpPr>
            <p:cNvPr id="20490" name="Text Box 8"/>
            <p:cNvSpPr txBox="1">
              <a:spLocks noChangeArrowheads="1"/>
            </p:cNvSpPr>
            <p:nvPr/>
          </p:nvSpPr>
          <p:spPr bwMode="auto">
            <a:xfrm>
              <a:off x="7562934" y="5769242"/>
              <a:ext cx="91909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1300"/>
                <a:t>A      B      C</a:t>
              </a:r>
              <a:endParaRPr lang="en-GB" sz="1300"/>
            </a:p>
          </p:txBody>
        </p:sp>
      </p:grpSp>
    </p:spTree>
    <p:extLst>
      <p:ext uri="{BB962C8B-B14F-4D97-AF65-F5344CB8AC3E}">
        <p14:creationId xmlns:p14="http://schemas.microsoft.com/office/powerpoint/2010/main" val="6568205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26325"/>
            <a:ext cx="3312486" cy="504056"/>
          </a:xfrm>
        </p:spPr>
        <p:txBody>
          <a:bodyPr>
            <a:normAutofit fontScale="90000"/>
          </a:bodyPr>
          <a:lstStyle/>
          <a:p>
            <a:r>
              <a:rPr lang="en-US" sz="2400" dirty="0" smtClean="0">
                <a:solidFill>
                  <a:srgbClr val="FFFFFF"/>
                </a:solidFill>
              </a:rPr>
              <a:t>Individual Differences</a:t>
            </a:r>
            <a:endParaRPr lang="en-US" sz="2400" dirty="0">
              <a:solidFill>
                <a:srgbClr val="FFFFFF"/>
              </a:solidFill>
            </a:endParaRPr>
          </a:p>
        </p:txBody>
      </p:sp>
      <p:sp>
        <p:nvSpPr>
          <p:cNvPr id="3" name="Content Placeholder 2"/>
          <p:cNvSpPr>
            <a:spLocks noGrp="1"/>
          </p:cNvSpPr>
          <p:nvPr>
            <p:ph idx="1"/>
          </p:nvPr>
        </p:nvSpPr>
        <p:spPr>
          <a:xfrm>
            <a:off x="1043492" y="980728"/>
            <a:ext cx="6777317" cy="4851901"/>
          </a:xfrm>
        </p:spPr>
        <p:txBody>
          <a:bodyPr>
            <a:normAutofit/>
          </a:bodyPr>
          <a:lstStyle/>
          <a:p>
            <a:r>
              <a:rPr lang="en-US" dirty="0" smtClean="0"/>
              <a:t>Gender – Do women conform more than men? </a:t>
            </a:r>
          </a:p>
          <a:p>
            <a:endParaRPr lang="en-US" dirty="0"/>
          </a:p>
          <a:p>
            <a:r>
              <a:rPr lang="en-US" dirty="0" smtClean="0"/>
              <a:t>Mood – Do anxious people conform more than calm people?</a:t>
            </a:r>
          </a:p>
          <a:p>
            <a:endParaRPr lang="en-US" dirty="0"/>
          </a:p>
          <a:p>
            <a:r>
              <a:rPr lang="en-US" dirty="0" smtClean="0"/>
              <a:t>Culture – Do people from collectivist cultures conform more than those from individualist cultures? </a:t>
            </a:r>
            <a:endParaRPr lang="en-US" dirty="0"/>
          </a:p>
        </p:txBody>
      </p:sp>
    </p:spTree>
    <p:extLst>
      <p:ext uri="{BB962C8B-B14F-4D97-AF65-F5344CB8AC3E}">
        <p14:creationId xmlns:p14="http://schemas.microsoft.com/office/powerpoint/2010/main" val="7844640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0" y="0"/>
            <a:ext cx="5080049" cy="594320"/>
          </a:xfrm>
        </p:spPr>
        <p:txBody>
          <a:bodyPr>
            <a:normAutofit/>
          </a:bodyPr>
          <a:lstStyle/>
          <a:p>
            <a:r>
              <a:rPr lang="en-GB" sz="2800" dirty="0">
                <a:solidFill>
                  <a:srgbClr val="FFFFFF"/>
                </a:solidFill>
                <a:latin typeface="Tw Cen MT" charset="0"/>
              </a:rPr>
              <a:t>Real-World Applications</a:t>
            </a:r>
          </a:p>
        </p:txBody>
      </p:sp>
      <p:sp>
        <p:nvSpPr>
          <p:cNvPr id="3" name="Content Placeholder 2"/>
          <p:cNvSpPr>
            <a:spLocks noGrp="1"/>
          </p:cNvSpPr>
          <p:nvPr>
            <p:ph sz="quarter" idx="1"/>
          </p:nvPr>
        </p:nvSpPr>
        <p:spPr>
          <a:xfrm>
            <a:off x="395536" y="836712"/>
            <a:ext cx="8429625" cy="4873625"/>
          </a:xfrm>
        </p:spPr>
        <p:txBody>
          <a:bodyPr/>
          <a:lstStyle/>
          <a:p>
            <a:r>
              <a:rPr lang="en-GB">
                <a:latin typeface="Tw Cen MT" charset="0"/>
              </a:rPr>
              <a:t>Conformity in juries</a:t>
            </a:r>
          </a:p>
          <a:p>
            <a:pPr lvl="1"/>
            <a:r>
              <a:rPr lang="en-GB">
                <a:latin typeface="Tw Cen MT" charset="0"/>
              </a:rPr>
              <a:t>Many jurors would not want to appear to have a different attitude to their fellow jurors</a:t>
            </a:r>
          </a:p>
          <a:p>
            <a:pPr lvl="1"/>
            <a:endParaRPr lang="en-GB">
              <a:latin typeface="Tw Cen MT" charset="0"/>
            </a:endParaRPr>
          </a:p>
          <a:p>
            <a:pPr lvl="1"/>
            <a:endParaRPr lang="en-GB">
              <a:latin typeface="Tw Cen MT" charset="0"/>
            </a:endParaRPr>
          </a:p>
        </p:txBody>
      </p:sp>
      <p:sp>
        <p:nvSpPr>
          <p:cNvPr id="5" name="Content Placeholder 2"/>
          <p:cNvSpPr txBox="1">
            <a:spLocks/>
          </p:cNvSpPr>
          <p:nvPr/>
        </p:nvSpPr>
        <p:spPr bwMode="auto">
          <a:xfrm>
            <a:off x="467544" y="2204864"/>
            <a:ext cx="4572000" cy="3302000"/>
          </a:xfrm>
          <a:prstGeom prst="rect">
            <a:avLst/>
          </a:prstGeom>
          <a:noFill/>
          <a:ln w="9525">
            <a:noFill/>
            <a:miter lim="800000"/>
            <a:headEnd/>
            <a:tailEnd/>
          </a:ln>
        </p:spPr>
        <p:txBody>
          <a:bodyPr>
            <a:normAutofit fontScale="92500" lnSpcReduction="20000"/>
          </a:bodyPr>
          <a:lstStyle/>
          <a:p>
            <a:pPr marL="319088" indent="-319088" eaLnBrk="0" hangingPunct="0">
              <a:spcBef>
                <a:spcPts val="700"/>
              </a:spcBef>
              <a:buClr>
                <a:schemeClr val="accent2"/>
              </a:buClr>
              <a:buSzPct val="60000"/>
              <a:buFont typeface="Wingdings" pitchFamily="2" charset="2"/>
              <a:buChar char=""/>
              <a:defRPr/>
            </a:pPr>
            <a:r>
              <a:rPr lang="en-GB" sz="2900" dirty="0" err="1">
                <a:latin typeface="+mn-lt"/>
                <a:ea typeface="+mn-ea"/>
                <a:cs typeface="+mn-cs"/>
              </a:rPr>
              <a:t>Tanford</a:t>
            </a:r>
            <a:r>
              <a:rPr lang="en-GB" sz="2900" dirty="0">
                <a:latin typeface="+mn-lt"/>
                <a:ea typeface="+mn-ea"/>
                <a:cs typeface="+mn-cs"/>
              </a:rPr>
              <a:t> and </a:t>
            </a:r>
            <a:r>
              <a:rPr lang="en-GB" sz="2900" dirty="0" err="1">
                <a:latin typeface="+mn-lt"/>
                <a:ea typeface="+mn-ea"/>
                <a:cs typeface="+mn-cs"/>
              </a:rPr>
              <a:t>Penrod</a:t>
            </a:r>
            <a:r>
              <a:rPr lang="en-GB" sz="2900" dirty="0">
                <a:latin typeface="+mn-lt"/>
                <a:ea typeface="+mn-ea"/>
                <a:cs typeface="+mn-cs"/>
              </a:rPr>
              <a:t>, 1986</a:t>
            </a:r>
          </a:p>
          <a:p>
            <a:pPr marL="639763" lvl="1" indent="-273050" eaLnBrk="0" hangingPunct="0">
              <a:spcBef>
                <a:spcPts val="550"/>
              </a:spcBef>
              <a:buClr>
                <a:schemeClr val="accent1"/>
              </a:buClr>
              <a:buSzPct val="70000"/>
              <a:buFont typeface="Wingdings 2" pitchFamily="18" charset="2"/>
              <a:buChar char=""/>
              <a:defRPr/>
            </a:pPr>
            <a:r>
              <a:rPr lang="en-GB" sz="2600" dirty="0">
                <a:latin typeface="+mn-lt"/>
                <a:ea typeface="+mn-ea"/>
                <a:cs typeface="+mn-cs"/>
              </a:rPr>
              <a:t>1</a:t>
            </a:r>
            <a:r>
              <a:rPr lang="en-GB" sz="2600" baseline="30000" dirty="0">
                <a:latin typeface="+mn-lt"/>
                <a:ea typeface="+mn-ea"/>
                <a:cs typeface="+mn-cs"/>
              </a:rPr>
              <a:t>st</a:t>
            </a:r>
            <a:r>
              <a:rPr lang="en-GB" sz="2600" dirty="0">
                <a:latin typeface="+mn-lt"/>
                <a:ea typeface="+mn-ea"/>
                <a:cs typeface="+mn-cs"/>
              </a:rPr>
              <a:t> vote of the jury determines the outcome 95% of the time</a:t>
            </a:r>
          </a:p>
          <a:p>
            <a:pPr marL="639763" lvl="1" indent="-273050" eaLnBrk="0" hangingPunct="0">
              <a:spcBef>
                <a:spcPts val="550"/>
              </a:spcBef>
              <a:buClr>
                <a:schemeClr val="accent1"/>
              </a:buClr>
              <a:buSzPct val="70000"/>
              <a:buFont typeface="Wingdings 2" pitchFamily="18" charset="2"/>
              <a:buChar char=""/>
              <a:defRPr/>
            </a:pPr>
            <a:r>
              <a:rPr lang="en-GB" sz="2600" dirty="0">
                <a:latin typeface="+mn-lt"/>
                <a:ea typeface="+mn-ea"/>
                <a:cs typeface="+mn-cs"/>
              </a:rPr>
              <a:t>Suggests conformity pressure is a real issue in juries</a:t>
            </a:r>
          </a:p>
          <a:p>
            <a:pPr lvl="2" indent="-228600" eaLnBrk="0" hangingPunct="0">
              <a:spcBef>
                <a:spcPts val="500"/>
              </a:spcBef>
              <a:buClr>
                <a:schemeClr val="accent2"/>
              </a:buClr>
              <a:buSzPct val="75000"/>
              <a:buFont typeface="Wingdings" pitchFamily="2" charset="2"/>
              <a:buChar char=""/>
              <a:defRPr/>
            </a:pPr>
            <a:r>
              <a:rPr lang="en-GB" sz="2300" dirty="0">
                <a:latin typeface="+mn-lt"/>
                <a:ea typeface="+mn-ea"/>
                <a:cs typeface="+mn-cs"/>
              </a:rPr>
              <a:t>How could this be reduced?</a:t>
            </a:r>
          </a:p>
          <a:p>
            <a:pPr marL="639763" lvl="1" indent="-273050" eaLnBrk="0" hangingPunct="0">
              <a:spcBef>
                <a:spcPts val="550"/>
              </a:spcBef>
              <a:buClr>
                <a:schemeClr val="accent1"/>
              </a:buClr>
              <a:buSzPct val="70000"/>
              <a:buFont typeface="Wingdings 2" pitchFamily="18" charset="2"/>
              <a:buChar char=""/>
              <a:defRPr/>
            </a:pPr>
            <a:endParaRPr lang="en-GB" sz="2600" dirty="0">
              <a:latin typeface="+mn-lt"/>
              <a:ea typeface="+mn-ea"/>
              <a:cs typeface="+mn-cs"/>
            </a:endParaRPr>
          </a:p>
          <a:p>
            <a:pPr marL="639763" lvl="1" indent="-273050" eaLnBrk="0" hangingPunct="0">
              <a:spcBef>
                <a:spcPts val="550"/>
              </a:spcBef>
              <a:buClr>
                <a:schemeClr val="accent1"/>
              </a:buClr>
              <a:buSzPct val="70000"/>
              <a:buFont typeface="Wingdings 2" pitchFamily="18" charset="2"/>
              <a:buChar char=""/>
              <a:defRPr/>
            </a:pPr>
            <a:endParaRPr lang="en-GB" sz="2600" dirty="0">
              <a:latin typeface="+mn-lt"/>
              <a:ea typeface="+mn-ea"/>
              <a:cs typeface="+mn-cs"/>
            </a:endParaRPr>
          </a:p>
        </p:txBody>
      </p:sp>
      <p:pic>
        <p:nvPicPr>
          <p:cNvPr id="2" name="Picture 1"/>
          <p:cNvPicPr>
            <a:picLocks noChangeAspect="1"/>
          </p:cNvPicPr>
          <p:nvPr/>
        </p:nvPicPr>
        <p:blipFill>
          <a:blip r:embed="rId2"/>
          <a:stretch>
            <a:fillRect/>
          </a:stretch>
        </p:blipFill>
        <p:spPr>
          <a:xfrm>
            <a:off x="5148064" y="2996952"/>
            <a:ext cx="3556000" cy="2286000"/>
          </a:xfrm>
          <a:prstGeom prst="rect">
            <a:avLst/>
          </a:prstGeom>
        </p:spPr>
      </p:pic>
    </p:spTree>
    <p:extLst>
      <p:ext uri="{BB962C8B-B14F-4D97-AF65-F5344CB8AC3E}">
        <p14:creationId xmlns:p14="http://schemas.microsoft.com/office/powerpoint/2010/main" val="3891952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9"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p:cTn id="15" dur="1000" fill="hold"/>
                                        <p:tgtEl>
                                          <p:spTgt spid="5">
                                            <p:txEl>
                                              <p:pRg st="0" end="0"/>
                                            </p:txEl>
                                          </p:spTgt>
                                        </p:tgtEl>
                                        <p:attrNameLst>
                                          <p:attrName>ppt_x</p:attrName>
                                        </p:attrNameLst>
                                      </p:cBhvr>
                                      <p:tavLst>
                                        <p:tav tm="0">
                                          <p:val>
                                            <p:strVal val="#ppt_x-.2"/>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5">
                                            <p:txEl>
                                              <p:pRg st="0" end="0"/>
                                            </p:txEl>
                                          </p:spTgt>
                                        </p:tgtEl>
                                      </p:cBhvr>
                                    </p:animEffect>
                                  </p:childTnLst>
                                </p:cTn>
                              </p:par>
                              <p:par>
                                <p:cTn id="18" presetID="29" presetClass="entr" presetSubtype="0" fill="hold" nodeType="with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 calcmode="lin" valueType="num">
                                      <p:cBhvr>
                                        <p:cTn id="20" dur="1000" fill="hold"/>
                                        <p:tgtEl>
                                          <p:spTgt spid="5">
                                            <p:txEl>
                                              <p:pRg st="1" end="1"/>
                                            </p:txEl>
                                          </p:spTgt>
                                        </p:tgtEl>
                                        <p:attrNameLst>
                                          <p:attrName>ppt_x</p:attrName>
                                        </p:attrNameLst>
                                      </p:cBhvr>
                                      <p:tavLst>
                                        <p:tav tm="0">
                                          <p:val>
                                            <p:strVal val="#ppt_x-.2"/>
                                          </p:val>
                                        </p:tav>
                                        <p:tav tm="100000">
                                          <p:val>
                                            <p:strVal val="#ppt_x"/>
                                          </p:val>
                                        </p:tav>
                                      </p:tavLst>
                                    </p:anim>
                                    <p:anim calcmode="lin" valueType="num">
                                      <p:cBhvr>
                                        <p:cTn id="21" dur="1000" fill="hold"/>
                                        <p:tgtEl>
                                          <p:spTgt spid="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2" dur="1000"/>
                                        <p:tgtEl>
                                          <p:spTgt spid="5">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9"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 calcmode="lin" valueType="num">
                                      <p:cBhvr>
                                        <p:cTn id="27" dur="1000" fill="hold"/>
                                        <p:tgtEl>
                                          <p:spTgt spid="5">
                                            <p:txEl>
                                              <p:pRg st="2" end="2"/>
                                            </p:txEl>
                                          </p:spTgt>
                                        </p:tgtEl>
                                        <p:attrNameLst>
                                          <p:attrName>ppt_x</p:attrName>
                                        </p:attrNameLst>
                                      </p:cBhvr>
                                      <p:tavLst>
                                        <p:tav tm="0">
                                          <p:val>
                                            <p:strVal val="#ppt_x-.2"/>
                                          </p:val>
                                        </p:tav>
                                        <p:tav tm="100000">
                                          <p:val>
                                            <p:strVal val="#ppt_x"/>
                                          </p:val>
                                        </p:tav>
                                      </p:tavLst>
                                    </p:anim>
                                    <p:anim calcmode="lin" valueType="num">
                                      <p:cBhvr>
                                        <p:cTn id="28" dur="1000" fill="hold"/>
                                        <p:tgtEl>
                                          <p:spTgt spid="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5">
                                            <p:txEl>
                                              <p:pRg st="2" end="2"/>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5">
                                            <p:txEl>
                                              <p:pRg st="3" end="3"/>
                                            </p:txEl>
                                          </p:spTgt>
                                        </p:tgtEl>
                                        <p:attrNameLst>
                                          <p:attrName>style.visibility</p:attrName>
                                        </p:attrNameLst>
                                      </p:cBhvr>
                                      <p:to>
                                        <p:strVal val="visible"/>
                                      </p:to>
                                    </p:set>
                                    <p:anim calcmode="lin" valueType="num">
                                      <p:cBhvr>
                                        <p:cTn id="32" dur="1000" fill="hold"/>
                                        <p:tgtEl>
                                          <p:spTgt spid="5">
                                            <p:txEl>
                                              <p:pRg st="3" end="3"/>
                                            </p:txEl>
                                          </p:spTgt>
                                        </p:tgtEl>
                                        <p:attrNameLst>
                                          <p:attrName>ppt_x</p:attrName>
                                        </p:attrNameLst>
                                      </p:cBhvr>
                                      <p:tavLst>
                                        <p:tav tm="0">
                                          <p:val>
                                            <p:strVal val="#ppt_x-.2"/>
                                          </p:val>
                                        </p:tav>
                                        <p:tav tm="100000">
                                          <p:val>
                                            <p:strVal val="#ppt_x"/>
                                          </p:val>
                                        </p:tav>
                                      </p:tavLst>
                                    </p:anim>
                                    <p:anim calcmode="lin" valueType="num">
                                      <p:cBhvr>
                                        <p:cTn id="33" dur="1000" fill="hold"/>
                                        <p:tgtEl>
                                          <p:spTgt spid="5">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12775" y="228600"/>
            <a:ext cx="8153400" cy="990600"/>
          </a:xfrm>
        </p:spPr>
        <p:txBody>
          <a:bodyPr/>
          <a:lstStyle/>
          <a:p>
            <a:r>
              <a:rPr lang="en-GB">
                <a:latin typeface="Tw Cen MT" charset="0"/>
              </a:rPr>
              <a:t>Quick quiz:</a:t>
            </a:r>
          </a:p>
        </p:txBody>
      </p:sp>
      <p:sp>
        <p:nvSpPr>
          <p:cNvPr id="3" name="Content Placeholder 2"/>
          <p:cNvSpPr>
            <a:spLocks noGrp="1"/>
          </p:cNvSpPr>
          <p:nvPr>
            <p:ph sz="quarter" idx="1"/>
          </p:nvPr>
        </p:nvSpPr>
        <p:spPr>
          <a:xfrm>
            <a:off x="612775" y="1600200"/>
            <a:ext cx="8153400" cy="4495800"/>
          </a:xfrm>
        </p:spPr>
        <p:txBody>
          <a:bodyPr/>
          <a:lstStyle/>
          <a:p>
            <a:pPr marL="514350" indent="-514350">
              <a:buFont typeface="Tw Cen MT" charset="0"/>
              <a:buAutoNum type="arabicPeriod"/>
            </a:pPr>
            <a:r>
              <a:rPr lang="en-GB" sz="2400">
                <a:latin typeface="Tw Cen MT" charset="0"/>
              </a:rPr>
              <a:t>What are the three different types of conformity?</a:t>
            </a:r>
          </a:p>
          <a:p>
            <a:pPr marL="514350" indent="-514350">
              <a:buFont typeface="Tw Cen MT" charset="0"/>
              <a:buAutoNum type="arabicPeriod"/>
            </a:pPr>
            <a:r>
              <a:rPr lang="en-GB" sz="2400">
                <a:latin typeface="Tw Cen MT" charset="0"/>
              </a:rPr>
              <a:t>How many participants were there in Asch’s study? What gender?</a:t>
            </a:r>
          </a:p>
          <a:p>
            <a:pPr marL="514350" indent="-514350">
              <a:buFont typeface="Tw Cen MT" charset="0"/>
              <a:buAutoNum type="arabicPeriod"/>
            </a:pPr>
            <a:r>
              <a:rPr lang="en-GB" sz="2400">
                <a:latin typeface="Tw Cen MT" charset="0"/>
              </a:rPr>
              <a:t>What percentage of the responses were incorrect?</a:t>
            </a:r>
          </a:p>
          <a:p>
            <a:pPr marL="514350" indent="-514350">
              <a:buFont typeface="Tw Cen MT" charset="0"/>
              <a:buAutoNum type="arabicPeriod"/>
            </a:pPr>
            <a:r>
              <a:rPr lang="en-GB" sz="2400">
                <a:latin typeface="Tw Cen MT" charset="0"/>
              </a:rPr>
              <a:t>What percentage of the population never conformed?</a:t>
            </a:r>
          </a:p>
          <a:p>
            <a:pPr marL="514350" indent="-514350">
              <a:buFont typeface="Tw Cen MT" charset="0"/>
              <a:buAutoNum type="arabicPeriod"/>
            </a:pPr>
            <a:r>
              <a:rPr lang="en-GB" sz="2400">
                <a:latin typeface="Tw Cen MT" charset="0"/>
              </a:rPr>
              <a:t>Conformity increased when the line lengths were closer or farther apart?</a:t>
            </a:r>
          </a:p>
          <a:p>
            <a:pPr marL="514350" indent="-514350">
              <a:buFont typeface="Tw Cen MT" charset="0"/>
              <a:buAutoNum type="arabicPeriod"/>
            </a:pPr>
            <a:r>
              <a:rPr lang="en-GB" sz="2400">
                <a:latin typeface="Tw Cen MT" charset="0"/>
              </a:rPr>
              <a:t>The size of the majority must be more than what for individuals to conform?</a:t>
            </a:r>
          </a:p>
          <a:p>
            <a:pPr marL="514350" indent="-514350">
              <a:buFont typeface="Tw Cen MT" charset="0"/>
              <a:buAutoNum type="arabicPeriod"/>
            </a:pPr>
            <a:r>
              <a:rPr lang="en-GB" sz="2400">
                <a:latin typeface="Tw Cen MT" charset="0"/>
              </a:rPr>
              <a:t>Do men or women conform more?</a:t>
            </a:r>
          </a:p>
          <a:p>
            <a:pPr marL="514350" indent="-514350">
              <a:buFont typeface="Tw Cen MT" charset="0"/>
              <a:buAutoNum type="arabicPeriod"/>
            </a:pPr>
            <a:endParaRPr lang="en-GB">
              <a:latin typeface="Tw Cen MT" charset="0"/>
            </a:endParaRPr>
          </a:p>
        </p:txBody>
      </p:sp>
      <p:sp>
        <p:nvSpPr>
          <p:cNvPr id="2" name="TextBox 1"/>
          <p:cNvSpPr txBox="1"/>
          <p:nvPr/>
        </p:nvSpPr>
        <p:spPr>
          <a:xfrm>
            <a:off x="4788024" y="116632"/>
            <a:ext cx="3096344" cy="369332"/>
          </a:xfrm>
          <a:prstGeom prst="rect">
            <a:avLst/>
          </a:prstGeom>
          <a:noFill/>
        </p:spPr>
        <p:txBody>
          <a:bodyPr wrap="square" rtlCol="0">
            <a:spAutoFit/>
          </a:bodyPr>
          <a:lstStyle/>
          <a:p>
            <a:r>
              <a:rPr lang="en-US" dirty="0" smtClean="0">
                <a:solidFill>
                  <a:srgbClr val="FFFFFF"/>
                </a:solidFill>
              </a:rPr>
              <a:t>Plenary Questions</a:t>
            </a:r>
            <a:endParaRPr lang="en-US" dirty="0">
              <a:solidFill>
                <a:srgbClr val="FFFFFF"/>
              </a:solidFill>
            </a:endParaRPr>
          </a:p>
        </p:txBody>
      </p:sp>
    </p:spTree>
    <p:extLst>
      <p:ext uri="{BB962C8B-B14F-4D97-AF65-F5344CB8AC3E}">
        <p14:creationId xmlns:p14="http://schemas.microsoft.com/office/powerpoint/2010/main" val="9929658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99392"/>
            <a:ext cx="3528392" cy="710630"/>
          </a:xfrm>
          <a:solidFill>
            <a:srgbClr val="C0504D"/>
          </a:solidFill>
        </p:spPr>
        <p:txBody>
          <a:bodyPr>
            <a:noAutofit/>
          </a:bodyPr>
          <a:lstStyle/>
          <a:p>
            <a:r>
              <a:rPr lang="en-US" sz="2800" dirty="0" smtClean="0">
                <a:solidFill>
                  <a:srgbClr val="FFFFFF"/>
                </a:solidFill>
              </a:rPr>
              <a:t>1.3 Exam </a:t>
            </a:r>
            <a:r>
              <a:rPr lang="en-US" sz="2800" dirty="0">
                <a:solidFill>
                  <a:srgbClr val="FFFFFF"/>
                </a:solidFill>
              </a:rPr>
              <a:t>Questions </a:t>
            </a:r>
          </a:p>
        </p:txBody>
      </p:sp>
      <p:sp>
        <p:nvSpPr>
          <p:cNvPr id="3" name="Content Placeholder 2"/>
          <p:cNvSpPr>
            <a:spLocks noGrp="1"/>
          </p:cNvSpPr>
          <p:nvPr>
            <p:ph idx="1"/>
          </p:nvPr>
        </p:nvSpPr>
        <p:spPr>
          <a:xfrm>
            <a:off x="611560" y="836712"/>
            <a:ext cx="8064896" cy="5400600"/>
          </a:xfrm>
        </p:spPr>
        <p:txBody>
          <a:bodyPr>
            <a:normAutofit lnSpcReduction="10000"/>
          </a:bodyPr>
          <a:lstStyle/>
          <a:p>
            <a:pPr marL="525780" indent="-457200">
              <a:buAutoNum type="arabicPeriod"/>
            </a:pPr>
            <a:r>
              <a:rPr lang="en-US" dirty="0" smtClean="0"/>
              <a:t>One variable that affects conformity is unanimity.  Explain what is meant by unanimity in relation to conformity.  (2 marks)</a:t>
            </a:r>
          </a:p>
          <a:p>
            <a:pPr marL="525780" indent="-457200">
              <a:buAutoNum type="arabicPeriod"/>
            </a:pPr>
            <a:endParaRPr lang="en-US" dirty="0"/>
          </a:p>
          <a:p>
            <a:pPr marL="525780" indent="-457200">
              <a:buAutoNum type="arabicPeriod"/>
            </a:pPr>
            <a:r>
              <a:rPr lang="en-US" dirty="0" smtClean="0"/>
              <a:t>Apart from unanimity, identify TWO variables that have been shown to affect conformity.  Briefly outline how each of these variables affects conformity.  Refer to evidence in your answer. (6 marks)</a:t>
            </a:r>
          </a:p>
          <a:p>
            <a:pPr marL="525780" indent="-457200">
              <a:buAutoNum type="arabicPeriod"/>
            </a:pPr>
            <a:endParaRPr lang="en-US" dirty="0"/>
          </a:p>
          <a:p>
            <a:pPr marL="525780" indent="-457200">
              <a:buAutoNum type="arabicPeriod"/>
            </a:pPr>
            <a:r>
              <a:rPr lang="en-US" dirty="0" smtClean="0"/>
              <a:t>Describe Asch’s study of conformity.  (6 marks)</a:t>
            </a:r>
          </a:p>
          <a:p>
            <a:pPr marL="525780" indent="-457200">
              <a:buAutoNum type="arabicPeriod"/>
            </a:pPr>
            <a:endParaRPr lang="en-US" dirty="0"/>
          </a:p>
          <a:p>
            <a:pPr marL="525780" indent="-457200">
              <a:buAutoNum type="arabicPeriod"/>
            </a:pPr>
            <a:r>
              <a:rPr lang="en-US" dirty="0" smtClean="0"/>
              <a:t>Describe and evaluate Asch’s research into conformity. (12 marks)</a:t>
            </a:r>
          </a:p>
          <a:p>
            <a:pPr marL="525780" indent="-457200">
              <a:buAutoNum type="arabicPeriod"/>
            </a:pPr>
            <a:endParaRPr lang="en-US" dirty="0"/>
          </a:p>
          <a:p>
            <a:pPr marL="525780" indent="-457200">
              <a:buAutoNum type="arabicPeriod"/>
            </a:pPr>
            <a:endParaRPr lang="en-US" dirty="0"/>
          </a:p>
        </p:txBody>
      </p:sp>
    </p:spTree>
    <p:extLst>
      <p:ext uri="{BB962C8B-B14F-4D97-AF65-F5344CB8AC3E}">
        <p14:creationId xmlns:p14="http://schemas.microsoft.com/office/powerpoint/2010/main" val="27579150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ots">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Dots</Template>
  <TotalTime>662</TotalTime>
  <Words>2090</Words>
  <Application>Microsoft Office PowerPoint</Application>
  <PresentationFormat>On-screen Show (4:3)</PresentationFormat>
  <Paragraphs>344</Paragraphs>
  <Slides>43</Slides>
  <Notes>1</Notes>
  <HiddenSlides>0</HiddenSlides>
  <MMClips>0</MMClips>
  <ScaleCrop>false</ScaleCrop>
  <HeadingPairs>
    <vt:vector size="4" baseType="variant">
      <vt:variant>
        <vt:lpstr>Theme</vt:lpstr>
      </vt:variant>
      <vt:variant>
        <vt:i4>4</vt:i4>
      </vt:variant>
      <vt:variant>
        <vt:lpstr>Slide Titles</vt:lpstr>
      </vt:variant>
      <vt:variant>
        <vt:i4>43</vt:i4>
      </vt:variant>
    </vt:vector>
  </HeadingPairs>
  <TitlesOfParts>
    <vt:vector size="47" baseType="lpstr">
      <vt:lpstr>Dots</vt:lpstr>
      <vt:lpstr>Office Theme</vt:lpstr>
      <vt:lpstr>1_Office Theme</vt:lpstr>
      <vt:lpstr>Austin</vt:lpstr>
      <vt:lpstr>How many Jelly Beans in my Jar.</vt:lpstr>
      <vt:lpstr>Conformity- Types and Explanations Lesson 1</vt:lpstr>
      <vt:lpstr>PowerPoint Presentation</vt:lpstr>
      <vt:lpstr>Key Questions 1. What is conformity? 2. Why do people conform?  3. What different types are  there? 4. Give examples of everyday life that can be seen as conformity. 5. Is conformity a good or bad thing?  Make an argument either way?  Justify your answer.</vt:lpstr>
      <vt:lpstr>What does conformity look like?</vt:lpstr>
      <vt:lpstr>Uniform</vt:lpstr>
      <vt:lpstr>PowerPoint Presentation</vt:lpstr>
      <vt:lpstr>Belief</vt:lpstr>
      <vt:lpstr>PowerPoint Presentation</vt:lpstr>
      <vt:lpstr>PowerPoint Presentation</vt:lpstr>
      <vt:lpstr>Behaviour</vt:lpstr>
      <vt:lpstr>Conformity (Majority Influence)</vt:lpstr>
      <vt:lpstr>Kelman (1958)</vt:lpstr>
      <vt:lpstr>Compliance</vt:lpstr>
      <vt:lpstr>Identification</vt:lpstr>
      <vt:lpstr>Internalisation</vt:lpstr>
      <vt:lpstr>Internalisation, identification or compliance?</vt:lpstr>
      <vt:lpstr>Real-life application</vt:lpstr>
      <vt:lpstr>PowerPoint Presentation</vt:lpstr>
      <vt:lpstr>Explanations of Conformity</vt:lpstr>
      <vt:lpstr>Informational social influence</vt:lpstr>
      <vt:lpstr>Examples of ISI</vt:lpstr>
      <vt:lpstr>Normative Social Influence</vt:lpstr>
      <vt:lpstr>Examples of NSI</vt:lpstr>
      <vt:lpstr>Research Evidence.</vt:lpstr>
      <vt:lpstr>Exam Questions</vt:lpstr>
      <vt:lpstr> Study of Majority Influence</vt:lpstr>
      <vt:lpstr>Asch video clip</vt:lpstr>
      <vt:lpstr>AIM</vt:lpstr>
      <vt:lpstr>Procedure</vt:lpstr>
      <vt:lpstr>Findings</vt:lpstr>
      <vt:lpstr>Why? Post Experiment Interviews</vt:lpstr>
      <vt:lpstr>Conclusions</vt:lpstr>
      <vt:lpstr>Evaluation</vt:lpstr>
      <vt:lpstr>Contemporary research</vt:lpstr>
      <vt:lpstr>Question: What impact would you expect the following to have on levels of conformity?</vt:lpstr>
      <vt:lpstr>Variations – Size of the Majority</vt:lpstr>
      <vt:lpstr>Variations – Unanimity of the Majority</vt:lpstr>
      <vt:lpstr>Task Difficulty</vt:lpstr>
      <vt:lpstr>Individual Differences</vt:lpstr>
      <vt:lpstr>Real-World Applications</vt:lpstr>
      <vt:lpstr>Quick quiz:</vt:lpstr>
      <vt:lpstr>1.3 Exam Questions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Conformity- Lesson 1</dc:title>
  <dc:creator>Jane</dc:creator>
  <cp:lastModifiedBy>Hickman, Stephen</cp:lastModifiedBy>
  <cp:revision>38</cp:revision>
  <dcterms:created xsi:type="dcterms:W3CDTF">2015-08-09T16:56:35Z</dcterms:created>
  <dcterms:modified xsi:type="dcterms:W3CDTF">2015-09-11T10:52:28Z</dcterms:modified>
</cp:coreProperties>
</file>